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3"/>
  </p:notesMasterIdLst>
  <p:handoutMasterIdLst>
    <p:handoutMasterId r:id="rId104"/>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54" r:id="rId81"/>
    <p:sldId id="531" r:id="rId82"/>
    <p:sldId id="534" r:id="rId83"/>
    <p:sldId id="457" r:id="rId84"/>
    <p:sldId id="459" r:id="rId85"/>
    <p:sldId id="472" r:id="rId86"/>
    <p:sldId id="451" r:id="rId87"/>
    <p:sldId id="539" r:id="rId88"/>
    <p:sldId id="473" r:id="rId89"/>
    <p:sldId id="540" r:id="rId90"/>
    <p:sldId id="475" r:id="rId91"/>
    <p:sldId id="398" r:id="rId92"/>
    <p:sldId id="541" r:id="rId93"/>
    <p:sldId id="537" r:id="rId94"/>
    <p:sldId id="542" r:id="rId95"/>
    <p:sldId id="544" r:id="rId96"/>
    <p:sldId id="546" r:id="rId97"/>
    <p:sldId id="538" r:id="rId98"/>
    <p:sldId id="553" r:id="rId99"/>
    <p:sldId id="550" r:id="rId100"/>
    <p:sldId id="552" r:id="rId101"/>
    <p:sldId id="543" r:id="rId102"/>
  </p:sldIdLst>
  <p:sldSz cx="12192000" cy="6858000"/>
  <p:notesSz cx="6858000" cy="9144000"/>
  <p:embeddedFontLst>
    <p:embeddedFont>
      <p:font typeface="Calibri" panose="020F0502020204030204" pitchFamily="34" charset="0"/>
      <p:regular r:id="rId105"/>
      <p:bold r:id="rId106"/>
      <p:italic r:id="rId107"/>
      <p:boldItalic r:id="rId108"/>
    </p:embeddedFont>
    <p:embeddedFont>
      <p:font typeface="Cambria Math" panose="02040503050406030204" pitchFamily="18" charset="0"/>
      <p:regular r:id="rId109"/>
    </p:embeddedFont>
    <p:embeddedFont>
      <p:font typeface="MS PGothic" panose="020B0600070205080204" pitchFamily="34" charset="-128"/>
      <p:regular r:id="rId110"/>
    </p:embeddedFont>
    <p:embeddedFont>
      <p:font typeface="Open Sans" panose="020B0604020202020204" charset="0"/>
      <p:regular r:id="rId111"/>
      <p:bold r:id="rId112"/>
      <p:italic r:id="rId113"/>
      <p:boldItalic r:id="rId114"/>
    </p:embeddedFont>
    <p:embeddedFont>
      <p:font typeface="Source Sans Pro" panose="020B0503030403020204" pitchFamily="34" charset="0"/>
      <p:regular r:id="rId115"/>
      <p:bold r:id="rId116"/>
      <p:italic r:id="rId117"/>
      <p:boldItalic r:id="rId11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Lst>
        </p14:section>
        <p14:section name="Standardabschnitt" id="{22617EE6-5CF4-4249-A08E-D1CCA72465A7}">
          <p14:sldIdLst>
            <p14:sldId id="530"/>
            <p14:sldId id="447"/>
            <p14:sldId id="460"/>
            <p14:sldId id="466"/>
            <p14:sldId id="467"/>
            <p14:sldId id="523"/>
            <p14:sldId id="522"/>
            <p14:sldId id="524"/>
            <p14:sldId id="525"/>
            <p14:sldId id="494"/>
            <p14:sldId id="465"/>
            <p14:sldId id="535"/>
            <p14:sldId id="471"/>
            <p14:sldId id="461"/>
            <p14:sldId id="554"/>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0" autoAdjust="0"/>
    <p:restoredTop sz="92542" autoAdjust="0"/>
  </p:normalViewPr>
  <p:slideViewPr>
    <p:cSldViewPr snapToGrid="0" snapToObjects="1">
      <p:cViewPr>
        <p:scale>
          <a:sx n="80" d="100"/>
          <a:sy n="80" d="100"/>
        </p:scale>
        <p:origin x="1944" y="6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3.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8.fntdata"/><Relationship Id="rId16" Type="http://schemas.openxmlformats.org/officeDocument/2006/relationships/slide" Target="slides/slide13.xml"/><Relationship Id="rId107" Type="http://schemas.openxmlformats.org/officeDocument/2006/relationships/font" Target="fonts/font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9.fntdata"/><Relationship Id="rId118" Type="http://schemas.openxmlformats.org/officeDocument/2006/relationships/font" Target="fonts/font14.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font" Target="fonts/font4.fntdata"/><Relationship Id="rId124" Type="http://schemas.microsoft.com/office/2016/11/relationships/changesInfo" Target="changesInfos/changesInfo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10.fntdata"/><Relationship Id="rId119" Type="http://schemas.openxmlformats.org/officeDocument/2006/relationships/commentAuthors" Target="commentAuthor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handoutMaster" Target="handoutMasters/handoutMaster1.xml"/><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7.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28.03.2023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28.03.2023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Der folgende Kurzvortrag dient dazu, die Entwicklung der Idee der chemischen Elemente im Laufe der Jahrhunderte zu erörtern und das moderne Bild eines chemischen Elements abzuleiten.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a:t>Nature-of-Science-</a:t>
            </a:r>
            <a:r>
              <a:rPr lang="en-GB" b="1" err="1"/>
              <a:t>Aspekt</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Darüber hinaus können Sie die metaphysischen Ideen nutzen, um zu zeigen, worum es in der modernen Wissenschaft geht, und mit den Schülern diskutieren, warum die Ansätze aus heutiger Sicht nicht den wissenschaftlichen Qualitätskriterien entsprechen.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Nature-of-Science-</a:t>
            </a:r>
            <a:r>
              <a:rPr lang="en-GB" b="1" err="1"/>
              <a:t>Aspekt</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Aristoteles hat seine Theorien nie experimentell getestet.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Aristoteles entwarf naturphilosophische Ideen mit dem Ziel, ganzheitliche Beschreibungen der Welt zu schaffen.</a:t>
            </a:r>
            <a:br>
              <a:rPr lang="en-GB"/>
            </a:br>
            <a:r>
              <a:rPr lang="en-GB"/>
              <a:t>Als weiteres Beispiel kann man anführen, dass er sein Konzept der vier Elemente mit einem Konzept der Gravitation verband:</a:t>
            </a:r>
            <a:br>
              <a:rPr lang="en-GB"/>
            </a:br>
            <a:r>
              <a:rPr lang="en-GB"/>
              <a:t>Ein Objekt, das eine hohe Masse hat, muss seiner Meinung nach aus einem großen Anteil an Erde bestehen.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Nature-of-Science-</a:t>
            </a:r>
            <a:r>
              <a:rPr lang="de-DE" b="1" noProof="0"/>
              <a:t>Aspekt</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Dieses Paracelsus-Zitat ist ein hervorragendes Beispiel für nichtwissenschaftliche Ansätze. Es widerspricht völlig den modernen Prinzipien der wissenschaftlichen Entwicklung (z.B. Karl Poppers Falsifikationsprinzip)</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err="1"/>
              <a:t>Hinweise</a:t>
            </a:r>
            <a:r>
              <a:rPr lang="en-GB" b="1"/>
              <a:t> </a:t>
            </a:r>
            <a:r>
              <a:rPr lang="en-GB" b="1" err="1"/>
              <a:t>für</a:t>
            </a:r>
            <a:r>
              <a:rPr lang="en-GB" b="1"/>
              <a:t> </a:t>
            </a:r>
            <a:r>
              <a:rPr lang="en-GB" b="1" err="1"/>
              <a:t>Vermittler</a:t>
            </a:r>
            <a:r>
              <a:rPr lang="en-GB" b="1"/>
              <a:t>:</a:t>
            </a:r>
          </a:p>
          <a:p>
            <a:pPr marL="171450" indent="-171450">
              <a:buFont typeface="Arial" panose="020B0604020202020204" pitchFamily="34" charset="0"/>
              <a:buChar char="•"/>
            </a:pPr>
            <a:r>
              <a:rPr lang="en-GB"/>
              <a:t>Erklären Sie die logarithmische Skala!</a:t>
            </a:r>
          </a:p>
          <a:p>
            <a:pPr marL="171450" indent="-171450">
              <a:buFont typeface="Arial" panose="020B0604020202020204" pitchFamily="34" charset="0"/>
              <a:buChar char="•"/>
            </a:pPr>
            <a:r>
              <a:rPr lang="en-GB"/>
              <a:t>chemische Häufigkeiten sind eine der wichtigsten Beobachtungen der nuklearen Astrophysik</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Für diese Aufgabe kehren Sie zur vorherigen Folie zurück, um das größere Bild anzuzeigen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Was die Schüler beachten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Im Allgemeinen wird die Häufigkeit mit steigender Ordnungszahl geringer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Es gibt eine Spitze bei Eisen, die durch die graue Linie gekennzeichnet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Eine Lücke bei Lithium &amp; Beryllium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Bei einigen Elementen ist die Häufigkeit gleich Null (Sie könnten die Frage in den Raum werfen: "Woher wissen wir, dass diese Elemente tatsächlich existieren?")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Häufigkeit ist höher bei Elementen mit gerader Ordnungszahl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Sie müssen die Beobachtungen nicht erklären. Aber hier können Sie ihnen sagen, dass wir die Gründe für diese chemische Häufigkeit während der Masterclass herausfinden werden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Wir empfehlen, das Video vorher herunterzuladen. Seien Sie immer auf eine schlechte Internetverbindung vorbereitet!</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Dieses Video ist nur eine unkommentierte kurze Kameratour durch ein unterirdisches Ionenbeschleunigerlabor. Wenn Sie möchten, können Sie hier bereits einige der Geräte erklären, aber das wird später in der Masterclass noch vertieft werden. Der Hauptzweck des Videos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den Schülern einen Einblick in ein solches Labor zu geben (ohne unbedingt etwas zu erklären)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um Fragen aufzuwerfen, die später beantwortet werden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Warum ist das Labor unterirdisch?</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Wofür sind die Geräte gedacht?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Was hat das mit der Beobachtung von Prozessen in Sternen zu tun?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Für fortgeschrittene Schüler: Diskutieren Sie kritisch das Bohrsche Atommodell und werfen Sie einen kurzen Blick auf die quantenmechanischen Eigenschaften.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(veraltete) Darstellung mit den Elektronenbahnen wird hier nur verwendet, um an das Bild von Atomen anzuknüpfen, das viele Schüler aus dem Chemieunterricht haben. Sie können sie gerne löschen.</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Es ist </a:t>
            </a:r>
            <a:r>
              <a:rPr lang="en-GB" b="1"/>
              <a:t>sehr </a:t>
            </a:r>
            <a:r>
              <a:rPr lang="en-GB"/>
              <a:t>wichtig, dass die Schüler die Notation verstanden haben und anwenden können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Geben Sie ihnen ein paar Minuten Zeit, um die interaktive Nuklidkarte zu erkunden. Nutzen Sie </a:t>
            </a:r>
            <a:r>
              <a:rPr lang="de-DE" err="1"/>
              <a:t>diese </a:t>
            </a:r>
            <a:r>
              <a:rPr lang="de-DE"/>
              <a:t>als </a:t>
            </a:r>
            <a:r>
              <a:rPr lang="de-DE" err="1"/>
              <a:t>Übergang zur nächsten Aufgabe mit den Kernreaktionen</a:t>
            </a:r>
            <a:r>
              <a:rPr lang="de-DE"/>
              <a:t>.</a:t>
            </a:r>
            <a:endParaRPr lang="en-US"/>
          </a:p>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Während die SchülerInnen an den Expertenaufgaben arbeiten, überprüfen Sie, ob sie alles richtig gemacht haben, bevor sie ihre Ergebnisse mit den Stammgruppen teilen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Hier </a:t>
            </a:r>
            <a:r>
              <a:rPr lang="de-DE" err="1"/>
              <a:t>versuchen wir, </a:t>
            </a:r>
            <a:r>
              <a:rPr lang="de-DE"/>
              <a:t>alle </a:t>
            </a:r>
            <a:r>
              <a:rPr lang="de-DE" err="1"/>
              <a:t>nuklearen Prozesse </a:t>
            </a:r>
            <a:r>
              <a:rPr lang="de-DE"/>
              <a:t>aufzuschlüsseln </a:t>
            </a:r>
            <a:r>
              <a:rPr lang="de-DE" err="1"/>
              <a:t>und sie </a:t>
            </a:r>
            <a:r>
              <a:rPr lang="de-DE"/>
              <a:t>nur </a:t>
            </a:r>
            <a:r>
              <a:rPr lang="de-DE" err="1"/>
              <a:t>mit dem Konzept der </a:t>
            </a:r>
            <a:r>
              <a:rPr lang="de-DE"/>
              <a:t>Bindungsenergie </a:t>
            </a:r>
            <a:r>
              <a:rPr lang="de-DE" err="1"/>
              <a:t>zu erklären</a:t>
            </a:r>
            <a:r>
              <a:rPr lang="de-DE"/>
              <a:t>. </a:t>
            </a:r>
            <a:r>
              <a:rPr lang="en-GB"/>
              <a:t>Auch wenn dies eine starke Vereinfachung ist, hilft es, den Inhalt zu fokussieren.</a:t>
            </a:r>
            <a:br>
              <a:rPr lang="en-GB"/>
            </a:br>
            <a:r>
              <a:rPr lang="en-GB"/>
              <a:t>Erklären Sie den Schülern, dass Atomkerne in einen stabileren Zustand übergehen "wollen" und dass Kernprozesse eingesetzt werden, um diesen Zustand zu erreichen.</a:t>
            </a:r>
            <a:endParaRPr lang="en-US"/>
          </a:p>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Nach dem Teil über die Sternentwicklung </a:t>
            </a:r>
            <a:r>
              <a:rPr lang="de-DE" err="1"/>
              <a:t>wird das </a:t>
            </a:r>
            <a:r>
              <a:rPr lang="de-DE"/>
              <a:t>Konzept </a:t>
            </a:r>
            <a:r>
              <a:rPr lang="de-DE" err="1"/>
              <a:t>der </a:t>
            </a:r>
            <a:r>
              <a:rPr lang="de-DE"/>
              <a:t>Bindungsenergie </a:t>
            </a:r>
            <a:r>
              <a:rPr lang="de-DE" err="1"/>
              <a:t>verwendet, um die chemischen Häufigkeiten zu erklären</a:t>
            </a:r>
            <a:r>
              <a:rPr lang="de-DE"/>
              <a:t>. Aber zu </a:t>
            </a:r>
            <a:r>
              <a:rPr lang="de-DE" err="1"/>
              <a:t>diesem Zeitpunkt könnten Sie bereits den </a:t>
            </a:r>
            <a:r>
              <a:rPr lang="de-DE"/>
              <a:t>Eisengipfel und die Lithiumlücke </a:t>
            </a:r>
            <a:r>
              <a:rPr lang="de-DE" err="1"/>
              <a:t>erklären</a:t>
            </a:r>
            <a:r>
              <a:rPr lang="de-DE"/>
              <a:t>.</a:t>
            </a:r>
            <a:endParaRPr lang="en-US"/>
          </a:p>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Sie können die 3D-Ansicht über das Symbol oben rechts mit den vier Balken aufrufen. Sie können die Ansicht schwenken und drehen, um einen Blick auf das Tal der Stabilität zu werfen.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Wenn Sie es vereinfachen wollen, verwenden Sie die Analogie "Skateboard in einer Halfpipe". Das Skateboard will in den "niedrigsten Zustand" in der Mitte der Pipe fahren und fährt nicht nach oben, es sei denn, es wird angeregt. Im Allgemeinen ist ein Nuklid um so instabiler, je weiter es sich vom Tal entfernt befindet. Das Gleiche gilt für das Skateboard, das schneller ist, wenn es am oberen Ende der Halfpipe startet.</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err="1"/>
              <a:t>Hinweise</a:t>
            </a:r>
            <a:r>
              <a:rPr lang="en-GB" b="1"/>
              <a:t> </a:t>
            </a:r>
            <a:r>
              <a:rPr lang="en-GB" b="1" err="1"/>
              <a:t>für</a:t>
            </a:r>
            <a:r>
              <a:rPr lang="en-GB" b="1"/>
              <a:t> </a:t>
            </a:r>
            <a:r>
              <a:rPr lang="en-GB" b="1" err="1"/>
              <a:t>Vermittler</a:t>
            </a:r>
            <a:r>
              <a:rPr lang="en-GB" b="1"/>
              <a:t>:</a:t>
            </a:r>
          </a:p>
          <a:p>
            <a:pPr marL="171450" indent="-171450">
              <a:buFont typeface="Arial" panose="020B0604020202020204" pitchFamily="34" charset="0"/>
              <a:buChar char="•"/>
            </a:pPr>
            <a:r>
              <a:rPr lang="en-GB"/>
              <a:t>Dieser Zeitplan ist nur ein Vorschlag</a:t>
            </a:r>
          </a:p>
          <a:p>
            <a:pPr marL="171450" indent="-171450">
              <a:buFont typeface="Arial" panose="020B0604020202020204" pitchFamily="34" charset="0"/>
              <a:buChar char="•"/>
            </a:pPr>
            <a:r>
              <a:rPr lang="en-GB"/>
              <a:t>Bitte tragen Sie die Zeiten in die Spalte Zeit ein und verschieben Sie die Pausen nach Bedarf.</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Verwenden Sie </a:t>
            </a:r>
            <a:r>
              <a:rPr lang="de-DE" err="1"/>
              <a:t>diese Abbildung des </a:t>
            </a:r>
            <a:r>
              <a:rPr lang="de-DE"/>
              <a:t>Hertzsprung-Russell-Diagramms </a:t>
            </a:r>
            <a:r>
              <a:rPr lang="de-DE" err="1"/>
              <a:t>zur Motivation für den folgenden Vortrag</a:t>
            </a:r>
            <a:r>
              <a:rPr lang="de-DE"/>
              <a:t>. </a:t>
            </a:r>
            <a:r>
              <a:rPr lang="de-DE" err="1"/>
              <a:t>Woher kommt diese Struktur</a:t>
            </a:r>
            <a:r>
              <a:rPr lang="de-DE"/>
              <a:t>? </a:t>
            </a:r>
            <a:r>
              <a:rPr lang="de-DE" err="1"/>
              <a:t>Warum sind die Sterne </a:t>
            </a:r>
            <a:r>
              <a:rPr lang="de-DE"/>
              <a:t>nicht </a:t>
            </a:r>
            <a:r>
              <a:rPr lang="de-DE" err="1"/>
              <a:t>gleichmäßig verteilt</a:t>
            </a:r>
            <a:r>
              <a:rPr lang="de-DE"/>
              <a:t>?</a:t>
            </a:r>
            <a:endParaRPr lang="en-US"/>
          </a:p>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p>
          <a:p>
            <a:pPr marL="171450" indent="-171450">
              <a:buFont typeface="Arial" panose="020B0604020202020204" pitchFamily="34" charset="0"/>
              <a:buChar char="•"/>
            </a:pPr>
            <a:r>
              <a:rPr lang="de-DE" sz="1200">
                <a:latin typeface="Open Sans" panose="020B0606030504020204" pitchFamily="34" charset="0"/>
                <a:ea typeface="Open Sans" panose="020B0606030504020204" pitchFamily="34" charset="0"/>
                <a:cs typeface="Open Sans" panose="020B0606030504020204" pitchFamily="34" charset="0"/>
              </a:rPr>
              <a:t>Auf </a:t>
            </a:r>
            <a:r>
              <a:rPr lang="de-DE" sz="1200" err="1">
                <a:latin typeface="Open Sans" panose="020B0606030504020204" pitchFamily="34" charset="0"/>
                <a:ea typeface="Open Sans" panose="020B0606030504020204" pitchFamily="34" charset="0"/>
                <a:cs typeface="Open Sans" panose="020B0606030504020204" pitchFamily="34" charset="0"/>
              </a:rPr>
              <a:t>den folgenden Folien werden </a:t>
            </a:r>
            <a:r>
              <a:rPr lang="de-DE" sz="1200">
                <a:latin typeface="Open Sans" panose="020B0606030504020204" pitchFamily="34" charset="0"/>
                <a:ea typeface="Open Sans" panose="020B0606030504020204" pitchFamily="34" charset="0"/>
                <a:cs typeface="Open Sans" panose="020B0606030504020204" pitchFamily="34" charset="0"/>
              </a:rPr>
              <a:t>mehrere </a:t>
            </a:r>
            <a:r>
              <a:rPr lang="de-DE" sz="1200" err="1">
                <a:latin typeface="Open Sans" panose="020B0606030504020204" pitchFamily="34" charset="0"/>
                <a:ea typeface="Open Sans" panose="020B0606030504020204" pitchFamily="34" charset="0"/>
                <a:cs typeface="Open Sans" panose="020B0606030504020204" pitchFamily="34" charset="0"/>
              </a:rPr>
              <a:t>Bilder verwendet, um </a:t>
            </a:r>
            <a:r>
              <a:rPr lang="de-DE" sz="1200">
                <a:latin typeface="Open Sans" panose="020B0606030504020204" pitchFamily="34" charset="0"/>
                <a:ea typeface="Open Sans" panose="020B0606030504020204" pitchFamily="34" charset="0"/>
                <a:cs typeface="Open Sans" panose="020B0606030504020204" pitchFamily="34" charset="0"/>
              </a:rPr>
              <a:t>verschiedene </a:t>
            </a:r>
            <a:r>
              <a:rPr lang="de-DE" sz="1200" err="1">
                <a:latin typeface="Open Sans" panose="020B0606030504020204" pitchFamily="34" charset="0"/>
                <a:ea typeface="Open Sans" panose="020B0606030504020204" pitchFamily="34" charset="0"/>
                <a:cs typeface="Open Sans" panose="020B0606030504020204" pitchFamily="34" charset="0"/>
              </a:rPr>
              <a:t>astronomische Objekte zu zeigen</a:t>
            </a:r>
            <a:r>
              <a:rPr lang="de-DE" sz="1200">
                <a:latin typeface="Open Sans" panose="020B0606030504020204" pitchFamily="34" charset="0"/>
                <a:ea typeface="Open Sans" panose="020B0606030504020204" pitchFamily="34" charset="0"/>
                <a:cs typeface="Open Sans" panose="020B0606030504020204" pitchFamily="34" charset="0"/>
              </a:rPr>
              <a:t>. </a:t>
            </a:r>
            <a:r>
              <a:rPr lang="de-DE" sz="1200" err="1">
                <a:latin typeface="Open Sans" panose="020B0606030504020204" pitchFamily="34" charset="0"/>
                <a:ea typeface="Open Sans" panose="020B0606030504020204" pitchFamily="34" charset="0"/>
                <a:cs typeface="Open Sans" panose="020B0606030504020204" pitchFamily="34" charset="0"/>
              </a:rPr>
              <a:t>Sie können </a:t>
            </a:r>
            <a:r>
              <a:rPr lang="de-DE" sz="1200">
                <a:latin typeface="Open Sans" panose="020B0606030504020204" pitchFamily="34" charset="0"/>
                <a:ea typeface="Open Sans" panose="020B0606030504020204" pitchFamily="34" charset="0"/>
                <a:cs typeface="Open Sans" panose="020B0606030504020204" pitchFamily="34" charset="0"/>
              </a:rPr>
              <a:t>einen </a:t>
            </a:r>
            <a:r>
              <a:rPr lang="de-DE" sz="1200" err="1">
                <a:latin typeface="Open Sans" panose="020B0606030504020204" pitchFamily="34" charset="0"/>
                <a:ea typeface="Open Sans" panose="020B0606030504020204" pitchFamily="34" charset="0"/>
                <a:cs typeface="Open Sans" panose="020B0606030504020204" pitchFamily="34" charset="0"/>
              </a:rPr>
              <a:t>Blick </a:t>
            </a:r>
            <a:r>
              <a:rPr lang="de-DE" sz="1200">
                <a:latin typeface="Open Sans" panose="020B0606030504020204" pitchFamily="34" charset="0"/>
                <a:ea typeface="Open Sans" panose="020B0606030504020204" pitchFamily="34" charset="0"/>
                <a:cs typeface="Open Sans" panose="020B0606030504020204" pitchFamily="34" charset="0"/>
              </a:rPr>
              <a:t>auf </a:t>
            </a:r>
            <a:r>
              <a:rPr lang="de-DE" sz="1200" err="1">
                <a:latin typeface="Open Sans" panose="020B0606030504020204" pitchFamily="34" charset="0"/>
                <a:ea typeface="Open Sans" panose="020B0606030504020204" pitchFamily="34" charset="0"/>
                <a:cs typeface="Open Sans" panose="020B0606030504020204" pitchFamily="34" charset="0"/>
              </a:rPr>
              <a:t>die verlinkten Quellen werfen </a:t>
            </a:r>
            <a:r>
              <a:rPr lang="de-DE" sz="1200">
                <a:latin typeface="Open Sans" panose="020B0606030504020204" pitchFamily="34" charset="0"/>
                <a:ea typeface="Open Sans" panose="020B0606030504020204" pitchFamily="34" charset="0"/>
                <a:cs typeface="Open Sans" panose="020B0606030504020204" pitchFamily="34" charset="0"/>
              </a:rPr>
              <a:t>und zusätzliche </a:t>
            </a:r>
            <a:r>
              <a:rPr lang="de-DE" sz="1200" err="1">
                <a:latin typeface="Open Sans" panose="020B0606030504020204" pitchFamily="34" charset="0"/>
                <a:ea typeface="Open Sans" panose="020B0606030504020204" pitchFamily="34" charset="0"/>
                <a:cs typeface="Open Sans" panose="020B0606030504020204" pitchFamily="34" charset="0"/>
              </a:rPr>
              <a:t>Informationen einfügen, wenn Sie möchten</a:t>
            </a:r>
            <a:r>
              <a:rPr lang="de-DE" sz="1200">
                <a:latin typeface="Open Sans" panose="020B0606030504020204" pitchFamily="34" charset="0"/>
                <a:ea typeface="Open Sans" panose="020B0606030504020204" pitchFamily="34" charset="0"/>
                <a:cs typeface="Open Sans" panose="020B0606030504020204" pitchFamily="34" charset="0"/>
              </a:rPr>
              <a:t>.</a:t>
            </a:r>
          </a:p>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err="1"/>
              <a:t>Hinweise</a:t>
            </a:r>
            <a:r>
              <a:rPr lang="en-GB" sz="1400" b="1"/>
              <a:t> </a:t>
            </a:r>
            <a:r>
              <a:rPr lang="en-GB" sz="1400" b="1" err="1"/>
              <a:t>für</a:t>
            </a:r>
            <a:r>
              <a:rPr lang="en-GB" sz="1400" b="1"/>
              <a:t> </a:t>
            </a:r>
            <a:r>
              <a:rPr lang="en-GB" sz="1400" b="1" err="1"/>
              <a:t>Vermittler</a:t>
            </a:r>
            <a:r>
              <a:rPr lang="en-GB" sz="1400" b="1"/>
              <a:t>:</a:t>
            </a:r>
          </a:p>
          <a:p>
            <a:pPr marL="171450" indent="-171450">
              <a:buFont typeface="Arial" panose="020B0604020202020204" pitchFamily="34" charset="0"/>
              <a:buChar char="•"/>
            </a:pPr>
            <a:r>
              <a:rPr lang="en-GB" sz="1400">
                <a:latin typeface="Open Sans" panose="020B0606030504020204" pitchFamily="34" charset="0"/>
                <a:ea typeface="Open Sans" panose="020B0606030504020204" pitchFamily="34" charset="0"/>
                <a:cs typeface="Open Sans" panose="020B0606030504020204" pitchFamily="34" charset="0"/>
              </a:rPr>
              <a:t>Reduzieren Sie die Erklärung thermodynamischer Prozesse auf das Zusammenspiel der bekannten physikalischen Grundgrößen (Masse, Dichte, Temperatur).</a:t>
            </a:r>
            <a:endParaRPr lang="de-DE" sz="140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p>
          <a:p>
            <a:pPr marL="171450" indent="-171450">
              <a:buFont typeface="Arial" panose="020B0604020202020204" pitchFamily="34" charset="0"/>
              <a:buChar char="•"/>
            </a:pPr>
            <a:r>
              <a:rPr lang="en-GB" sz="1200">
                <a:latin typeface="Open Sans" panose="020B0606030504020204" pitchFamily="34" charset="0"/>
                <a:ea typeface="Open Sans" panose="020B0606030504020204" pitchFamily="34" charset="0"/>
                <a:cs typeface="Open Sans" panose="020B0606030504020204" pitchFamily="34" charset="0"/>
              </a:rPr>
              <a:t>Behandeln Sie die gezeigte Reaktionskette nur in allgemeiner Form. Die Schüler müssen sie nicht auswendig lernen</a:t>
            </a:r>
          </a:p>
          <a:p>
            <a:pPr marL="171450" indent="-171450">
              <a:buFont typeface="Arial" panose="020B0604020202020204" pitchFamily="34" charset="0"/>
              <a:buChar char="•"/>
            </a:pPr>
            <a:r>
              <a:rPr lang="en-GB"/>
              <a:t>Erklären Sie den stabilen Zustand eines Sterns: </a:t>
            </a:r>
            <a:r>
              <a:rPr lang="de-DE" err="1"/>
              <a:t>Gravitationskraft </a:t>
            </a:r>
            <a:r>
              <a:rPr lang="de-DE"/>
              <a:t>= </a:t>
            </a:r>
            <a:r>
              <a:rPr lang="de-DE" err="1"/>
              <a:t>Strahlungsdruck</a:t>
            </a:r>
            <a:endParaRPr lang="de-DE"/>
          </a:p>
          <a:p>
            <a:pPr marL="457200" lvl="1" indent="0">
              <a:buFont typeface="Arial" panose="020B0604020202020204" pitchFamily="34" charset="0"/>
              <a:buNone/>
            </a:pPr>
            <a:r>
              <a:rPr lang="de-DE"/>
              <a:t>=&gt; </a:t>
            </a:r>
            <a:r>
              <a:rPr lang="en-GB"/>
              <a:t>Stern braucht Fusionsprozesse für stabilen Zustand!</a:t>
            </a: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p>
          <a:p>
            <a:pPr marL="171450" indent="-171450">
              <a:buFont typeface="Arial" panose="020B0604020202020204" pitchFamily="34" charset="0"/>
              <a:buChar char="•"/>
            </a:pPr>
            <a:r>
              <a:rPr lang="de-DE" err="1"/>
              <a:t>Diese Objekte werden als Beispiele verwendet, um den Schülern </a:t>
            </a:r>
            <a:r>
              <a:rPr lang="de-DE"/>
              <a:t>einen </a:t>
            </a:r>
            <a:r>
              <a:rPr lang="de-DE" err="1"/>
              <a:t>Einblick </a:t>
            </a:r>
            <a:r>
              <a:rPr lang="de-DE"/>
              <a:t>in </a:t>
            </a:r>
            <a:r>
              <a:rPr lang="de-DE" err="1"/>
              <a:t>die </a:t>
            </a:r>
            <a:r>
              <a:rPr lang="de-DE"/>
              <a:t>verschiedenen </a:t>
            </a:r>
            <a:r>
              <a:rPr lang="de-DE" err="1"/>
              <a:t>Phänomene der Sternentwicklung zu geben</a:t>
            </a:r>
            <a:endParaRPr lang="de-DE"/>
          </a:p>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p>
          <a:p>
            <a:pPr marL="171450" indent="-171450">
              <a:buFont typeface="Arial" panose="020B0604020202020204" pitchFamily="34" charset="0"/>
              <a:buChar char="•"/>
            </a:pPr>
            <a:r>
              <a:rPr lang="en-GB"/>
              <a:t>Mit dem Stabilitätsprinzip lässt sich erklären, warum nur bestimmte Bereiche im HRD von Sternen "besetzt" sind</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p>
          <a:p>
            <a:pPr marL="171450" indent="-171450">
              <a:buFont typeface="Arial" panose="020B0604020202020204" pitchFamily="34" charset="0"/>
              <a:buChar char="•"/>
            </a:pPr>
            <a:r>
              <a:rPr lang="de-DE" err="1"/>
              <a:t>Jetzt können wir unser Verständnis der Prozesse </a:t>
            </a:r>
            <a:r>
              <a:rPr lang="de-DE"/>
              <a:t>in </a:t>
            </a:r>
            <a:r>
              <a:rPr lang="de-DE" err="1"/>
              <a:t>Sternen nutzen, um die Elementhäufigkeiten zu erklären</a:t>
            </a:r>
            <a:r>
              <a:rPr lang="de-DE"/>
              <a:t>. Die Lithiumlücke </a:t>
            </a:r>
            <a:r>
              <a:rPr lang="de-DE" err="1"/>
              <a:t>kann mit dem </a:t>
            </a:r>
            <a:r>
              <a:rPr lang="de-DE"/>
              <a:t>3a-Prozess </a:t>
            </a:r>
            <a:r>
              <a:rPr lang="de-DE" err="1"/>
              <a:t>erklärt werden, der </a:t>
            </a:r>
            <a:r>
              <a:rPr lang="de-DE"/>
              <a:t>Li und Be </a:t>
            </a:r>
            <a:r>
              <a:rPr lang="de-DE" err="1"/>
              <a:t>überspringt</a:t>
            </a:r>
            <a:r>
              <a:rPr lang="de-DE"/>
              <a:t>. Be8 </a:t>
            </a:r>
            <a:r>
              <a:rPr lang="de-DE" err="1"/>
              <a:t>ist </a:t>
            </a:r>
            <a:r>
              <a:rPr lang="de-DE"/>
              <a:t>nur ein </a:t>
            </a:r>
            <a:r>
              <a:rPr lang="de-DE" err="1"/>
              <a:t>instabiler Zwischenzustand </a:t>
            </a:r>
            <a:r>
              <a:rPr lang="de-DE"/>
              <a:t>(aufgrund </a:t>
            </a:r>
            <a:r>
              <a:rPr lang="de-DE" err="1"/>
              <a:t>der höheren </a:t>
            </a:r>
            <a:r>
              <a:rPr lang="de-DE"/>
              <a:t>Bindungsenergie </a:t>
            </a:r>
            <a:r>
              <a:rPr lang="de-DE" err="1"/>
              <a:t>von </a:t>
            </a:r>
            <a:r>
              <a:rPr lang="de-DE"/>
              <a:t>Helium)</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lvl="1" indent="-285750">
              <a:buFont typeface="Arial" panose="020B0604020202020204" pitchFamily="34" charset="0"/>
              <a:buChar char="•"/>
            </a:pPr>
            <a:r>
              <a:rPr lang="en-GB"/>
              <a:t>Der Begriff "</a:t>
            </a:r>
            <a:r>
              <a:rPr lang="en-GB" sz="1200"/>
              <a:t>stellare Prozesse" </a:t>
            </a:r>
            <a:r>
              <a:rPr lang="en-GB"/>
              <a:t>ist hier sehr allgemein gehalten</a:t>
            </a:r>
          </a:p>
          <a:p>
            <a:pPr marL="1200150" lvl="2" indent="-285750">
              <a:buFont typeface="Arial" panose="020B0604020202020204" pitchFamily="34" charset="0"/>
              <a:buChar char="•"/>
            </a:pPr>
            <a:r>
              <a:rPr lang="en-GB"/>
              <a:t>Natürlich entstehen die meisten chemischen Elemente nicht, wie bisher gezeigt, durch einfache Fusionen in stabilen Sternen, sondern in explodierenden massereichen Sternen, explodierenden weißen Zwergen usw.</a:t>
            </a:r>
          </a:p>
          <a:p>
            <a:pPr marL="1200150" lvl="2" indent="-285750">
              <a:buFont typeface="Arial" panose="020B0604020202020204" pitchFamily="34" charset="0"/>
              <a:buChar char="•"/>
            </a:pPr>
            <a:r>
              <a:rPr lang="en-GB"/>
              <a:t>Entscheiden Sie, wie detailliert Sie hier vorgehen wollen, je nach Kenntnisstand der Schüler</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285750" indent="-285750">
              <a:buFont typeface="Arial" panose="020B0604020202020204" pitchFamily="34" charset="0"/>
              <a:buChar char="•"/>
            </a:pPr>
            <a:r>
              <a:rPr lang="en-GB"/>
              <a:t>Betonen Sie den Zusammenhang zwischen Bindungsenergie und Elementhäufigkeit</a:t>
            </a:r>
          </a:p>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Wenn Sie im wissenschaftlichen Bereich arbeiten: Nutzen Sie die Vorstellungsrunde, um den TeilnehmerInnen einen Einblick in Ihre Arbeit und Ihren Alltag als WissenschaftlerIn zu geben. </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285750" indent="-285750">
              <a:buFont typeface="Arial" panose="020B0604020202020204" pitchFamily="34" charset="0"/>
              <a:buChar char="•"/>
            </a:pPr>
            <a:r>
              <a:rPr lang="en-GB"/>
              <a:t>Verwenden Sie dies als Einleitung für das nächste Kapitel</a:t>
            </a:r>
          </a:p>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315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285750" indent="-285750">
              <a:buFont typeface="Arial" panose="020B0604020202020204" pitchFamily="34" charset="0"/>
              <a:buChar char="•"/>
            </a:pPr>
            <a:r>
              <a:rPr lang="en-GB"/>
              <a:t>Geben Sie den Schülern Zeit, über diese Frage nachzudenken.</a:t>
            </a:r>
          </a:p>
          <a:p>
            <a:pPr marL="285750" indent="-285750">
              <a:buFont typeface="Arial" panose="020B0604020202020204" pitchFamily="34" charset="0"/>
              <a:buChar char="•"/>
            </a:pPr>
            <a:r>
              <a:rPr lang="en-GB"/>
              <a:t>Wenn sie sich an die Coulomb-Grenze und die verschiedenen Kernreaktionen aus dem Gruppenpuzzle erinnern können, sollte ihnen selbst einfallen, dass der Neutroneneinfang ein wichtiger Prozess dafür sein könnte.</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682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285750" indent="-285750">
              <a:buFont typeface="Arial" panose="020B0604020202020204" pitchFamily="34" charset="0"/>
              <a:buChar char="•"/>
            </a:pPr>
            <a:r>
              <a:rPr lang="en-GB"/>
              <a:t>Betrachten Sie den Neutroneneinfang als eine besondere Art der Kernfusion. Im Grunde handelt es sich um eine Kernfusion, die nicht mit der Coulomb-Barriere zu kämpfen hat.</a:t>
            </a:r>
          </a:p>
          <a:p>
            <a:pPr marL="285750" indent="-285750">
              <a:buFont typeface="Arial" panose="020B0604020202020204" pitchFamily="34" charset="0"/>
              <a:buChar char="•"/>
            </a:pPr>
            <a:r>
              <a:rPr lang="en-GB"/>
              <a:t>In Anbetracht des bisherigen Wissens der Schüler könnte sich die Frage stellen: "Warum sollte ein solcher Prozess stattfinden, wenn Fe-58 bereits stabil ist?"</a:t>
            </a:r>
          </a:p>
          <a:p>
            <a:pPr marL="742950" lvl="1" indent="-285750">
              <a:buFont typeface="Arial" panose="020B0604020202020204" pitchFamily="34" charset="0"/>
              <a:buChar char="•"/>
            </a:pPr>
            <a:r>
              <a:rPr lang="en-GB"/>
              <a:t>Die einfachste Antwort, die nur auf den bisher diskutierten Konzepten beruht (auch wenn sie nicht die genaueste ist), wäre:</a:t>
            </a:r>
            <a:br>
              <a:rPr lang="en-GB"/>
            </a:br>
            <a:r>
              <a:rPr lang="en-GB"/>
              <a:t>"Das freie Neutron selbst ist instabil und eine Fusion mit dem Fe-58 sorgt für ein insgesamt stabileres physikalisches System"</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968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02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Entscheiden Sie erneut, wie detailliert Sie hier vorgehen wollen, je nach Kenntnisstand der Schüler</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852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Spielregeln sind für die Schüler vielleicht etwas schwieriger zu verstehen, als man denkt</a:t>
            </a:r>
            <a:r>
              <a:rPr lang="de-DE"/>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Für den Anfang ist es gut, die ersten Schritte gemeinsam mit den Schülern zu machen, damit jeder das Prinzip versteht.</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62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Natürlich ist es eine extreme Vereinfachung, anzunehmen, dass die Neutroneneinfangrate für jedes Nuklid gleich ist (sie variiert sogar extrem).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Optional können Sie nach dem Brettspiel das Bild auf Folie 72 zeigen und die Annäherung erklären.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Entscheiden Sie erneut, wie detailliert Sie hier vorgehen wollen, je nach Kenntnisstand der Schüler</a:t>
            </a:r>
            <a:endParaRPr lang="en-US"/>
          </a:p>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238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Diese Seite ist optional und kann auf Wunsch gelöscht werden. Sie dient dazu, die Annäherung an das Spiel zu erklären. Sie zeigt den </a:t>
            </a:r>
            <a:r>
              <a:rPr lang="en-GB" b="1"/>
              <a:t>Querschnitt des thermischen Neutroneneinfangs.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Es ist nicht zwingend notwendig, hier die Einheit Barn zu erklären. Wichtiger ist, dass die Schüler verstehen, dass die Reaktionswahrscheinlichkeit bzw. -rate nicht für alle Nuklide gleich ist und sehr stark variiert (Exponenten von -5 bis +7 beachten).</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610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Verdeutlichen Sie den Unterschied zwischen diesen beiden Prozessen, indem Sie auf die Szenarien des Spiels verweisen (Szenario 1 -&gt; s-Prozess, Szenario 2 -&gt; r-Prozess)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Um genau zu sein, ist Szenario 2 eher ein Zwischenprozess - echte r-Prozesse wären im Spiel sehr langweilig ;) - aber das Prinzip wird trotzdem klar</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24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Notes for Facilitators:</a:t>
            </a:r>
            <a:endParaRPr lang="en-GB"/>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Use this Animation to repeat the r-process and emphasize the complex branching of the reaction chain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repeat the Animation if needed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There are a lot of </a:t>
            </a:r>
            <a:r>
              <a:rPr lang="en-GB" err="1"/>
              <a:t>informations</a:t>
            </a:r>
            <a:r>
              <a:rPr lang="en-GB"/>
              <a:t> in this animation. Get the students to focus on the important ones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Nuclide Chart with element abundance as </a:t>
            </a:r>
            <a:r>
              <a:rPr lang="en-GB" err="1"/>
              <a:t>color</a:t>
            </a:r>
            <a:r>
              <a:rPr lang="en-GB"/>
              <a:t> code.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time displayed under the chart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The temperature curve (red curve top left)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Above the Nuclide Chart you can see the assumed initial values – The Temperature is important here so that the students get an impression of the scale</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688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err="1"/>
              <a:t>Hinweise</a:t>
            </a:r>
            <a:r>
              <a:rPr lang="en-GB" sz="1200" b="1"/>
              <a:t> </a:t>
            </a:r>
            <a:r>
              <a:rPr lang="en-GB" sz="1200" b="1" err="1"/>
              <a:t>für</a:t>
            </a:r>
            <a:r>
              <a:rPr lang="en-GB" sz="1200" b="1"/>
              <a:t> </a:t>
            </a:r>
            <a:r>
              <a:rPr lang="en-GB" sz="1200" b="1" err="1"/>
              <a:t>Vermittler</a:t>
            </a:r>
            <a:r>
              <a:rPr lang="en-GB" sz="1200" b="1"/>
              <a:t>:</a:t>
            </a:r>
            <a:endParaRPr lang="en-GB"/>
          </a:p>
          <a:p>
            <a:pPr marL="285750" indent="-285750">
              <a:buFont typeface="Arial" panose="020B0604020202020204" pitchFamily="34" charset="0"/>
              <a:buChar char="•"/>
            </a:pPr>
            <a:r>
              <a:rPr lang="en-GB"/>
              <a:t>Verwenden Sie dies als Einleitung für das nächste Kapitel</a:t>
            </a:r>
          </a:p>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4288946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79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150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Wir empfehlen, das Video vorher herunterzuladen. Seien Sie immer auf eine schlechte Internetverbindung vorbereitet!</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4324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Auf </a:t>
            </a:r>
            <a:r>
              <a:rPr lang="de-DE" err="1"/>
              <a:t>dieser </a:t>
            </a:r>
            <a:r>
              <a:rPr lang="de-DE"/>
              <a:t>und </a:t>
            </a:r>
            <a:r>
              <a:rPr lang="de-DE" err="1"/>
              <a:t>der nächsten Folie können Sie einige der Inhalte des Videos wiederholen</a:t>
            </a:r>
            <a:r>
              <a:rPr lang="de-DE"/>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Entscheiden Sie je nach Kenntnisstand der SchülerInnen, wie sehr Sie hier ins technische Detail gehen wollen</a:t>
            </a:r>
            <a:endParaRPr lang="en-US"/>
          </a:p>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648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Auf </a:t>
            </a:r>
            <a:r>
              <a:rPr lang="de-DE" err="1"/>
              <a:t>dieser Folie können Sie einige der Inhalte des Videos wiederholen</a:t>
            </a:r>
            <a:r>
              <a:rPr lang="de-DE"/>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Entscheiden Sie je nach Kenntnisstand der SchülerInnen, wie sehr Sie hier ins technische Detail gehen wollen</a:t>
            </a:r>
            <a:endParaRPr lang="en-US"/>
          </a:p>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505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807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8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92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Das Zahnradsymbol zeigt an, dass die Schüler eine Aufgabe zu erledigen haben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Brainstorming-Board wird verwendet, um die (falschen) Vorstellungen der Schüler von der Kernastrophysik zu sammeln, bevor der Input beginnt. Am Ende der Masterclass werden diese Ideen noch einmal aufgegriffen und überprüft, um festzustellen, was sich geändert hat.</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Formel muss nicht erklärt werden. Sie dient nur dazu, den Schülern zu zeigen, dass die Kernastrophysik auch sehr anspruchsvoll sein kann. Sie ist eigentlich hinter dem Webtool zur Datenanalyse versteckt, so dass die Schüler sich nicht damit befassen müssen</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8057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Dabei ist es sehr wichtig zu beachten, dass bei den Berechnungen und Messungen sehr starke Vereinfachungen und Annäherungen vorgenommen werden - nicht alle wurden den Schülern transparent gemacht.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wichtigsten Punkte, die hier erörtert werden sollten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Der Einfluss des Hintergrunds und die Näherung, die wir für die Subtraktion davon verwendet haben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sehr starke Temperaturabhängigkeit, die schon bei kleinen Abweichungen zu starken Unterschieden in den Ergebnissen führt.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Tatsache, dass wir versuchen, viele Einzelphotonen-Ereignisse zu untersuchen und eine Unsicherheit in der möglichen Entdeckung selbst (Stichwort Entdeckungswahrscheinlichkeit)</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5654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6092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Schüler könnten aus den Augen verlieren, warum die Datenanalyse eigentlich durchgeführt wurde. Nutzen Sie die Wiederholung, um das Ganze wieder zusammenzuführen.</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331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8143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Achtung, ein paar Animationen auf dieser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Es ist wichtig, den Studenten klarzumachen, dass wir nur einen Zeh in das wissenschaftliche Feld der Nuklear-Astrophysik gesetzt haben.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Ziel ist es hier nicht, alle Fragen zu beantworten, sondern vielmehr weitere Fragen aufzuwerfen, um eine Beschäftigung mit dem Thema auch nach der Masterclass zu motivieren.</a:t>
            </a:r>
            <a:endParaRPr lang="en-US"/>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22960" rtl="0" eaLnBrk="1" fontAlgn="auto" latinLnBrk="0" hangingPunct="1">
                <a:lnSpc>
                  <a:spcPct val="100000"/>
                </a:lnSpc>
                <a:spcBef>
                  <a:spcPts val="0"/>
                </a:spcBef>
                <a:spcAft>
                  <a:spcPts val="0"/>
                </a:spcAft>
                <a:buClrTx/>
                <a:buSzTx/>
                <a:buFontTx/>
                <a:buNone/>
                <a:tabLst/>
                <a:defRPr/>
              </a:pPr>
              <a:t>98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Halten Sie die Antworten der Schüler auf diese Frage an der Brainstorming-Board fest und diskutieren Sie sie, bevor Sie die Definition geben.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Die Frage-Folien werden wiederholt verwendet, um die Masterclass zu strukturieren und ihr einen roten Faden zu geben. Sie zielen darauf ab, zu motivieren und die folgenden Inhalte einzuführen</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err="1"/>
              <a:t>Hinweise</a:t>
            </a:r>
            <a:r>
              <a:rPr lang="en-GB" b="1"/>
              <a:t> </a:t>
            </a:r>
            <a:r>
              <a:rPr lang="en-GB" b="1" err="1"/>
              <a:t>für</a:t>
            </a:r>
            <a:r>
              <a:rPr lang="en-GB" b="1"/>
              <a:t> </a:t>
            </a:r>
            <a:r>
              <a:rPr lang="en-GB" b="1" err="1"/>
              <a:t>Vermittler</a:t>
            </a:r>
            <a:r>
              <a:rPr lang="en-GB" b="1"/>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Hier wird eine Definition verwendet, die als roter Faden für die Masterclass dient.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Falls gewünscht, können Sie diese Definition durch eine allgemeinere und wissenschaftlich genauere Definition ersetzen. </a:t>
            </a:r>
            <a:endParaRPr lang="en-US"/>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a:solidFill>
                  <a:schemeClr val="bg1">
                    <a:alpha val="80000"/>
                  </a:schemeClr>
                </a:solidFill>
                <a:latin typeface="+mj-lt"/>
              </a:rPr>
              <a:t>verantwortlicher Hochschullehrer:</a:t>
            </a:r>
          </a:p>
          <a:p>
            <a:pPr eaLnBrk="1" hangingPunct="1">
              <a:defRPr/>
            </a:pPr>
            <a:r>
              <a:rPr lang="de-DE" altLang="en-US" sz="160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err="1">
                <a:solidFill>
                  <a:schemeClr val="bg1"/>
                </a:solidFill>
                <a:latin typeface="+mj-lt"/>
              </a:rPr>
              <a:t>Nuklearna</a:t>
            </a:r>
            <a:r>
              <a:rPr lang="en-US" sz="900" b="1" noProof="0">
                <a:solidFill>
                  <a:schemeClr val="bg1"/>
                </a:solidFill>
                <a:latin typeface="+mj-lt"/>
              </a:rPr>
              <a:t> </a:t>
            </a:r>
            <a:r>
              <a:rPr lang="en-US" sz="900" b="1" noProof="0" err="1">
                <a:solidFill>
                  <a:schemeClr val="bg1"/>
                </a:solidFill>
                <a:latin typeface="+mj-lt"/>
              </a:rPr>
              <a:t>Astrofysika</a:t>
            </a:r>
            <a:br>
              <a:rPr lang="en-US" sz="900" noProof="0">
                <a:solidFill>
                  <a:schemeClr val="bg1"/>
                </a:solidFill>
                <a:latin typeface="+mj-lt"/>
              </a:rPr>
            </a:br>
            <a:r>
              <a:rPr lang="en-US" sz="900" noProof="0" err="1">
                <a:solidFill>
                  <a:schemeClr val="bg1"/>
                </a:solidFill>
                <a:latin typeface="+mj-lt"/>
              </a:rPr>
              <a:t>Jězba</a:t>
            </a:r>
            <a:r>
              <a:rPr lang="en-US" sz="900" noProof="0">
                <a:solidFill>
                  <a:schemeClr val="bg1"/>
                </a:solidFill>
                <a:latin typeface="+mj-lt"/>
              </a:rPr>
              <a:t> po </a:t>
            </a:r>
            <a:r>
              <a:rPr lang="en-US" sz="900" noProof="0" err="1">
                <a:solidFill>
                  <a:schemeClr val="bg1"/>
                </a:solidFill>
                <a:latin typeface="+mj-lt"/>
              </a:rPr>
              <a:t>swěće</a:t>
            </a:r>
            <a:r>
              <a:rPr lang="en-US" sz="900" noProof="0">
                <a:solidFill>
                  <a:schemeClr val="bg1"/>
                </a:solidFill>
                <a:latin typeface="+mj-lt"/>
              </a:rPr>
              <a:t> </a:t>
            </a:r>
            <a:r>
              <a:rPr lang="en-US" sz="900" noProof="0" err="1">
                <a:solidFill>
                  <a:schemeClr val="bg1"/>
                </a:solidFill>
                <a:latin typeface="+mj-lt"/>
              </a:rPr>
              <a:t>elementow</a:t>
            </a:r>
            <a:endParaRPr lang="en-US" sz="900" noProof="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err="1">
                <a:solidFill>
                  <a:schemeClr val="bg1"/>
                </a:solidFill>
                <a:latin typeface="Open Sans" panose="020B0606030504020204" pitchFamily="34" charset="0"/>
                <a:ea typeface="Open Sans" panose="020B0606030504020204" pitchFamily="34" charset="0"/>
                <a:cs typeface="Open Sans" panose="020B0606030504020204" pitchFamily="34" charset="0"/>
              </a:rPr>
              <a:t>Folija</a:t>
            </a:r>
            <a:r>
              <a:rPr lang="de-DE" sz="800">
                <a:solidFill>
                  <a:schemeClr val="bg1"/>
                </a:solidFill>
                <a:latin typeface="Open Sans" panose="020B0606030504020204" pitchFamily="34" charset="0"/>
                <a:ea typeface="Open Sans" panose="020B0606030504020204" pitchFamily="34" charset="0"/>
                <a:cs typeface="Open Sans" panose="020B0606030504020204" pitchFamily="34" charset="0"/>
              </a:rPr>
              <a:t> </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30. januara 2023</a:t>
            </a:r>
            <a:endParaRPr lang="de-DE" sz="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a:solidFill>
                  <a:schemeClr val="bg1"/>
                </a:solidFill>
                <a:latin typeface="Open Sans" panose="020B0606030504020204" pitchFamily="34" charset="0"/>
                <a:ea typeface="Open Sans" panose="020B0606030504020204" pitchFamily="34" charset="0"/>
                <a:cs typeface="Open Sans" panose="020B0606030504020204" pitchFamily="34" charset="0"/>
              </a:rPr>
              <a:t>Dia</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‹Nr.›</a:t>
            </a:fld>
            <a:endParaRPr lang="de-DE" sz="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0.png"/><Relationship Id="rId4" Type="http://schemas.openxmlformats.org/officeDocument/2006/relationships/image" Target="../media/image500.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8.png"/><Relationship Id="rId4"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8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9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47.png"/><Relationship Id="rId4" Type="http://schemas.openxmlformats.org/officeDocument/2006/relationships/image" Target="../media/image75.png"/></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err="1">
                <a:solidFill>
                  <a:schemeClr val="tx1"/>
                </a:solidFill>
                <a:latin typeface="+mj-lt"/>
              </a:rPr>
              <a:t>Nuklearna</a:t>
            </a:r>
            <a:r>
              <a:rPr lang="en-US" sz="4400" b="1" cap="small">
                <a:solidFill>
                  <a:schemeClr val="tx1"/>
                </a:solidFill>
                <a:latin typeface="+mj-lt"/>
              </a:rPr>
              <a:t> </a:t>
            </a:r>
            <a:r>
              <a:rPr lang="en-US" sz="4400" b="1" cap="small" err="1">
                <a:solidFill>
                  <a:schemeClr val="tx1"/>
                </a:solidFill>
                <a:latin typeface="+mj-lt"/>
              </a:rPr>
              <a:t>astrofyzika</a:t>
            </a:r>
            <a:br>
              <a:rPr lang="en-US" sz="4400" b="1" cap="small">
                <a:solidFill>
                  <a:schemeClr val="tx1"/>
                </a:solidFill>
                <a:latin typeface="+mj-lt"/>
              </a:rPr>
            </a:br>
            <a:r>
              <a:rPr lang="en-US" sz="3200" cap="small" err="1">
                <a:solidFill>
                  <a:schemeClr val="tx1"/>
                </a:solidFill>
                <a:latin typeface="+mj-lt"/>
              </a:rPr>
              <a:t>jězba</a:t>
            </a:r>
            <a:r>
              <a:rPr lang="en-US" sz="3200" cap="small">
                <a:solidFill>
                  <a:schemeClr val="tx1"/>
                </a:solidFill>
                <a:latin typeface="+mj-lt"/>
              </a:rPr>
              <a:t> po </a:t>
            </a:r>
            <a:r>
              <a:rPr lang="en-US" sz="3200" cap="small" err="1">
                <a:solidFill>
                  <a:schemeClr val="tx1"/>
                </a:solidFill>
                <a:latin typeface="+mj-lt"/>
              </a:rPr>
              <a:t>swěće</a:t>
            </a:r>
            <a:r>
              <a:rPr lang="en-US" sz="3200" cap="small">
                <a:solidFill>
                  <a:schemeClr val="tx1"/>
                </a:solidFill>
                <a:latin typeface="+mj-lt"/>
              </a:rPr>
              <a:t> </a:t>
            </a:r>
            <a:r>
              <a:rPr lang="en-US" sz="3200" cap="small" err="1">
                <a:solidFill>
                  <a:schemeClr val="tx1"/>
                </a:solidFill>
                <a:latin typeface="+mj-lt"/>
              </a:rPr>
              <a:t>elementow</a:t>
            </a:r>
            <a:br>
              <a:rPr lang="en-US" sz="2400" b="1" cap="small">
                <a:solidFill>
                  <a:schemeClr val="tx1"/>
                </a:solidFill>
                <a:latin typeface="+mj-lt"/>
              </a:rPr>
            </a:br>
            <a:br>
              <a:rPr lang="en-US" sz="2400" b="1" cap="small">
                <a:solidFill>
                  <a:schemeClr val="tx1"/>
                </a:solidFill>
                <a:latin typeface="+mj-lt"/>
              </a:rPr>
            </a:br>
            <a:br>
              <a:rPr lang="en-US" sz="2400" b="1" cap="small">
                <a:solidFill>
                  <a:schemeClr val="tx1"/>
                </a:solidFill>
                <a:latin typeface="+mj-lt"/>
              </a:rPr>
            </a:br>
            <a:endParaRPr lang="en-US" i="1">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100" i="1">
                <a:solidFill>
                  <a:srgbClr val="1B1F22"/>
                </a:solidFill>
                <a:latin typeface="Open Sans"/>
              </a:rPr>
              <a:t>P</a:t>
            </a:r>
            <a:r>
              <a:rPr kumimoji="0" lang="en-US" sz="1100" b="0" i="1" u="none" strike="noStrike" kern="1200" cap="none" spc="0" normalizeH="0" baseline="0" noProof="0">
                <a:ln>
                  <a:noFill/>
                </a:ln>
                <a:solidFill>
                  <a:srgbClr val="1B1F22"/>
                </a:solidFill>
                <a:effectLst/>
                <a:uLnTx/>
                <a:uFillTx/>
                <a:latin typeface="Open Sans"/>
                <a:ea typeface="+mn-ea"/>
                <a:cs typeface="+mn-cs"/>
              </a:rPr>
              <a:t>rojekt je so spěchował wot European Union’s Horizon 2020 research and innovation </a:t>
            </a:r>
            <a:r>
              <a:rPr kumimoji="0" lang="en-US" sz="1100" b="0" i="1" u="none" strike="noStrike" kern="1200" cap="none" spc="0" normalizeH="0" baseline="0" noProof="0" err="1">
                <a:ln>
                  <a:noFill/>
                </a:ln>
                <a:solidFill>
                  <a:srgbClr val="1B1F22"/>
                </a:solidFill>
                <a:effectLst/>
                <a:uLnTx/>
                <a:uFillTx/>
                <a:latin typeface="Open Sans"/>
                <a:ea typeface="+mn-ea"/>
                <a:cs typeface="+mn-cs"/>
              </a:rPr>
              <a:t>programme</a:t>
            </a:r>
            <a:r>
              <a:rPr kumimoji="0" lang="en-US" sz="1100" b="0" i="1" u="none" strike="noStrike" kern="1200" cap="none" spc="0" normalizeH="0" baseline="0" noProof="0">
                <a:ln>
                  <a:noFill/>
                </a:ln>
                <a:solidFill>
                  <a:srgbClr val="1B1F22"/>
                </a:solidFill>
                <a:effectLst/>
                <a:uLnTx/>
                <a:uFillTx/>
                <a:latin typeface="Open Sans"/>
                <a:ea typeface="+mn-ea"/>
                <a:cs typeface="+mn-cs"/>
              </a:rPr>
              <a:t> pod </a:t>
            </a:r>
            <a:r>
              <a:rPr kumimoji="0" lang="en-US" sz="1100" b="0" i="1" u="none" strike="noStrike" kern="1200" cap="none" spc="0" normalizeH="0" baseline="0" noProof="0" err="1">
                <a:ln>
                  <a:noFill/>
                </a:ln>
                <a:solidFill>
                  <a:srgbClr val="1B1F22"/>
                </a:solidFill>
                <a:effectLst/>
                <a:uLnTx/>
                <a:uFillTx/>
                <a:latin typeface="Open Sans"/>
                <a:ea typeface="+mn-ea"/>
                <a:cs typeface="+mn-cs"/>
              </a:rPr>
              <a:t>přizwolenjom</a:t>
            </a:r>
            <a:r>
              <a:rPr kumimoji="0" lang="en-US" sz="1100" b="0" i="1" u="none" strike="noStrike" kern="1200" cap="none" spc="0" normalizeH="0" baseline="0" noProof="0">
                <a:ln>
                  <a:noFill/>
                </a:ln>
                <a:solidFill>
                  <a:srgbClr val="1B1F22"/>
                </a:solidFill>
                <a:effectLst/>
                <a:uLnTx/>
                <a:uFillTx/>
                <a:latin typeface="Open Sans"/>
                <a:ea typeface="+mn-ea"/>
                <a:cs typeface="+mn-cs"/>
              </a:rPr>
              <a:t> čo. 101008324 (</a:t>
            </a:r>
            <a:r>
              <a:rPr kumimoji="0" lang="en-US" sz="1100" b="0" i="1" u="none" strike="noStrike" kern="1200" cap="none" spc="0" normalizeH="0" baseline="0" noProof="0" err="1">
                <a:ln>
                  <a:noFill/>
                </a:ln>
                <a:solidFill>
                  <a:srgbClr val="1B1F22"/>
                </a:solidFill>
                <a:effectLst/>
                <a:uLnTx/>
                <a:uFillTx/>
                <a:latin typeface="Open Sans"/>
                <a:ea typeface="+mn-ea"/>
                <a:cs typeface="+mn-cs"/>
              </a:rPr>
              <a:t>ChETEC</a:t>
            </a:r>
            <a:r>
              <a:rPr kumimoji="0" lang="en-US" sz="1100" b="0" i="1" u="none" strike="noStrike" kern="1200" cap="none" spc="0" normalizeH="0" baseline="0" noProof="0">
                <a:ln>
                  <a:noFill/>
                </a:ln>
                <a:solidFill>
                  <a:srgbClr val="1B1F22"/>
                </a:solidFill>
                <a:effectLst/>
                <a:uLnTx/>
                <a:uFillTx/>
                <a:latin typeface="Open Sans"/>
                <a:ea typeface="+mn-ea"/>
                <a:cs typeface="+mn-cs"/>
              </a:rPr>
              <a:t>-INFRA)</a:t>
            </a:r>
            <a:endParaRPr kumimoji="0" lang="de-DE" sz="1100" b="0" i="1" u="none" strike="noStrike" kern="1200" cap="none" spc="0" normalizeH="0" baseline="0" noProof="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err="1"/>
              <a:t>Što</a:t>
            </a:r>
            <a:r>
              <a:rPr lang="de-DE" sz="3600" cap="small" noProof="0"/>
              <a:t> je</a:t>
            </a:r>
            <a:br>
              <a:rPr lang="de-DE" sz="3600" cap="small" noProof="0"/>
            </a:br>
            <a:r>
              <a:rPr lang="de-DE" sz="3600" b="1" cap="small"/>
              <a:t>c</a:t>
            </a:r>
            <a:r>
              <a:rPr lang="de-DE" sz="3600" b="1" cap="small" noProof="0" err="1"/>
              <a:t>hemiski</a:t>
            </a:r>
            <a:r>
              <a:rPr lang="de-DE" sz="3600" b="1" cap="small" noProof="0"/>
              <a:t> </a:t>
            </a:r>
            <a:r>
              <a:rPr lang="de-DE" sz="3600" b="1" cap="small" noProof="0" err="1"/>
              <a:t>element</a:t>
            </a:r>
            <a:r>
              <a:rPr lang="de-DE" sz="3600" cap="small" noProof="0"/>
              <a:t>?</a:t>
            </a:r>
            <a:endParaRPr lang="de-DE" sz="3600" b="1" cap="small" noProof="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191091"/>
            <a:ext cx="4884847" cy="3093154"/>
          </a:xfrm>
          <a:prstGeom prst="rect">
            <a:avLst/>
          </a:prstGeom>
          <a:noFill/>
        </p:spPr>
        <p:txBody>
          <a:bodyPr wrap="square" rtlCol="0" anchor="ctr">
            <a:spAutoFit/>
          </a:bodyPr>
          <a:lstStyle/>
          <a:p>
            <a:pPr>
              <a:spcAft>
                <a:spcPts val="1800"/>
              </a:spcAft>
            </a:pPr>
            <a:r>
              <a:rPr lang="de-DE" sz="2400" b="1" err="1"/>
              <a:t>Aristoteliski</a:t>
            </a:r>
            <a:r>
              <a:rPr lang="de-DE" sz="2400" b="1"/>
              <a:t> </a:t>
            </a:r>
            <a:r>
              <a:rPr lang="de-DE" sz="2400" b="1" err="1"/>
              <a:t>kosmos</a:t>
            </a:r>
            <a:endParaRPr lang="de-DE" sz="2400" b="1"/>
          </a:p>
          <a:p>
            <a:pPr marL="285750" indent="-285750">
              <a:buFont typeface="Arial" panose="020B0604020202020204" pitchFamily="34" charset="0"/>
              <a:buChar char="•"/>
            </a:pPr>
            <a:r>
              <a:rPr lang="de-DE" sz="2000" err="1"/>
              <a:t>geocentriska</a:t>
            </a:r>
            <a:r>
              <a:rPr lang="de-DE" sz="2000"/>
              <a:t> </a:t>
            </a:r>
            <a:r>
              <a:rPr lang="de-DE" sz="2000" err="1"/>
              <a:t>ideja</a:t>
            </a:r>
            <a:r>
              <a:rPr lang="de-DE" sz="2000"/>
              <a:t> cyblojteho </a:t>
            </a:r>
            <a:r>
              <a:rPr lang="de-DE" sz="2000" err="1"/>
              <a:t>kosmosa</a:t>
            </a:r>
            <a:endParaRPr lang="de-DE" sz="2000"/>
          </a:p>
          <a:p>
            <a:pPr marL="285750" indent="-285750">
              <a:buFont typeface="Arial" panose="020B0604020202020204" pitchFamily="34" charset="0"/>
              <a:buChar char="•"/>
            </a:pPr>
            <a:r>
              <a:rPr lang="hsb-DE" sz="2000" b="1"/>
              <a:t>štyri zemske e</a:t>
            </a:r>
            <a:r>
              <a:rPr lang="en-US" sz="2000" b="1" err="1"/>
              <a:t>lementy</a:t>
            </a:r>
            <a:r>
              <a:rPr lang="en-US" sz="2000" b="1"/>
              <a:t> </a:t>
            </a:r>
            <a:r>
              <a:rPr lang="en-US" sz="2000" err="1"/>
              <a:t>tworja</a:t>
            </a:r>
            <a:r>
              <a:rPr lang="en-US" sz="2000"/>
              <a:t> </a:t>
            </a:r>
            <a:r>
              <a:rPr lang="en-US" sz="2000" err="1"/>
              <a:t>materiju</a:t>
            </a:r>
            <a:endParaRPr lang="en-US" sz="2000"/>
          </a:p>
          <a:p>
            <a:pPr marL="285750" indent="-285750">
              <a:buFont typeface="Arial" panose="020B0604020202020204" pitchFamily="34" charset="0"/>
              <a:buChar char="•"/>
            </a:pPr>
            <a:r>
              <a:rPr lang="en-US" sz="2000" err="1"/>
              <a:t>wšitke</a:t>
            </a:r>
            <a:r>
              <a:rPr lang="en-US" sz="2000"/>
              <a:t> </a:t>
            </a:r>
            <a:r>
              <a:rPr lang="en-US" sz="2000" err="1"/>
              <a:t>njebjeske</a:t>
            </a:r>
            <a:r>
              <a:rPr lang="en-US" sz="2000"/>
              <a:t> </a:t>
            </a:r>
            <a:r>
              <a:rPr lang="en-US" sz="2000" err="1"/>
              <a:t>ćělesa</a:t>
            </a:r>
            <a:r>
              <a:rPr lang="en-US" sz="2000"/>
              <a:t> </a:t>
            </a:r>
            <a:r>
              <a:rPr lang="en-US" sz="2000" b="1" err="1"/>
              <a:t>hibaja</a:t>
            </a:r>
            <a:r>
              <a:rPr lang="en-US" sz="2000" b="1"/>
              <a:t> so </a:t>
            </a:r>
            <a:r>
              <a:rPr lang="en-US" sz="2000"/>
              <a:t>samostatnje</a:t>
            </a:r>
          </a:p>
          <a:p>
            <a:pPr marL="697230" lvl="1" indent="-285750">
              <a:buFont typeface="Arial" panose="020B0604020202020204" pitchFamily="34" charset="0"/>
              <a:buChar char="•"/>
            </a:pPr>
            <a:r>
              <a:rPr lang="en-US" sz="1800" err="1"/>
              <a:t>spočatne</a:t>
            </a:r>
            <a:r>
              <a:rPr lang="en-US" sz="1800"/>
              <a:t> </a:t>
            </a:r>
            <a:r>
              <a:rPr lang="en-US" sz="1800" err="1"/>
              <a:t>hibanje</a:t>
            </a:r>
            <a:r>
              <a:rPr lang="en-US" sz="1800"/>
              <a:t>, zawinowane přez so </a:t>
            </a:r>
            <a:r>
              <a:rPr lang="en-US" sz="1800" err="1"/>
              <a:t>njehibaceho</a:t>
            </a:r>
            <a:r>
              <a:rPr lang="en-US" sz="1800"/>
              <a:t> </a:t>
            </a:r>
            <a:r>
              <a:rPr lang="en-US" sz="1800" err="1"/>
              <a:t>hibarja</a:t>
            </a:r>
            <a:endParaRPr lang="de-DE" sz="1800" i="1"/>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Elementy</a:t>
            </a:r>
            <a:r>
              <a:rPr lang="de-DE" sz="3600" noProof="0"/>
              <a:t> w </a:t>
            </a:r>
            <a:r>
              <a:rPr lang="de-DE" sz="3600" noProof="0" err="1"/>
              <a:t>starowěku</a:t>
            </a:r>
            <a:r>
              <a:rPr lang="de-DE" sz="3600" noProof="0"/>
              <a:t> (ca. 350 </a:t>
            </a:r>
            <a:r>
              <a:rPr lang="de-DE" sz="3600"/>
              <a:t>do</a:t>
            </a:r>
            <a:r>
              <a:rPr lang="de-DE" sz="3600" noProof="0"/>
              <a:t> Chr.)</a:t>
            </a:r>
            <a:endParaRPr lang="de-DE" sz="3000" noProof="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a:t>[03] </a:t>
            </a:r>
            <a:r>
              <a:rPr lang="fr-FR" i="1" err="1"/>
              <a:t>Swětowa</a:t>
            </a:r>
            <a:r>
              <a:rPr lang="fr-FR" i="1"/>
              <a:t> </a:t>
            </a:r>
            <a:r>
              <a:rPr lang="fr-FR" i="1" err="1"/>
              <a:t>sfera</a:t>
            </a:r>
            <a:r>
              <a:rPr lang="fr-FR" i="1"/>
              <a:t>, Oronce Fine, 1549</a:t>
            </a:r>
            <a:endParaRPr lang="de-DE" i="1"/>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429559"/>
            <a:ext cx="4884847" cy="1169551"/>
          </a:xfrm>
          <a:prstGeom prst="rect">
            <a:avLst/>
          </a:prstGeom>
          <a:noFill/>
        </p:spPr>
        <p:txBody>
          <a:bodyPr wrap="square" rtlCol="0">
            <a:spAutoFit/>
          </a:bodyPr>
          <a:lstStyle/>
          <a:p>
            <a:pPr algn="ctr"/>
            <a:r>
              <a:rPr lang="en-US" sz="1750" i="1"/>
              <a:t>“Tam </a:t>
            </a:r>
            <a:r>
              <a:rPr lang="en-US" sz="1750" i="1" err="1"/>
              <a:t>dyrbi</a:t>
            </a:r>
            <a:r>
              <a:rPr lang="en-US" sz="1750" i="1"/>
              <a:t> </a:t>
            </a:r>
            <a:r>
              <a:rPr lang="en-US" sz="1750" i="1" err="1"/>
              <a:t>njesmjertna</a:t>
            </a:r>
            <a:r>
              <a:rPr lang="en-US" sz="1750" i="1"/>
              <a:t>, </a:t>
            </a:r>
            <a:r>
              <a:rPr lang="en-US" sz="1750" i="1" err="1"/>
              <a:t>njepřeměnjomna</a:t>
            </a:r>
            <a:r>
              <a:rPr lang="en-US" sz="1750" i="1"/>
              <a:t> </a:t>
            </a:r>
            <a:r>
              <a:rPr lang="en-US" sz="1750" i="1" err="1"/>
              <a:t>bytosć</a:t>
            </a:r>
            <a:r>
              <a:rPr lang="en-US" sz="1750" i="1"/>
              <a:t> </a:t>
            </a:r>
            <a:r>
              <a:rPr lang="en-US" sz="1750" i="1" err="1"/>
              <a:t>być</a:t>
            </a:r>
            <a:r>
              <a:rPr lang="en-US" sz="1750" i="1"/>
              <a:t>, </a:t>
            </a:r>
            <a:r>
              <a:rPr lang="en-US" sz="1750" i="1" err="1"/>
              <a:t>kotraž</a:t>
            </a:r>
            <a:r>
              <a:rPr lang="en-US" sz="1750" i="1"/>
              <a:t> je naposledk </a:t>
            </a:r>
            <a:r>
              <a:rPr lang="en-US" sz="1750" i="1" err="1"/>
              <a:t>zamołwita</a:t>
            </a:r>
            <a:r>
              <a:rPr lang="en-US" sz="1750" i="1"/>
              <a:t> za cyłosć a </a:t>
            </a:r>
            <a:r>
              <a:rPr lang="en-US" sz="1750" i="1" err="1"/>
              <a:t>porjad</a:t>
            </a:r>
            <a:r>
              <a:rPr lang="en-US" sz="1750" i="1"/>
              <a:t> w </a:t>
            </a:r>
            <a:r>
              <a:rPr lang="en-US" sz="1750" i="1" err="1"/>
              <a:t>zmysłowym</a:t>
            </a:r>
            <a:r>
              <a:rPr lang="en-US" sz="1750" i="1"/>
              <a:t> </a:t>
            </a:r>
            <a:r>
              <a:rPr lang="en-US" sz="1750" i="1" err="1"/>
              <a:t>swěće</a:t>
            </a:r>
            <a:r>
              <a:rPr lang="en-US" sz="1750" i="1"/>
              <a:t>.”</a:t>
            </a:r>
            <a:br>
              <a:rPr lang="en-US" sz="1750" i="1"/>
            </a:br>
            <a:r>
              <a:rPr lang="en-US" sz="1750"/>
              <a:t>- Aristoteles, </a:t>
            </a:r>
            <a:r>
              <a:rPr lang="en-US" sz="1750" err="1"/>
              <a:t>kniha</a:t>
            </a:r>
            <a:r>
              <a:rPr lang="en-US" sz="1750"/>
              <a:t> 12 metafyziki</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err="1"/>
              <a:t>Elementy</a:t>
            </a:r>
            <a:r>
              <a:rPr lang="de-DE" sz="3600"/>
              <a:t> w </a:t>
            </a:r>
            <a:r>
              <a:rPr lang="de-DE" sz="3600" err="1"/>
              <a:t>starowěku</a:t>
            </a:r>
            <a:r>
              <a:rPr lang="de-DE" sz="3600"/>
              <a:t> (ca. 350 do Chr.)</a:t>
            </a:r>
            <a:endParaRPr lang="de-DE" sz="3000" noProof="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a:t>[04] </a:t>
            </a:r>
            <a:r>
              <a:rPr lang="de-DE" i="1" err="1"/>
              <a:t>Pjeć</a:t>
            </a:r>
            <a:r>
              <a:rPr lang="de-DE" i="1"/>
              <a:t> </a:t>
            </a:r>
            <a:r>
              <a:rPr lang="de-DE" i="1" err="1"/>
              <a:t>elementow</a:t>
            </a:r>
            <a:r>
              <a:rPr lang="de-DE" i="1"/>
              <a:t> </a:t>
            </a:r>
            <a:r>
              <a:rPr lang="de-DE" i="1" err="1"/>
              <a:t>po</a:t>
            </a:r>
            <a:r>
              <a:rPr lang="de-DE" i="1"/>
              <a:t> </a:t>
            </a:r>
            <a:r>
              <a:rPr lang="de-DE" i="1" err="1"/>
              <a:t>Aristotelesu</a:t>
            </a:r>
            <a:endParaRPr lang="de-DE" i="1"/>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err="1"/>
              <a:t>Aristoteliski</a:t>
            </a:r>
            <a:r>
              <a:rPr lang="de-DE" sz="2400" b="1"/>
              <a:t> </a:t>
            </a:r>
            <a:r>
              <a:rPr lang="de-DE" sz="2400" b="1" err="1"/>
              <a:t>kosmos</a:t>
            </a:r>
            <a:endParaRPr lang="de-DE" sz="2400" b="1"/>
          </a:p>
          <a:p>
            <a:pPr marL="285750" indent="-285750">
              <a:buFont typeface="Arial" panose="020B0604020202020204" pitchFamily="34" charset="0"/>
              <a:buChar char="•"/>
            </a:pPr>
            <a:r>
              <a:rPr lang="en-US" sz="2000" err="1"/>
              <a:t>pjaty</a:t>
            </a:r>
            <a:r>
              <a:rPr lang="en-US" sz="2000"/>
              <a:t> element </a:t>
            </a:r>
            <a:r>
              <a:rPr lang="en-US" sz="2000" b="1" err="1"/>
              <a:t>eter</a:t>
            </a:r>
            <a:r>
              <a:rPr lang="en-US" sz="2000" b="1"/>
              <a:t> </a:t>
            </a:r>
            <a:r>
              <a:rPr lang="en-US" sz="2000"/>
              <a:t>pjelni </a:t>
            </a:r>
            <a:r>
              <a:rPr lang="en-US" sz="2000" err="1"/>
              <a:t>njebjo</a:t>
            </a:r>
            <a:endParaRPr lang="en-US" sz="2000"/>
          </a:p>
          <a:p>
            <a:pPr marL="697230" lvl="1" indent="-285750">
              <a:buFont typeface="Arial" panose="020B0604020202020204" pitchFamily="34" charset="0"/>
              <a:buChar char="•"/>
            </a:pPr>
            <a:r>
              <a:rPr lang="en-US" sz="2000" i="1"/>
              <a:t>Quinta </a:t>
            </a:r>
            <a:r>
              <a:rPr lang="en-US" sz="2000" i="1" err="1"/>
              <a:t>essentia</a:t>
            </a:r>
            <a:r>
              <a:rPr lang="en-US" sz="2000"/>
              <a:t>, nadobna a </a:t>
            </a:r>
            <a:r>
              <a:rPr lang="en-US" sz="2000" err="1"/>
              <a:t>bjezporočna</a:t>
            </a:r>
            <a:r>
              <a:rPr lang="en-US" sz="2000"/>
              <a:t> </a:t>
            </a:r>
            <a:r>
              <a:rPr lang="en-US" sz="2000" err="1"/>
              <a:t>substanca</a:t>
            </a:r>
            <a:endParaRPr lang="en-US" sz="2000"/>
          </a:p>
          <a:p>
            <a:pPr marL="285750" indent="-285750">
              <a:buFont typeface="Arial" panose="020B0604020202020204" pitchFamily="34" charset="0"/>
              <a:buChar char="•"/>
            </a:pPr>
            <a:r>
              <a:rPr lang="en-US" sz="2000" err="1"/>
              <a:t>kóžda</a:t>
            </a:r>
            <a:r>
              <a:rPr lang="en-US" sz="2000"/>
              <a:t> </a:t>
            </a:r>
            <a:r>
              <a:rPr lang="en-US" sz="2000" err="1"/>
              <a:t>maćizna</a:t>
            </a:r>
            <a:r>
              <a:rPr lang="en-US" sz="2000"/>
              <a:t> </a:t>
            </a:r>
            <a:r>
              <a:rPr lang="en-US" sz="2000" err="1"/>
              <a:t>wobsteji</a:t>
            </a:r>
            <a:r>
              <a:rPr lang="en-US" sz="2000"/>
              <a:t> z elementow, </a:t>
            </a:r>
            <a:r>
              <a:rPr lang="en-US" sz="2000" err="1"/>
              <a:t>zestajenje</a:t>
            </a:r>
            <a:r>
              <a:rPr lang="en-US" sz="2000"/>
              <a:t> postaja </a:t>
            </a:r>
            <a:r>
              <a:rPr lang="en-US" sz="2000" err="1"/>
              <a:t>kajkosće</a:t>
            </a:r>
            <a:r>
              <a:rPr lang="en-US" sz="2000"/>
              <a:t> </a:t>
            </a:r>
            <a:r>
              <a:rPr lang="en-US" sz="2000" err="1"/>
              <a:t>maćizny</a:t>
            </a:r>
            <a:endParaRPr lang="en-US" sz="2000"/>
          </a:p>
          <a:p>
            <a:pPr marL="285750" indent="-285750">
              <a:spcAft>
                <a:spcPts val="600"/>
              </a:spcAft>
              <a:buFont typeface="Arial" panose="020B0604020202020204" pitchFamily="34" charset="0"/>
              <a:buChar char="•"/>
              <a:defRPr/>
            </a:pPr>
            <a:r>
              <a:rPr kumimoji="0" lang="de-DE" sz="2000" b="0" i="0" u="none" strike="noStrike" kern="1200" cap="none" spc="0" normalizeH="0" baseline="0" noProof="0">
                <a:ln>
                  <a:noFill/>
                </a:ln>
                <a:solidFill>
                  <a:srgbClr val="00305E"/>
                </a:solidFill>
                <a:effectLst/>
                <a:uLnTx/>
                <a:uFillTx/>
                <a:latin typeface="Open Sans"/>
                <a:ea typeface="+mn-ea"/>
                <a:cs typeface="+mn-cs"/>
              </a:rPr>
              <a:t>Aristoteles </a:t>
            </a:r>
            <a:r>
              <a:rPr kumimoji="0" lang="de-DE" sz="2000" b="0" i="0" u="none" strike="noStrike" kern="1200" cap="none" spc="0" normalizeH="0" baseline="0" noProof="0" err="1">
                <a:ln>
                  <a:noFill/>
                </a:ln>
                <a:solidFill>
                  <a:srgbClr val="00305E"/>
                </a:solidFill>
                <a:effectLst/>
                <a:uLnTx/>
                <a:uFillTx/>
                <a:latin typeface="Open Sans"/>
                <a:ea typeface="+mn-ea"/>
                <a:cs typeface="+mn-cs"/>
              </a:rPr>
              <a:t>praktikowaše</a:t>
            </a:r>
            <a:r>
              <a:rPr kumimoji="0" lang="de-DE" sz="2000" b="0" i="0" u="none" strike="noStrike" kern="1200" cap="none" spc="0" normalizeH="0" baseline="0" noProof="0">
                <a:ln>
                  <a:noFill/>
                </a:ln>
                <a:solidFill>
                  <a:srgbClr val="00305E"/>
                </a:solidFill>
                <a:effectLst/>
                <a:uLnTx/>
                <a:uFillTx/>
                <a:latin typeface="Open Sans"/>
                <a:ea typeface="+mn-ea"/>
                <a:cs typeface="+mn-cs"/>
              </a:rPr>
              <a:t> </a:t>
            </a:r>
            <a:r>
              <a:rPr kumimoji="0" lang="de-DE" sz="2000" b="1" i="0" u="none" strike="noStrike" kern="1200" cap="none" spc="0" normalizeH="0" baseline="0" noProof="0" err="1">
                <a:ln>
                  <a:noFill/>
                </a:ln>
                <a:solidFill>
                  <a:srgbClr val="00305E"/>
                </a:solidFill>
                <a:effectLst/>
                <a:uLnTx/>
                <a:uFillTx/>
                <a:latin typeface="Open Sans"/>
                <a:ea typeface="+mn-ea"/>
                <a:cs typeface="+mn-cs"/>
              </a:rPr>
              <a:t>přirodnu</a:t>
            </a:r>
            <a:r>
              <a:rPr kumimoji="0" lang="de-DE" sz="2000" b="1" i="0" u="none" strike="noStrike" kern="1200" cap="none" spc="0" normalizeH="0" baseline="0" noProof="0">
                <a:ln>
                  <a:noFill/>
                </a:ln>
                <a:solidFill>
                  <a:srgbClr val="00305E"/>
                </a:solidFill>
                <a:effectLst/>
                <a:uLnTx/>
                <a:uFillTx/>
                <a:latin typeface="Open Sans"/>
                <a:ea typeface="+mn-ea"/>
                <a:cs typeface="+mn-cs"/>
              </a:rPr>
              <a:t> </a:t>
            </a:r>
            <a:r>
              <a:rPr kumimoji="0" lang="de-DE" sz="2000" b="1" i="0" u="none" strike="noStrike" kern="1200" cap="none" spc="0" normalizeH="0" baseline="0" noProof="0" err="1">
                <a:ln>
                  <a:noFill/>
                </a:ln>
                <a:solidFill>
                  <a:srgbClr val="00305E"/>
                </a:solidFill>
                <a:effectLst/>
                <a:uLnTx/>
                <a:uFillTx/>
                <a:latin typeface="Open Sans"/>
                <a:ea typeface="+mn-ea"/>
                <a:cs typeface="+mn-cs"/>
              </a:rPr>
              <a:t>filozofiju</a:t>
            </a:r>
            <a:r>
              <a:rPr kumimoji="0" lang="de-DE" sz="2000" b="1" i="0" u="none" strike="noStrike" kern="1200" cap="none" spc="0" normalizeH="0" baseline="0" noProof="0">
                <a:ln>
                  <a:noFill/>
                </a:ln>
                <a:solidFill>
                  <a:srgbClr val="00305E"/>
                </a:solidFill>
                <a:effectLst/>
                <a:uLnTx/>
                <a:uFillTx/>
                <a:latin typeface="Open Sans"/>
                <a:ea typeface="+mn-ea"/>
                <a:cs typeface="+mn-cs"/>
              </a:rPr>
              <a:t>:</a:t>
            </a:r>
          </a:p>
          <a:p>
            <a:pPr marL="697230" lvl="1" indent="-285750">
              <a:spcAft>
                <a:spcPts val="600"/>
              </a:spcAft>
              <a:buFont typeface="Arial" panose="020B0604020202020204" pitchFamily="34" charset="0"/>
              <a:buChar char="•"/>
              <a:defRPr/>
            </a:pPr>
            <a:r>
              <a:rPr lang="en-US" sz="2000">
                <a:solidFill>
                  <a:srgbClr val="00305E"/>
                </a:solidFill>
                <a:latin typeface="Open Sans"/>
              </a:rPr>
              <a:t>ž</a:t>
            </a:r>
            <a:r>
              <a:rPr kumimoji="0" lang="en-US" sz="2000" b="0" i="0" u="none" strike="noStrike" kern="1200" cap="none" spc="0" normalizeH="0" baseline="0" noProof="0" err="1">
                <a:ln>
                  <a:noFill/>
                </a:ln>
                <a:solidFill>
                  <a:srgbClr val="00305E"/>
                </a:solidFill>
                <a:effectLst/>
                <a:uLnTx/>
                <a:uFillTx/>
                <a:latin typeface="Open Sans"/>
                <a:ea typeface="+mn-ea"/>
                <a:cs typeface="+mn-cs"/>
              </a:rPr>
              <a:t>ane</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dźělenje</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mjez</a:t>
            </a:r>
            <a:r>
              <a:rPr kumimoji="0" lang="en-US" sz="2000" b="0" i="0" u="none" strike="noStrike" kern="1200" cap="none" spc="0" normalizeH="0" baseline="0" noProof="0">
                <a:ln>
                  <a:noFill/>
                </a:ln>
                <a:solidFill>
                  <a:srgbClr val="00305E"/>
                </a:solidFill>
                <a:effectLst/>
                <a:uLnTx/>
                <a:uFillTx/>
                <a:latin typeface="Open Sans"/>
                <a:ea typeface="+mn-ea"/>
                <a:cs typeface="+mn-cs"/>
              </a:rPr>
              <a:t> fyziku a metafyziku</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3847207"/>
          </a:xfrm>
          <a:prstGeom prst="rect">
            <a:avLst/>
          </a:prstGeom>
          <a:noFill/>
        </p:spPr>
        <p:txBody>
          <a:bodyPr wrap="square" rtlCol="0">
            <a:spAutoFit/>
          </a:bodyPr>
          <a:lstStyle/>
          <a:p>
            <a:r>
              <a:rPr lang="de-DE" sz="2400" b="1"/>
              <a:t>Tria Prima </a:t>
            </a:r>
            <a:r>
              <a:rPr lang="de-DE" sz="2400" i="1"/>
              <a:t>(16. </a:t>
            </a:r>
            <a:r>
              <a:rPr lang="de-DE" sz="2400" i="1" err="1"/>
              <a:t>lětstotk</a:t>
            </a:r>
            <a:r>
              <a:rPr lang="de-DE" sz="2400" i="1"/>
              <a:t>)</a:t>
            </a:r>
          </a:p>
          <a:p>
            <a:pPr marL="285750" indent="-285750">
              <a:buFont typeface="Arial" panose="020B0604020202020204" pitchFamily="34" charset="0"/>
              <a:buChar char="•"/>
            </a:pPr>
            <a:r>
              <a:rPr lang="de-DE" sz="2200"/>
              <a:t>Paracelsus wopisowaše 3 </a:t>
            </a:r>
            <a:r>
              <a:rPr lang="de-DE" sz="2200" err="1"/>
              <a:t>prasubstancy</a:t>
            </a:r>
            <a:r>
              <a:rPr lang="de-DE" sz="2200"/>
              <a:t>:</a:t>
            </a:r>
          </a:p>
          <a:p>
            <a:pPr marL="868680" lvl="1" indent="-457200">
              <a:buFont typeface="+mj-lt"/>
              <a:buAutoNum type="arabicPeriod"/>
            </a:pPr>
            <a:r>
              <a:rPr lang="en-US" sz="1800"/>
              <a:t>syrik: </a:t>
            </a:r>
            <a:r>
              <a:rPr lang="en-US" sz="1800" i="1"/>
              <a:t>ćěkawy a </a:t>
            </a:r>
            <a:r>
              <a:rPr lang="en-US" sz="1800" i="1" err="1"/>
              <a:t>palacy</a:t>
            </a:r>
            <a:endParaRPr lang="en-US" sz="1800" i="1"/>
          </a:p>
          <a:p>
            <a:pPr marL="868680" lvl="1" indent="-457200">
              <a:buFont typeface="+mj-lt"/>
              <a:buAutoNum type="arabicPeriod"/>
            </a:pPr>
            <a:r>
              <a:rPr lang="en-US" sz="1800"/>
              <a:t>merkur: </a:t>
            </a:r>
            <a:r>
              <a:rPr lang="en-US" sz="1800" i="1"/>
              <a:t>žiwy a </a:t>
            </a:r>
            <a:r>
              <a:rPr lang="en-US" sz="1800" i="1" err="1"/>
              <a:t>běžacy</a:t>
            </a:r>
            <a:endParaRPr lang="en-US" sz="1800" i="1"/>
          </a:p>
          <a:p>
            <a:pPr marL="868680" lvl="1" indent="-457200">
              <a:buFont typeface="+mj-lt"/>
              <a:buAutoNum type="arabicPeriod"/>
            </a:pPr>
            <a:r>
              <a:rPr lang="en-US" sz="1800"/>
              <a:t>sól: </a:t>
            </a:r>
            <a:r>
              <a:rPr lang="en-US" sz="1800" i="1"/>
              <a:t>stabilny a </a:t>
            </a:r>
            <a:r>
              <a:rPr lang="en-US" sz="1800" i="1" err="1"/>
              <a:t>kruty</a:t>
            </a:r>
            <a:br>
              <a:rPr lang="en-US" sz="2200"/>
            </a:br>
            <a:r>
              <a:rPr lang="en-US" sz="1200"/>
              <a:t> </a:t>
            </a:r>
            <a:endParaRPr lang="en-US" sz="2200"/>
          </a:p>
          <a:p>
            <a:r>
              <a:rPr lang="de-DE" sz="2400" b="1" err="1"/>
              <a:t>Transmutacija</a:t>
            </a:r>
            <a:endParaRPr lang="de-DE" sz="2400" b="1"/>
          </a:p>
          <a:p>
            <a:pPr marL="285750" indent="-285750">
              <a:buFont typeface="Arial" panose="020B0604020202020204" pitchFamily="34" charset="0"/>
              <a:buChar char="•"/>
            </a:pPr>
            <a:r>
              <a:rPr lang="en-US" sz="1800" err="1"/>
              <a:t>ideja</a:t>
            </a:r>
            <a:r>
              <a:rPr lang="en-US" sz="1800"/>
              <a:t> </a:t>
            </a:r>
            <a:r>
              <a:rPr lang="en-US" sz="1800" err="1"/>
              <a:t>transmutacije</a:t>
            </a:r>
            <a:r>
              <a:rPr lang="en-US" sz="1800"/>
              <a:t>: </a:t>
            </a:r>
            <a:r>
              <a:rPr lang="en-US" sz="1800" err="1"/>
              <a:t>chemiske</a:t>
            </a:r>
            <a:r>
              <a:rPr lang="en-US" sz="1800"/>
              <a:t> </a:t>
            </a:r>
            <a:r>
              <a:rPr lang="en-US" sz="1800" err="1"/>
              <a:t>elementy</a:t>
            </a:r>
            <a:r>
              <a:rPr lang="en-US" sz="1800"/>
              <a:t> </a:t>
            </a:r>
            <a:r>
              <a:rPr lang="en-US" sz="1800" err="1"/>
              <a:t>dyrbja</a:t>
            </a:r>
            <a:r>
              <a:rPr lang="en-US" sz="1800"/>
              <a:t> </a:t>
            </a:r>
            <a:r>
              <a:rPr lang="en-US" sz="1800" err="1"/>
              <a:t>někak</a:t>
            </a:r>
            <a:r>
              <a:rPr lang="en-US" sz="1800"/>
              <a:t> “nastać” móc</a:t>
            </a:r>
          </a:p>
          <a:p>
            <a:pPr marL="285750" indent="-285750">
              <a:buFont typeface="Arial" panose="020B0604020202020204" pitchFamily="34" charset="0"/>
              <a:buChar char="•"/>
            </a:pPr>
            <a:r>
              <a:rPr lang="en-US" sz="1800" err="1"/>
              <a:t>chemiski</a:t>
            </a:r>
            <a:r>
              <a:rPr lang="en-US" sz="1800"/>
              <a:t> element </a:t>
            </a:r>
            <a:r>
              <a:rPr lang="en-US" sz="1800" err="1"/>
              <a:t>móže</a:t>
            </a:r>
            <a:r>
              <a:rPr lang="en-US" sz="1800"/>
              <a:t> so </a:t>
            </a:r>
            <a:r>
              <a:rPr lang="en-US" sz="1800" err="1"/>
              <a:t>přetworić</a:t>
            </a:r>
            <a:r>
              <a:rPr lang="en-US" sz="1800"/>
              <a:t> do </a:t>
            </a:r>
            <a:r>
              <a:rPr lang="en-US" sz="1800" err="1"/>
              <a:t>druheho</a:t>
            </a:r>
            <a:endParaRPr lang="en-US" sz="1800"/>
          </a:p>
          <a:p>
            <a:pPr marL="285750" indent="-285750">
              <a:buFont typeface="Arial" panose="020B0604020202020204" pitchFamily="34" charset="0"/>
              <a:buChar char="•"/>
            </a:pPr>
            <a:r>
              <a:rPr lang="en-US" sz="1800"/>
              <a:t>kamjeń mudrosće: </a:t>
            </a:r>
            <a:r>
              <a:rPr lang="en-US" sz="1800" err="1"/>
              <a:t>mystiska</a:t>
            </a:r>
            <a:r>
              <a:rPr lang="en-US" sz="1800"/>
              <a:t> </a:t>
            </a:r>
            <a:r>
              <a:rPr lang="en-US" sz="1800" err="1"/>
              <a:t>substanca</a:t>
            </a:r>
            <a:r>
              <a:rPr lang="en-US" sz="1800"/>
              <a:t>, z kotrejež pomocu móža so </a:t>
            </a:r>
            <a:r>
              <a:rPr lang="en-US" sz="1800" err="1"/>
              <a:t>njedrohotne</a:t>
            </a:r>
            <a:r>
              <a:rPr lang="en-US" sz="1800"/>
              <a:t> </a:t>
            </a:r>
            <a:r>
              <a:rPr lang="en-US" sz="1800" err="1"/>
              <a:t>metale</a:t>
            </a:r>
            <a:r>
              <a:rPr lang="en-US" sz="1800"/>
              <a:t> do </a:t>
            </a:r>
            <a:r>
              <a:rPr lang="en-US" sz="1800" err="1"/>
              <a:t>drohometalow</a:t>
            </a:r>
            <a:r>
              <a:rPr lang="en-US" sz="1800"/>
              <a:t> </a:t>
            </a:r>
            <a:r>
              <a:rPr lang="en-US" sz="1800" err="1"/>
              <a:t>kaž</a:t>
            </a:r>
            <a:r>
              <a:rPr lang="en-US" sz="1800"/>
              <a:t> złota </a:t>
            </a:r>
            <a:r>
              <a:rPr lang="en-US" sz="1800" err="1"/>
              <a:t>přetworić</a:t>
            </a:r>
            <a:endParaRPr lang="en-US" sz="18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Elementy</a:t>
            </a:r>
            <a:r>
              <a:rPr lang="de-DE" sz="3600" noProof="0"/>
              <a:t> w </a:t>
            </a:r>
            <a:r>
              <a:rPr lang="de-DE" sz="3600" noProof="0" err="1"/>
              <a:t>Alchemiji</a:t>
            </a:r>
            <a:endParaRPr lang="de-DE" sz="3000" noProof="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a:t>[05] Tria Prima</a:t>
            </a:r>
            <a:endParaRPr lang="de-DE" i="1"/>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err="1"/>
              <a:t>Elementy</a:t>
            </a:r>
            <a:r>
              <a:rPr lang="de-DE" sz="3600"/>
              <a:t> w </a:t>
            </a:r>
            <a:r>
              <a:rPr lang="de-DE" sz="3600" err="1"/>
              <a:t>Alchemiji</a:t>
            </a:r>
            <a:endParaRPr lang="de-DE" sz="3000" noProof="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692771"/>
          </a:xfrm>
          <a:prstGeom prst="rect">
            <a:avLst/>
          </a:prstGeom>
          <a:noFill/>
        </p:spPr>
        <p:txBody>
          <a:bodyPr wrap="square">
            <a:spAutoFit/>
          </a:bodyPr>
          <a:lstStyle/>
          <a:p>
            <a:pPr algn="ctr"/>
            <a:r>
              <a:rPr lang="de-DE" sz="1800" i="1"/>
              <a:t>„</a:t>
            </a:r>
            <a:r>
              <a:rPr lang="de-DE" sz="1800" i="1" err="1"/>
              <a:t>Moja</a:t>
            </a:r>
            <a:r>
              <a:rPr lang="de-DE" sz="1800" i="1"/>
              <a:t> </a:t>
            </a:r>
            <a:r>
              <a:rPr lang="de-DE" sz="1800" i="1" err="1"/>
              <a:t>teorija</a:t>
            </a:r>
            <a:r>
              <a:rPr lang="de-DE" sz="1800" i="1"/>
              <a:t>, </a:t>
            </a:r>
            <a:r>
              <a:rPr lang="de-DE" sz="1800" i="1" err="1"/>
              <a:t>kotraž</a:t>
            </a:r>
            <a:r>
              <a:rPr lang="de-DE" sz="1800" i="1"/>
              <a:t> </a:t>
            </a:r>
            <a:r>
              <a:rPr lang="de-DE" sz="1800" i="1" err="1"/>
              <a:t>wuńdźe</a:t>
            </a:r>
            <a:r>
              <a:rPr lang="de-DE" sz="1800" i="1"/>
              <a:t> ze </a:t>
            </a:r>
            <a:r>
              <a:rPr lang="de-DE" sz="1800" i="1" err="1"/>
              <a:t>swětła</a:t>
            </a:r>
            <a:r>
              <a:rPr lang="de-DE" sz="1800" i="1"/>
              <a:t> </a:t>
            </a:r>
            <a:r>
              <a:rPr lang="de-DE" sz="1800" i="1" err="1"/>
              <a:t>přirody</a:t>
            </a:r>
            <a:r>
              <a:rPr lang="de-DE" sz="1800" i="1"/>
              <a:t>, njemóže so </a:t>
            </a:r>
            <a:r>
              <a:rPr lang="de-DE" sz="1800" i="1" err="1"/>
              <a:t>ženje</a:t>
            </a:r>
            <a:r>
              <a:rPr lang="de-DE" sz="1800" i="1"/>
              <a:t> </a:t>
            </a:r>
            <a:r>
              <a:rPr lang="de-DE" sz="1800" i="1" err="1"/>
              <a:t>swojeje</a:t>
            </a:r>
            <a:r>
              <a:rPr lang="de-DE" sz="1800" i="1"/>
              <a:t> </a:t>
            </a:r>
            <a:r>
              <a:rPr lang="de-DE" sz="1800" i="1" err="1"/>
              <a:t>konsistency</a:t>
            </a:r>
            <a:r>
              <a:rPr lang="de-DE" sz="1800" i="1"/>
              <a:t> </a:t>
            </a:r>
            <a:r>
              <a:rPr lang="de-DE" sz="1800" i="1" err="1"/>
              <a:t>dla</a:t>
            </a:r>
            <a:r>
              <a:rPr lang="de-DE" sz="1800" i="1"/>
              <a:t> minyć </a:t>
            </a:r>
            <a:r>
              <a:rPr lang="de-DE" sz="1800" i="1" err="1"/>
              <a:t>abo</a:t>
            </a:r>
            <a:r>
              <a:rPr lang="de-DE" sz="1800" i="1"/>
              <a:t> změnić.“</a:t>
            </a:r>
            <a:br>
              <a:rPr lang="de-DE" sz="1800" i="1"/>
            </a:br>
            <a:r>
              <a:rPr lang="de-DE" sz="1600"/>
              <a:t>Paracelsus, </a:t>
            </a:r>
            <a:r>
              <a:rPr lang="de-DE" sz="1600" err="1"/>
              <a:t>Kniha</a:t>
            </a:r>
            <a:r>
              <a:rPr lang="en-US" sz="1600"/>
              <a:t> wo </a:t>
            </a:r>
            <a:r>
              <a:rPr lang="en-US" sz="1600" err="1"/>
              <a:t>tinkturje</a:t>
            </a:r>
            <a:r>
              <a:rPr lang="en-US" sz="1600"/>
              <a:t> </a:t>
            </a:r>
            <a:r>
              <a:rPr lang="en-US" sz="1600" err="1"/>
              <a:t>filozofow</a:t>
            </a:r>
            <a:r>
              <a:rPr lang="en-US" sz="1600"/>
              <a:t> </a:t>
            </a:r>
            <a:endParaRPr lang="de-DE" sz="1800"/>
          </a:p>
        </p:txBody>
      </p:sp>
      <p:sp>
        <p:nvSpPr>
          <p:cNvPr id="5" name="Textfeld 4">
            <a:extLst>
              <a:ext uri="{FF2B5EF4-FFF2-40B4-BE49-F238E27FC236}">
                <a16:creationId xmlns:a16="http://schemas.microsoft.com/office/drawing/2014/main" id="{059A1302-6412-45ED-BEAC-DAFB2612AB54}"/>
              </a:ext>
            </a:extLst>
          </p:cNvPr>
          <p:cNvSpPr txBox="1"/>
          <p:nvPr/>
        </p:nvSpPr>
        <p:spPr>
          <a:xfrm>
            <a:off x="1212848" y="1283966"/>
            <a:ext cx="6174271" cy="3847207"/>
          </a:xfrm>
          <a:prstGeom prst="rect">
            <a:avLst/>
          </a:prstGeom>
          <a:noFill/>
        </p:spPr>
        <p:txBody>
          <a:bodyPr wrap="square" rtlCol="0">
            <a:spAutoFit/>
          </a:bodyPr>
          <a:lstStyle/>
          <a:p>
            <a:r>
              <a:rPr lang="de-DE" sz="2400" b="1"/>
              <a:t>Tria Prima </a:t>
            </a:r>
            <a:r>
              <a:rPr lang="de-DE" sz="2400" i="1"/>
              <a:t>(16. </a:t>
            </a:r>
            <a:r>
              <a:rPr lang="de-DE" sz="2400" i="1" err="1"/>
              <a:t>lětstotk</a:t>
            </a:r>
            <a:r>
              <a:rPr lang="de-DE" sz="2400" i="1"/>
              <a:t>)</a:t>
            </a:r>
          </a:p>
          <a:p>
            <a:pPr marL="285750" indent="-285750">
              <a:buFont typeface="Arial" panose="020B0604020202020204" pitchFamily="34" charset="0"/>
              <a:buChar char="•"/>
            </a:pPr>
            <a:r>
              <a:rPr lang="de-DE" sz="2200"/>
              <a:t>Paracelsus wopisowaše 3 </a:t>
            </a:r>
            <a:r>
              <a:rPr lang="de-DE" sz="2200" err="1"/>
              <a:t>prasubstancy</a:t>
            </a:r>
            <a:r>
              <a:rPr lang="de-DE" sz="2200"/>
              <a:t>:</a:t>
            </a:r>
          </a:p>
          <a:p>
            <a:pPr marL="868680" lvl="1" indent="-457200">
              <a:buFont typeface="+mj-lt"/>
              <a:buAutoNum type="arabicPeriod"/>
            </a:pPr>
            <a:r>
              <a:rPr lang="en-US" sz="1800"/>
              <a:t>syrik: </a:t>
            </a:r>
            <a:r>
              <a:rPr lang="en-US" sz="1800" i="1"/>
              <a:t>ćěkawy a </a:t>
            </a:r>
            <a:r>
              <a:rPr lang="en-US" sz="1800" i="1" err="1"/>
              <a:t>palacy</a:t>
            </a:r>
            <a:endParaRPr lang="en-US" sz="1800" i="1"/>
          </a:p>
          <a:p>
            <a:pPr marL="868680" lvl="1" indent="-457200">
              <a:buFont typeface="+mj-lt"/>
              <a:buAutoNum type="arabicPeriod"/>
            </a:pPr>
            <a:r>
              <a:rPr lang="en-US" sz="1800"/>
              <a:t>merkur: </a:t>
            </a:r>
            <a:r>
              <a:rPr lang="en-US" sz="1800" i="1"/>
              <a:t>žiwy a </a:t>
            </a:r>
            <a:r>
              <a:rPr lang="en-US" sz="1800" i="1" err="1"/>
              <a:t>běžacy</a:t>
            </a:r>
            <a:endParaRPr lang="en-US" sz="1800" i="1"/>
          </a:p>
          <a:p>
            <a:pPr marL="868680" lvl="1" indent="-457200">
              <a:buFont typeface="+mj-lt"/>
              <a:buAutoNum type="arabicPeriod"/>
            </a:pPr>
            <a:r>
              <a:rPr lang="en-US" sz="1800"/>
              <a:t>sól: </a:t>
            </a:r>
            <a:r>
              <a:rPr lang="en-US" sz="1800" i="1"/>
              <a:t>stabilny a </a:t>
            </a:r>
            <a:r>
              <a:rPr lang="en-US" sz="1800" i="1" err="1"/>
              <a:t>kruty</a:t>
            </a:r>
            <a:br>
              <a:rPr lang="en-US" sz="2200"/>
            </a:br>
            <a:r>
              <a:rPr lang="en-US" sz="1200"/>
              <a:t> </a:t>
            </a:r>
            <a:endParaRPr lang="en-US" sz="2200"/>
          </a:p>
          <a:p>
            <a:r>
              <a:rPr lang="de-DE" sz="2400" b="1" err="1"/>
              <a:t>Transmutacija</a:t>
            </a:r>
            <a:endParaRPr lang="de-DE" sz="2400" b="1"/>
          </a:p>
          <a:p>
            <a:pPr marL="285750" indent="-285750">
              <a:buFont typeface="Arial" panose="020B0604020202020204" pitchFamily="34" charset="0"/>
              <a:buChar char="•"/>
            </a:pPr>
            <a:r>
              <a:rPr lang="en-US" sz="1800" err="1"/>
              <a:t>ideja</a:t>
            </a:r>
            <a:r>
              <a:rPr lang="en-US" sz="1800"/>
              <a:t> </a:t>
            </a:r>
            <a:r>
              <a:rPr lang="en-US" sz="1800" err="1"/>
              <a:t>transmutacije</a:t>
            </a:r>
            <a:r>
              <a:rPr lang="en-US" sz="1800"/>
              <a:t>: </a:t>
            </a:r>
            <a:r>
              <a:rPr lang="en-US" sz="1800" err="1"/>
              <a:t>chemiske</a:t>
            </a:r>
            <a:r>
              <a:rPr lang="en-US" sz="1800"/>
              <a:t> </a:t>
            </a:r>
            <a:r>
              <a:rPr lang="en-US" sz="1800" err="1"/>
              <a:t>elementy</a:t>
            </a:r>
            <a:r>
              <a:rPr lang="en-US" sz="1800"/>
              <a:t> </a:t>
            </a:r>
            <a:r>
              <a:rPr lang="en-US" sz="1800" err="1"/>
              <a:t>dyrbja</a:t>
            </a:r>
            <a:r>
              <a:rPr lang="en-US" sz="1800"/>
              <a:t> </a:t>
            </a:r>
            <a:r>
              <a:rPr lang="en-US" sz="1800" err="1"/>
              <a:t>někak</a:t>
            </a:r>
            <a:r>
              <a:rPr lang="en-US" sz="1800"/>
              <a:t> “nastać” </a:t>
            </a:r>
            <a:r>
              <a:rPr lang="en-US" sz="1800" err="1"/>
              <a:t>móc</a:t>
            </a:r>
            <a:endParaRPr lang="en-US" sz="1800"/>
          </a:p>
          <a:p>
            <a:pPr marL="285750" indent="-285750">
              <a:buFont typeface="Arial" panose="020B0604020202020204" pitchFamily="34" charset="0"/>
              <a:buChar char="•"/>
            </a:pPr>
            <a:r>
              <a:rPr lang="en-US" sz="1800" err="1"/>
              <a:t>chemiski</a:t>
            </a:r>
            <a:r>
              <a:rPr lang="en-US" sz="1800"/>
              <a:t> element </a:t>
            </a:r>
            <a:r>
              <a:rPr lang="en-US" sz="1800" err="1"/>
              <a:t>móže</a:t>
            </a:r>
            <a:r>
              <a:rPr lang="en-US" sz="1800"/>
              <a:t> so </a:t>
            </a:r>
            <a:r>
              <a:rPr lang="en-US" sz="1800" err="1"/>
              <a:t>přetworić</a:t>
            </a:r>
            <a:r>
              <a:rPr lang="en-US" sz="1800"/>
              <a:t> do </a:t>
            </a:r>
            <a:r>
              <a:rPr lang="en-US" sz="1800" err="1"/>
              <a:t>druheho</a:t>
            </a:r>
            <a:endParaRPr lang="en-US" sz="1800"/>
          </a:p>
          <a:p>
            <a:pPr marL="285750" indent="-285750">
              <a:buFont typeface="Arial" panose="020B0604020202020204" pitchFamily="34" charset="0"/>
              <a:buChar char="•"/>
            </a:pPr>
            <a:r>
              <a:rPr lang="en-US" sz="1800"/>
              <a:t>kamjeń mudrosće: </a:t>
            </a:r>
            <a:r>
              <a:rPr lang="en-US" sz="1800" err="1"/>
              <a:t>mystiska</a:t>
            </a:r>
            <a:r>
              <a:rPr lang="en-US" sz="1800"/>
              <a:t> </a:t>
            </a:r>
            <a:r>
              <a:rPr lang="en-US" sz="1800" err="1"/>
              <a:t>substanca</a:t>
            </a:r>
            <a:r>
              <a:rPr lang="en-US" sz="1800"/>
              <a:t>, z kotrejež pomocu </a:t>
            </a:r>
            <a:r>
              <a:rPr lang="en-US" sz="1800" err="1"/>
              <a:t>móža</a:t>
            </a:r>
            <a:r>
              <a:rPr lang="en-US" sz="1800"/>
              <a:t> so </a:t>
            </a:r>
            <a:r>
              <a:rPr lang="en-US" sz="1800" err="1"/>
              <a:t>njedrohotne</a:t>
            </a:r>
            <a:r>
              <a:rPr lang="en-US" sz="1800"/>
              <a:t> </a:t>
            </a:r>
            <a:r>
              <a:rPr lang="en-US" sz="1800" err="1"/>
              <a:t>metale</a:t>
            </a:r>
            <a:r>
              <a:rPr lang="en-US" sz="1800"/>
              <a:t> do </a:t>
            </a:r>
            <a:r>
              <a:rPr lang="en-US" sz="1800" err="1"/>
              <a:t>drohometalow</a:t>
            </a:r>
            <a:r>
              <a:rPr lang="en-US" sz="1800"/>
              <a:t> </a:t>
            </a:r>
            <a:r>
              <a:rPr lang="en-US" sz="1800" err="1"/>
              <a:t>kaž</a:t>
            </a:r>
            <a:r>
              <a:rPr lang="en-US" sz="1800"/>
              <a:t> złota </a:t>
            </a:r>
            <a:r>
              <a:rPr lang="en-US" sz="1800" err="1"/>
              <a:t>přetworić</a:t>
            </a:r>
            <a:endParaRPr lang="en-US" sz="180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3785652"/>
          </a:xfrm>
          <a:prstGeom prst="rect">
            <a:avLst/>
          </a:prstGeom>
          <a:noFill/>
        </p:spPr>
        <p:txBody>
          <a:bodyPr wrap="square" rtlCol="0">
            <a:spAutoFit/>
          </a:bodyPr>
          <a:lstStyle/>
          <a:p>
            <a:pPr marL="285750" indent="-285750">
              <a:buFont typeface="Arial" panose="020B0604020202020204" pitchFamily="34" charset="0"/>
              <a:buChar char="•"/>
            </a:pPr>
            <a:r>
              <a:rPr lang="en-US" sz="2000"/>
              <a:t>17. </a:t>
            </a:r>
            <a:r>
              <a:rPr lang="en-US" sz="2000" err="1"/>
              <a:t>lětstotk</a:t>
            </a:r>
            <a:r>
              <a:rPr lang="en-US" sz="2000"/>
              <a:t>: po </a:t>
            </a:r>
            <a:r>
              <a:rPr lang="en-US" sz="2000" err="1"/>
              <a:t>wědomostnej</a:t>
            </a:r>
            <a:r>
              <a:rPr lang="en-US" sz="2000"/>
              <a:t> </a:t>
            </a:r>
            <a:r>
              <a:rPr lang="en-US" sz="2000" err="1"/>
              <a:t>stagnaciji</a:t>
            </a:r>
            <a:r>
              <a:rPr lang="en-US" sz="2000"/>
              <a:t> w </a:t>
            </a:r>
            <a:r>
              <a:rPr lang="en-US" sz="2000" err="1"/>
              <a:t>srjedźowěku</a:t>
            </a:r>
            <a:r>
              <a:rPr lang="en-US" sz="2000"/>
              <a:t>: </a:t>
            </a:r>
            <a:r>
              <a:rPr lang="en-US" sz="2000" err="1"/>
              <a:t>postupne</a:t>
            </a:r>
            <a:r>
              <a:rPr lang="en-US" sz="2000"/>
              <a:t> </a:t>
            </a:r>
            <a:r>
              <a:rPr lang="en-US" sz="2000" err="1"/>
              <a:t>wotkrywanje</a:t>
            </a:r>
            <a:r>
              <a:rPr lang="en-US" sz="2000"/>
              <a:t> </a:t>
            </a:r>
            <a:r>
              <a:rPr lang="en-US" sz="2000" err="1"/>
              <a:t>zakładnych</a:t>
            </a:r>
            <a:r>
              <a:rPr lang="en-US" sz="2000"/>
              <a:t> </a:t>
            </a:r>
            <a:r>
              <a:rPr lang="en-US" sz="2000" err="1"/>
              <a:t>elementow</a:t>
            </a:r>
            <a:r>
              <a:rPr lang="en-US" sz="2000"/>
              <a:t> </a:t>
            </a:r>
            <a:r>
              <a:rPr lang="en-US" sz="2000" err="1"/>
              <a:t>přez</a:t>
            </a:r>
            <a:r>
              <a:rPr lang="en-US" sz="2000"/>
              <a:t> </a:t>
            </a:r>
            <a:r>
              <a:rPr lang="en-US" sz="2000" err="1"/>
              <a:t>chemiske</a:t>
            </a:r>
            <a:r>
              <a:rPr lang="en-US" sz="2000"/>
              <a:t> </a:t>
            </a:r>
            <a:r>
              <a:rPr lang="en-US" sz="2000" err="1"/>
              <a:t>měrjenske</a:t>
            </a:r>
            <a:r>
              <a:rPr lang="en-US" sz="2000"/>
              <a:t> </a:t>
            </a:r>
            <a:r>
              <a:rPr lang="en-US" sz="2000" err="1"/>
              <a:t>metody</a:t>
            </a:r>
            <a:endParaRPr lang="en-US" sz="2000"/>
          </a:p>
          <a:p>
            <a:pPr marL="285750" indent="-285750">
              <a:buFont typeface="Arial" panose="020B0604020202020204" pitchFamily="34" charset="0"/>
              <a:buChar char="•"/>
            </a:pPr>
            <a:r>
              <a:rPr lang="en-US" sz="2000"/>
              <a:t>doprědkarske </a:t>
            </a:r>
            <a:r>
              <a:rPr lang="en-US" sz="2000" err="1"/>
              <a:t>wuwiće</a:t>
            </a:r>
            <a:r>
              <a:rPr lang="en-US" sz="2000"/>
              <a:t> </a:t>
            </a:r>
            <a:r>
              <a:rPr lang="en-US" sz="2000" err="1"/>
              <a:t>najebać</a:t>
            </a:r>
            <a:r>
              <a:rPr lang="en-US" sz="2000"/>
              <a:t> </a:t>
            </a:r>
            <a:r>
              <a:rPr lang="en-US" sz="2000" err="1"/>
              <a:t>falowacych</a:t>
            </a:r>
            <a:r>
              <a:rPr lang="en-US" sz="2000"/>
              <a:t> </a:t>
            </a:r>
            <a:r>
              <a:rPr lang="en-US" sz="2000" err="1"/>
              <a:t>znajomosćow</a:t>
            </a:r>
            <a:r>
              <a:rPr lang="en-US" sz="2000"/>
              <a:t> wo </a:t>
            </a:r>
            <a:r>
              <a:rPr lang="en-US" sz="2000" err="1"/>
              <a:t>atomje</a:t>
            </a:r>
            <a:r>
              <a:rPr lang="en-US" sz="2000"/>
              <a:t> samym</a:t>
            </a:r>
          </a:p>
          <a:p>
            <a:pPr marL="285750" indent="-285750">
              <a:buFont typeface="Arial" panose="020B0604020202020204" pitchFamily="34" charset="0"/>
              <a:buChar char="•"/>
            </a:pPr>
            <a:r>
              <a:rPr lang="de-DE" sz="2000"/>
              <a:t>1869: </a:t>
            </a:r>
            <a:r>
              <a:rPr lang="en-US" sz="2000" err="1"/>
              <a:t>naćisk</a:t>
            </a:r>
            <a:r>
              <a:rPr lang="en-US" sz="2000"/>
              <a:t> </a:t>
            </a:r>
            <a:r>
              <a:rPr lang="en-US" sz="2000" err="1"/>
              <a:t>prěnjeho</a:t>
            </a:r>
            <a:r>
              <a:rPr lang="en-US" sz="2000"/>
              <a:t> </a:t>
            </a:r>
            <a:r>
              <a:rPr lang="en-US" sz="2000" err="1"/>
              <a:t>periodoweho</a:t>
            </a:r>
            <a:r>
              <a:rPr lang="en-US" sz="2000"/>
              <a:t> </a:t>
            </a:r>
            <a:r>
              <a:rPr lang="en-US" sz="2000" err="1"/>
              <a:t>systema</a:t>
            </a:r>
            <a:r>
              <a:rPr lang="en-US" sz="2000"/>
              <a:t>: grupěrowane a </a:t>
            </a:r>
            <a:r>
              <a:rPr lang="en-US" sz="2000" err="1"/>
              <a:t>rjadowane</a:t>
            </a:r>
            <a:r>
              <a:rPr lang="en-US" sz="2000"/>
              <a:t> po stupacej </a:t>
            </a:r>
            <a:r>
              <a:rPr lang="en-US" sz="2000" err="1"/>
              <a:t>atomowej</a:t>
            </a:r>
            <a:r>
              <a:rPr lang="en-US" sz="2000"/>
              <a:t> </a:t>
            </a:r>
            <a:r>
              <a:rPr lang="en-US" sz="2000" err="1"/>
              <a:t>masy</a:t>
            </a:r>
            <a:r>
              <a:rPr lang="en-US" sz="2000"/>
              <a:t> - </a:t>
            </a:r>
            <a:r>
              <a:rPr lang="de-DE" sz="1800" i="1"/>
              <a:t>Dmitri Mendelejew</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a:t>1913: p</a:t>
            </a:r>
            <a:r>
              <a:rPr lang="en-US" sz="2000" err="1"/>
              <a:t>řepytowanje</a:t>
            </a:r>
            <a:r>
              <a:rPr lang="en-US" sz="2000"/>
              <a:t> </a:t>
            </a:r>
            <a:r>
              <a:rPr lang="en-US" sz="2000" err="1"/>
              <a:t>spektralnych</a:t>
            </a:r>
            <a:r>
              <a:rPr lang="en-US" sz="2000"/>
              <a:t> </a:t>
            </a:r>
            <a:r>
              <a:rPr lang="en-US" sz="2000" err="1"/>
              <a:t>linijow</a:t>
            </a:r>
            <a:r>
              <a:rPr lang="en-US" sz="2000"/>
              <a:t> </a:t>
            </a:r>
            <a:r>
              <a:rPr lang="en-US" sz="2000" err="1"/>
              <a:t>atomow</a:t>
            </a:r>
            <a:r>
              <a:rPr lang="en-US" sz="2000"/>
              <a:t>: </a:t>
            </a:r>
            <a:r>
              <a:rPr lang="en-US" sz="2000" err="1"/>
              <a:t>wobkrućenje</a:t>
            </a:r>
            <a:r>
              <a:rPr lang="en-US" sz="2000"/>
              <a:t> </a:t>
            </a:r>
            <a:r>
              <a:rPr lang="en-US" sz="2000" err="1"/>
              <a:t>rjada</a:t>
            </a:r>
            <a:r>
              <a:rPr lang="en-US" sz="2000"/>
              <a:t> </a:t>
            </a:r>
            <a:r>
              <a:rPr lang="en-US" sz="2000" err="1"/>
              <a:t>periodoweho</a:t>
            </a:r>
            <a:r>
              <a:rPr lang="en-US" sz="2000"/>
              <a:t> </a:t>
            </a:r>
            <a:r>
              <a:rPr lang="en-US" sz="2000" err="1"/>
              <a:t>systema</a:t>
            </a:r>
            <a:r>
              <a:rPr lang="en-US" sz="2000"/>
              <a:t> - </a:t>
            </a:r>
            <a:r>
              <a:rPr kumimoji="0" lang="de-DE" sz="1800" b="0" i="1" u="none" strike="noStrike" kern="1200" cap="none" spc="0" normalizeH="0" baseline="0" noProof="0">
                <a:ln>
                  <a:noFill/>
                </a:ln>
                <a:solidFill>
                  <a:srgbClr val="00305E"/>
                </a:solidFill>
                <a:effectLst/>
                <a:uLnTx/>
                <a:uFillTx/>
                <a:latin typeface="Open Sans"/>
                <a:ea typeface="+mn-ea"/>
                <a:cs typeface="+mn-cs"/>
              </a:rPr>
              <a:t>Henry Moseley</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Wuwiće</a:t>
            </a:r>
            <a:r>
              <a:rPr lang="de-DE" sz="3600" noProof="0"/>
              <a:t> </a:t>
            </a:r>
            <a:r>
              <a:rPr lang="de-DE" sz="3600" noProof="0" err="1"/>
              <a:t>periodoweho</a:t>
            </a:r>
            <a:r>
              <a:rPr lang="de-DE" sz="3600" noProof="0"/>
              <a:t> </a:t>
            </a:r>
            <a:r>
              <a:rPr lang="de-DE" sz="3600" noProof="0" err="1"/>
              <a:t>systema</a:t>
            </a:r>
            <a:endParaRPr lang="de-DE" sz="3000" noProof="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a:t>[06] Zestarjene </a:t>
            </a:r>
            <a:r>
              <a:rPr lang="en-US" i="1" err="1"/>
              <a:t>zwobraznjenje</a:t>
            </a:r>
            <a:endParaRPr lang="en-US" i="1"/>
          </a:p>
          <a:p>
            <a:pPr algn="ctr"/>
            <a:r>
              <a:rPr lang="en-US" i="1" err="1"/>
              <a:t>periodoweho</a:t>
            </a:r>
            <a:r>
              <a:rPr lang="en-US" i="1"/>
              <a:t> </a:t>
            </a:r>
            <a:r>
              <a:rPr lang="en-US" i="1" err="1"/>
              <a:t>systema</a:t>
            </a:r>
            <a:endParaRPr lang="de-DE"/>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err="1"/>
              <a:t>Periodowy</a:t>
            </a:r>
            <a:r>
              <a:rPr lang="de-DE" sz="3600" noProof="0"/>
              <a:t> </a:t>
            </a:r>
            <a:r>
              <a:rPr lang="de-DE" sz="3600" noProof="0" err="1"/>
              <a:t>system</a:t>
            </a:r>
            <a:r>
              <a:rPr lang="de-DE" sz="3600" noProof="0"/>
              <a:t> </a:t>
            </a:r>
            <a:r>
              <a:rPr lang="de-DE" sz="3600" noProof="0" err="1"/>
              <a:t>elementow</a:t>
            </a:r>
            <a:endParaRPr lang="de-DE" sz="3000" noProof="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err="1"/>
              <a:t>Častosć</a:t>
            </a:r>
            <a:r>
              <a:rPr lang="de-DE" sz="3600" noProof="0"/>
              <a:t> </a:t>
            </a:r>
            <a:r>
              <a:rPr lang="de-DE" sz="3600" noProof="0" err="1"/>
              <a:t>chemiskich</a:t>
            </a:r>
            <a:r>
              <a:rPr lang="de-DE" sz="3600" noProof="0"/>
              <a:t> </a:t>
            </a:r>
            <a:r>
              <a:rPr lang="de-DE" sz="3600" err="1"/>
              <a:t>el</a:t>
            </a:r>
            <a:r>
              <a:rPr lang="de-DE" sz="3600" noProof="0" err="1"/>
              <a:t>ementow</a:t>
            </a:r>
            <a:r>
              <a:rPr lang="de-DE" sz="3600" noProof="0"/>
              <a:t> </a:t>
            </a:r>
            <a:r>
              <a:rPr lang="de-DE" sz="2400" noProof="0"/>
              <a:t>(</a:t>
            </a:r>
            <a:r>
              <a:rPr lang="de-DE" sz="2400" noProof="0" err="1"/>
              <a:t>słónčny</a:t>
            </a:r>
            <a:r>
              <a:rPr lang="de-DE" sz="2400" noProof="0"/>
              <a:t> </a:t>
            </a:r>
            <a:r>
              <a:rPr lang="de-DE" sz="2400" noProof="0" err="1"/>
              <a:t>system</a:t>
            </a:r>
            <a:r>
              <a:rPr lang="de-DE" sz="2400" noProof="0"/>
              <a:t>)</a:t>
            </a:r>
            <a:endParaRPr lang="de-DE" sz="3000" noProof="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err="1"/>
              <a:t>Relatiwna</a:t>
            </a:r>
            <a:r>
              <a:rPr lang="de-DE" sz="1400" b="1"/>
              <a:t> </a:t>
            </a:r>
            <a:r>
              <a:rPr lang="de-DE" sz="1400" b="1" err="1"/>
              <a:t>častosć</a:t>
            </a:r>
            <a:r>
              <a:rPr lang="de-DE" sz="1400" b="1"/>
              <a:t> (</a:t>
            </a:r>
            <a:r>
              <a:rPr lang="de-DE" sz="1400" b="1" err="1"/>
              <a:t>logaritmisce</a:t>
            </a:r>
            <a:r>
              <a:rPr lang="de-DE" sz="1400" b="1"/>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err="1"/>
              <a:t>Rjadowa</a:t>
            </a:r>
            <a:r>
              <a:rPr lang="de-DE" sz="1400" b="1"/>
              <a:t> </a:t>
            </a:r>
            <a:r>
              <a:rPr lang="de-DE" sz="1400" b="1" err="1"/>
              <a:t>ličba</a:t>
            </a:r>
            <a:r>
              <a:rPr lang="de-DE" sz="1400" b="1"/>
              <a:t> 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err="1"/>
              <a:t>Častosć</a:t>
            </a:r>
            <a:r>
              <a:rPr lang="de-DE" sz="3600"/>
              <a:t> </a:t>
            </a:r>
            <a:r>
              <a:rPr lang="de-DE" sz="3600" err="1"/>
              <a:t>chemiskich</a:t>
            </a:r>
            <a:r>
              <a:rPr lang="de-DE" sz="3600"/>
              <a:t> </a:t>
            </a:r>
            <a:r>
              <a:rPr lang="de-DE" sz="3600" err="1"/>
              <a:t>elementow</a:t>
            </a:r>
            <a:r>
              <a:rPr lang="de-DE" sz="3600"/>
              <a:t> </a:t>
            </a:r>
            <a:r>
              <a:rPr lang="de-DE" sz="2400"/>
              <a:t>(</a:t>
            </a:r>
            <a:r>
              <a:rPr lang="de-DE" sz="2400" err="1"/>
              <a:t>słónčny</a:t>
            </a:r>
            <a:r>
              <a:rPr lang="de-DE" sz="2400"/>
              <a:t> </a:t>
            </a:r>
            <a:r>
              <a:rPr lang="de-DE" sz="2400" err="1"/>
              <a:t>system</a:t>
            </a:r>
            <a:r>
              <a:rPr lang="de-DE" sz="2400"/>
              <a:t>)</a:t>
            </a:r>
            <a:endParaRPr lang="de-DE" sz="3000" noProof="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044054" y="1360021"/>
            <a:ext cx="4318521"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endParaRPr lang="en-US" sz="2400" b="1">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044054" y="1873100"/>
            <a:ext cx="4318521"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err="1">
                <a:solidFill>
                  <a:schemeClr val="tx1"/>
                </a:solidFill>
                <a:latin typeface="+mj-lt"/>
              </a:rPr>
              <a:t>Wobhladajće</a:t>
            </a:r>
            <a:r>
              <a:rPr lang="en-GB" sz="2800">
                <a:solidFill>
                  <a:schemeClr val="tx1"/>
                </a:solidFill>
                <a:latin typeface="+mj-lt"/>
              </a:rPr>
              <a:t> sej </a:t>
            </a:r>
            <a:r>
              <a:rPr lang="en-GB" sz="2800" b="1" err="1">
                <a:solidFill>
                  <a:schemeClr val="tx1"/>
                </a:solidFill>
                <a:latin typeface="+mj-lt"/>
              </a:rPr>
              <a:t>rozdźělenje</a:t>
            </a:r>
            <a:r>
              <a:rPr lang="en-GB" sz="2800" b="1">
                <a:solidFill>
                  <a:schemeClr val="tx1"/>
                </a:solidFill>
                <a:latin typeface="+mj-lt"/>
              </a:rPr>
              <a:t> </a:t>
            </a:r>
            <a:r>
              <a:rPr lang="en-GB" sz="2800" b="1" err="1">
                <a:solidFill>
                  <a:schemeClr val="tx1"/>
                </a:solidFill>
                <a:latin typeface="+mj-lt"/>
              </a:rPr>
              <a:t>častosćow</a:t>
            </a:r>
            <a:r>
              <a:rPr lang="en-GB" sz="2800">
                <a:solidFill>
                  <a:schemeClr val="tx1"/>
                </a:solidFill>
                <a:latin typeface="+mj-lt"/>
              </a:rPr>
              <a:t>. </a:t>
            </a:r>
            <a:r>
              <a:rPr lang="en-GB" sz="2800" err="1">
                <a:solidFill>
                  <a:schemeClr val="tx1"/>
                </a:solidFill>
                <a:latin typeface="+mj-lt"/>
              </a:rPr>
              <a:t>Što</a:t>
            </a:r>
            <a:r>
              <a:rPr lang="en-GB" sz="2800">
                <a:solidFill>
                  <a:schemeClr val="tx1"/>
                </a:solidFill>
                <a:latin typeface="+mj-lt"/>
              </a:rPr>
              <a:t> </a:t>
            </a:r>
            <a:r>
              <a:rPr lang="en-GB" sz="2800" err="1">
                <a:solidFill>
                  <a:schemeClr val="tx1"/>
                </a:solidFill>
                <a:latin typeface="+mj-lt"/>
              </a:rPr>
              <a:t>wam</a:t>
            </a:r>
            <a:r>
              <a:rPr lang="en-GB" sz="2800">
                <a:solidFill>
                  <a:schemeClr val="tx1"/>
                </a:solidFill>
                <a:latin typeface="+mj-lt"/>
              </a:rPr>
              <a:t> </a:t>
            </a:r>
            <a:r>
              <a:rPr lang="en-GB" sz="2800" err="1">
                <a:solidFill>
                  <a:schemeClr val="tx1"/>
                </a:solidFill>
                <a:latin typeface="+mj-lt"/>
              </a:rPr>
              <a:t>napadnje</a:t>
            </a:r>
            <a:r>
              <a:rPr lang="en-GB" sz="2800">
                <a:solidFill>
                  <a:schemeClr val="tx1"/>
                </a:solidFill>
                <a:latin typeface="+mj-lt"/>
              </a:rPr>
              <a:t>?</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err="1"/>
              <a:t>Častosć</a:t>
            </a:r>
            <a:r>
              <a:rPr lang="de-DE" sz="3600"/>
              <a:t> </a:t>
            </a:r>
            <a:r>
              <a:rPr lang="de-DE" sz="3600" err="1"/>
              <a:t>chemiskich</a:t>
            </a:r>
            <a:r>
              <a:rPr lang="de-DE" sz="3600"/>
              <a:t> </a:t>
            </a:r>
            <a:r>
              <a:rPr lang="de-DE" sz="3600" err="1"/>
              <a:t>elementow</a:t>
            </a:r>
            <a:endParaRPr lang="de-DE" sz="3000" noProof="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err="1"/>
              <a:t>Čłowjek</a:t>
            </a:r>
            <a:endParaRPr lang="de-DE" sz="2400" b="1" cap="small"/>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err="1"/>
              <a:t>Zemska</a:t>
            </a:r>
            <a:r>
              <a:rPr lang="de-DE" sz="2400" b="1" cap="small"/>
              <a:t> </a:t>
            </a:r>
            <a:r>
              <a:rPr lang="de-DE" sz="2400" b="1" cap="small" err="1"/>
              <a:t>skora</a:t>
            </a:r>
            <a:endParaRPr lang="de-DE" sz="2400" b="1" cap="small"/>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a:t>Uniwersum</a:t>
            </a:r>
          </a:p>
        </p:txBody>
      </p:sp>
      <p:sp>
        <p:nvSpPr>
          <p:cNvPr id="4" name="Textfeld 3">
            <a:extLst>
              <a:ext uri="{FF2B5EF4-FFF2-40B4-BE49-F238E27FC236}">
                <a16:creationId xmlns:a16="http://schemas.microsoft.com/office/drawing/2014/main" id="{4433BD64-BDBE-CCB6-877B-ED100D0E3EDD}"/>
              </a:ext>
            </a:extLst>
          </p:cNvPr>
          <p:cNvSpPr txBox="1"/>
          <p:nvPr/>
        </p:nvSpPr>
        <p:spPr>
          <a:xfrm>
            <a:off x="7342495" y="5541801"/>
            <a:ext cx="4455569" cy="341632"/>
          </a:xfrm>
          <a:prstGeom prst="rect">
            <a:avLst/>
          </a:prstGeom>
          <a:noFill/>
        </p:spPr>
        <p:txBody>
          <a:bodyPr wrap="square" rtlCol="0">
            <a:spAutoFit/>
          </a:bodyPr>
          <a:lstStyle/>
          <a:p>
            <a:pPr algn="r"/>
            <a:r>
              <a:rPr lang="en-US" i="1"/>
              <a:t>[07] </a:t>
            </a:r>
            <a:r>
              <a:rPr lang="en-US" i="1" err="1"/>
              <a:t>Wšelakore</a:t>
            </a:r>
            <a:r>
              <a:rPr lang="en-US" i="1"/>
              <a:t> </a:t>
            </a:r>
            <a:r>
              <a:rPr lang="en-US" i="1" err="1"/>
              <a:t>chemiske</a:t>
            </a:r>
            <a:r>
              <a:rPr lang="en-US" i="1"/>
              <a:t> </a:t>
            </a:r>
            <a:r>
              <a:rPr lang="en-US" i="1" err="1"/>
              <a:t>elementowe</a:t>
            </a:r>
            <a:r>
              <a:rPr lang="en-US" i="1"/>
              <a:t> </a:t>
            </a:r>
            <a:r>
              <a:rPr lang="en-US" i="1" err="1"/>
              <a:t>častosće</a:t>
            </a:r>
            <a:endParaRPr lang="de-DE"/>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Nuklearna</a:t>
            </a:r>
            <a:r>
              <a:rPr lang="de-DE" sz="4800" b="1" cap="small">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4800" b="1"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astrofyzika</a:t>
            </a:r>
            <a:br>
              <a:rPr lang="de-DE" sz="4800" b="1" cap="small">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jězba</a:t>
            </a:r>
            <a:r>
              <a:rPr lang="de-DE" sz="3600" cap="small">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po</a:t>
            </a:r>
            <a:r>
              <a:rPr lang="de-DE" sz="3600" cap="small">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swěće</a:t>
            </a:r>
            <a:r>
              <a:rPr lang="de-DE" sz="3600" cap="small">
                <a:solidFill>
                  <a:schemeClr val="bg1"/>
                </a:solidFill>
                <a:effectLst>
                  <a:outerShdw blurRad="38100" dist="38100" dir="2700000" algn="tl">
                    <a:srgbClr val="000000">
                      <a:alpha val="43137"/>
                    </a:srgbClr>
                  </a:outerShdw>
                </a:effectLst>
                <a:latin typeface="+mj-lt"/>
                <a:ea typeface="Source Sans Pro" panose="020B0503030403020204" pitchFamily="34" charset="0"/>
              </a:rPr>
              <a:t> </a:t>
            </a:r>
            <a:r>
              <a:rPr lang="de-DE" sz="3600" cap="small"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elementow</a:t>
            </a:r>
            <a:endParaRPr lang="de-DE" sz="3600" b="1" cap="small">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4743" y="1613241"/>
            <a:ext cx="4002514" cy="2392362"/>
          </a:xfrm>
        </p:spPr>
        <p:txBody>
          <a:bodyPr anchor="ctr"/>
          <a:lstStyle/>
          <a:p>
            <a:pPr algn="ctr"/>
            <a:r>
              <a:rPr lang="de-DE" sz="3600" cap="small" noProof="0" err="1"/>
              <a:t>Kak</a:t>
            </a:r>
            <a:r>
              <a:rPr lang="de-DE" sz="3600" cap="small" noProof="0"/>
              <a:t> </a:t>
            </a:r>
            <a:r>
              <a:rPr lang="de-DE" sz="3600" cap="small" noProof="0" err="1"/>
              <a:t>móžemy</a:t>
            </a:r>
            <a:r>
              <a:rPr lang="de-DE" sz="3600" b="1" cap="small" noProof="0"/>
              <a:t> </a:t>
            </a:r>
            <a:r>
              <a:rPr lang="de-DE" sz="3600" b="1" cap="small" noProof="0" err="1"/>
              <a:t>pochad</a:t>
            </a:r>
            <a:r>
              <a:rPr lang="de-DE" sz="3600" b="1" cap="small" noProof="0"/>
              <a:t> </a:t>
            </a:r>
            <a:r>
              <a:rPr lang="de-DE" sz="3600" b="1" cap="small" noProof="0" err="1"/>
              <a:t>elementow</a:t>
            </a:r>
            <a:r>
              <a:rPr lang="de-DE" sz="3600" b="1" cap="small" noProof="0"/>
              <a:t> </a:t>
            </a:r>
            <a:r>
              <a:rPr lang="de-DE" sz="3600" cap="small" noProof="0" err="1"/>
              <a:t>wuslědźeć</a:t>
            </a:r>
            <a:r>
              <a:rPr lang="de-DE" sz="3600" cap="small" noProof="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a:hlinkClick r:id="rId3">
                    <a:extLst>
                      <a:ext uri="{A12FA001-AC4F-418D-AE19-62706E023703}">
                        <ahyp:hlinkClr xmlns:ahyp="http://schemas.microsoft.com/office/drawing/2018/hyperlinkcolor" val="tx"/>
                      </a:ext>
                    </a:extLst>
                  </a:hlinkClick>
                </a:rPr>
                <a:t>1.2 Felsenkeller-labor</a:t>
              </a:r>
              <a:endParaRPr lang="en-US" sz="2000" b="1"/>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err="1">
                <a:solidFill>
                  <a:schemeClr val="bg1"/>
                </a:solidFill>
              </a:rPr>
              <a:t>Dźěl</a:t>
            </a:r>
            <a:r>
              <a:rPr lang="en-US" sz="3600" b="1" cap="small">
                <a:solidFill>
                  <a:schemeClr val="bg1"/>
                </a:solidFill>
              </a:rPr>
              <a:t> II</a:t>
            </a:r>
          </a:p>
          <a:p>
            <a:pPr algn="ctr">
              <a:spcAft>
                <a:spcPts val="600"/>
              </a:spcAft>
            </a:pPr>
            <a:r>
              <a:rPr lang="en-US" sz="3600" cap="small" err="1">
                <a:solidFill>
                  <a:schemeClr val="bg1"/>
                </a:solidFill>
              </a:rPr>
              <a:t>Atomowe</a:t>
            </a:r>
            <a:r>
              <a:rPr lang="en-US" sz="3600" cap="small">
                <a:solidFill>
                  <a:schemeClr val="bg1"/>
                </a:solidFill>
              </a:rPr>
              <a:t> </a:t>
            </a:r>
            <a:r>
              <a:rPr lang="en-US" sz="3600" cap="small" err="1">
                <a:solidFill>
                  <a:schemeClr val="bg1"/>
                </a:solidFill>
              </a:rPr>
              <a:t>jadra</a:t>
            </a:r>
            <a:r>
              <a:rPr lang="en-US" sz="3600" cap="small">
                <a:solidFill>
                  <a:schemeClr val="bg1"/>
                </a:solidFill>
              </a:rPr>
              <a:t> &amp;</a:t>
            </a:r>
            <a:br>
              <a:rPr lang="en-US" sz="3600" cap="small">
                <a:solidFill>
                  <a:schemeClr val="bg1"/>
                </a:solidFill>
              </a:rPr>
            </a:br>
            <a:r>
              <a:rPr lang="en-US" sz="3600" cap="small" err="1">
                <a:solidFill>
                  <a:schemeClr val="bg1"/>
                </a:solidFill>
              </a:rPr>
              <a:t>jich</a:t>
            </a:r>
            <a:r>
              <a:rPr lang="en-US" sz="3600" cap="small">
                <a:solidFill>
                  <a:schemeClr val="bg1"/>
                </a:solidFill>
              </a:rPr>
              <a:t> </a:t>
            </a:r>
            <a:r>
              <a:rPr lang="en-US" sz="3600" cap="small" err="1">
                <a:solidFill>
                  <a:schemeClr val="bg1"/>
                </a:solidFill>
              </a:rPr>
              <a:t>kajkosće</a:t>
            </a:r>
            <a:endParaRPr lang="en-US" sz="3600" b="1" cap="small">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err="1"/>
              <a:t>Što</a:t>
            </a:r>
            <a:r>
              <a:rPr lang="de-DE" sz="3600" cap="small" noProof="0"/>
              <a:t> </a:t>
            </a:r>
            <a:r>
              <a:rPr lang="de-DE" sz="3600" b="1" cap="small" noProof="0" err="1"/>
              <a:t>wučinja</a:t>
            </a:r>
            <a:r>
              <a:rPr lang="de-DE" sz="3600" cap="small" noProof="0"/>
              <a:t> </a:t>
            </a:r>
            <a:r>
              <a:rPr lang="de-DE" sz="3600" cap="small" noProof="0" err="1"/>
              <a:t>chemiski</a:t>
            </a:r>
            <a:r>
              <a:rPr lang="de-DE" sz="3600" cap="small" noProof="0"/>
              <a:t> </a:t>
            </a:r>
            <a:r>
              <a:rPr lang="de-DE" sz="3600" cap="small" noProof="0" err="1"/>
              <a:t>element</a:t>
            </a:r>
            <a:r>
              <a:rPr lang="de-DE" sz="3600" cap="small" noProof="0"/>
              <a:t>?</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a:t>Kóždy element so </a:t>
            </a:r>
            <a:r>
              <a:rPr lang="en-US" sz="2400" err="1"/>
              <a:t>charakterizuje</a:t>
            </a:r>
            <a:r>
              <a:rPr lang="en-US" sz="2400"/>
              <a:t> </a:t>
            </a:r>
            <a:r>
              <a:rPr lang="en-US" sz="2400" err="1"/>
              <a:t>přez</a:t>
            </a:r>
            <a:r>
              <a:rPr lang="en-US" sz="2400"/>
              <a:t> </a:t>
            </a:r>
            <a:r>
              <a:rPr lang="en-US" sz="2400" b="1" err="1"/>
              <a:t>ličbu</a:t>
            </a:r>
            <a:r>
              <a:rPr lang="en-US" sz="2400" b="1"/>
              <a:t> </a:t>
            </a:r>
            <a:r>
              <a:rPr lang="en-US" sz="2400" b="1" err="1"/>
              <a:t>protonow</a:t>
            </a:r>
            <a:r>
              <a:rPr lang="en-US" sz="2400"/>
              <a:t> w </a:t>
            </a:r>
            <a:r>
              <a:rPr lang="en-US" sz="2400" err="1"/>
              <a:t>atomowym</a:t>
            </a:r>
            <a:r>
              <a:rPr lang="en-US" sz="2400"/>
              <a:t> jadrje.</a:t>
            </a:r>
            <a:br>
              <a:rPr lang="de-DE" sz="2400"/>
            </a:br>
            <a:br>
              <a:rPr lang="de-DE" sz="2400"/>
            </a:br>
            <a:br>
              <a:rPr lang="de-DE" sz="2400"/>
            </a:br>
            <a:br>
              <a:rPr lang="de-DE" sz="2400"/>
            </a:br>
            <a:endParaRPr lang="de-DE" sz="24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Atomowe</a:t>
            </a:r>
            <a:r>
              <a:rPr lang="de-DE" sz="3600" noProof="0"/>
              <a:t> </a:t>
            </a:r>
            <a:r>
              <a:rPr lang="de-DE" sz="3600" noProof="0" err="1"/>
              <a:t>jadro</a:t>
            </a:r>
            <a:endParaRPr lang="de-DE" sz="3000" noProof="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err="1">
                <a:solidFill>
                  <a:schemeClr val="tx1"/>
                </a:solidFill>
              </a:rPr>
              <a:t>Přikład</a:t>
            </a:r>
            <a:r>
              <a:rPr lang="de-DE" sz="2000" b="1">
                <a:solidFill>
                  <a:schemeClr val="tx1"/>
                </a:solidFill>
              </a:rPr>
              <a:t>:</a:t>
            </a:r>
            <a:br>
              <a:rPr lang="de-DE" sz="2000">
                <a:solidFill>
                  <a:schemeClr val="tx1"/>
                </a:solidFill>
              </a:rPr>
            </a:br>
            <a:r>
              <a:rPr lang="en-US" sz="2000" err="1">
                <a:solidFill>
                  <a:schemeClr val="tx1"/>
                </a:solidFill>
              </a:rPr>
              <a:t>Kislik</a:t>
            </a:r>
            <a:r>
              <a:rPr lang="en-US" sz="2000">
                <a:solidFill>
                  <a:schemeClr val="tx1"/>
                </a:solidFill>
              </a:rPr>
              <a:t> je 8. element w </a:t>
            </a:r>
            <a:r>
              <a:rPr lang="en-US" sz="2000" err="1">
                <a:solidFill>
                  <a:schemeClr val="tx1"/>
                </a:solidFill>
              </a:rPr>
              <a:t>periodowym</a:t>
            </a:r>
            <a:r>
              <a:rPr lang="en-US" sz="2000">
                <a:solidFill>
                  <a:schemeClr val="tx1"/>
                </a:solidFill>
              </a:rPr>
              <a:t> </a:t>
            </a:r>
            <a:r>
              <a:rPr lang="en-US" sz="2000" err="1">
                <a:solidFill>
                  <a:schemeClr val="tx1"/>
                </a:solidFill>
              </a:rPr>
              <a:t>systemje</a:t>
            </a:r>
            <a:r>
              <a:rPr lang="en-US" sz="2000">
                <a:solidFill>
                  <a:schemeClr val="tx1"/>
                </a:solidFill>
              </a:rPr>
              <a:t> a ma 8 protonow.</a:t>
            </a:r>
            <a:endParaRPr lang="en-GB" sz="200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a:p>
          <a:p>
            <a:pPr marL="285750" indent="-285750">
              <a:buFont typeface="Arial" panose="020B0604020202020204" pitchFamily="34" charset="0"/>
              <a:buChar char="•"/>
            </a:pPr>
            <a:r>
              <a:rPr lang="en-US" sz="2400" b="1"/>
              <a:t>Za atomowe jadro p</a:t>
            </a:r>
            <a:r>
              <a:rPr lang="en-US" sz="2400" b="1">
                <a:latin typeface="+mj-lt"/>
                <a:cs typeface="Times New Roman" panose="02020603050405020304" pitchFamily="18" charset="0"/>
              </a:rPr>
              <a:t>łaći</a:t>
            </a:r>
            <a:r>
              <a:rPr lang="en-US" sz="2400" b="1"/>
              <a:t>:</a:t>
            </a:r>
          </a:p>
          <a:p>
            <a:pPr marL="697230" lvl="1" indent="-285750">
              <a:buFont typeface="Arial" panose="020B0604020202020204" pitchFamily="34" charset="0"/>
              <a:buChar char="•"/>
            </a:pPr>
            <a:r>
              <a:rPr lang="en-US" sz="2000"/>
              <a:t>w </a:t>
            </a:r>
            <a:r>
              <a:rPr lang="en-US" sz="2000" err="1"/>
              <a:t>centrumje</a:t>
            </a:r>
            <a:r>
              <a:rPr lang="en-US" sz="2000"/>
              <a:t> </a:t>
            </a:r>
            <a:r>
              <a:rPr lang="en-US" sz="2000" err="1"/>
              <a:t>atoma</a:t>
            </a:r>
            <a:endParaRPr lang="en-US" sz="2000"/>
          </a:p>
          <a:p>
            <a:pPr marL="697230" lvl="1" indent="-285750">
              <a:buFont typeface="Arial" panose="020B0604020202020204" pitchFamily="34" charset="0"/>
              <a:buChar char="•"/>
            </a:pPr>
            <a:r>
              <a:rPr lang="en-US" sz="2000"/>
              <a:t>ma 1/10000 </a:t>
            </a:r>
            <a:r>
              <a:rPr lang="en-US" sz="2000" err="1"/>
              <a:t>wulkosće</a:t>
            </a:r>
            <a:r>
              <a:rPr lang="en-US" sz="2000"/>
              <a:t> </a:t>
            </a:r>
            <a:r>
              <a:rPr lang="en-US" sz="2000" err="1"/>
              <a:t>atoma</a:t>
            </a:r>
            <a:endParaRPr lang="en-US" sz="2000"/>
          </a:p>
          <a:p>
            <a:pPr marL="697230" lvl="1" indent="-285750">
              <a:buFont typeface="Arial" panose="020B0604020202020204" pitchFamily="34" charset="0"/>
              <a:buChar char="•"/>
            </a:pPr>
            <a:r>
              <a:rPr lang="en-US" sz="2000" err="1"/>
              <a:t>zjednoća</a:t>
            </a:r>
            <a:r>
              <a:rPr lang="en-US" sz="2000"/>
              <a:t> </a:t>
            </a:r>
            <a:r>
              <a:rPr lang="en-US" sz="2000" err="1"/>
              <a:t>nimale</a:t>
            </a:r>
            <a:r>
              <a:rPr lang="en-US" sz="2000"/>
              <a:t> </a:t>
            </a:r>
            <a:r>
              <a:rPr lang="en-US" sz="2000" err="1"/>
              <a:t>cyłu</a:t>
            </a:r>
            <a:r>
              <a:rPr lang="en-US" sz="2000"/>
              <a:t> </a:t>
            </a:r>
            <a:r>
              <a:rPr lang="en-US" sz="2000" err="1"/>
              <a:t>masu</a:t>
            </a:r>
            <a:r>
              <a:rPr lang="en-US" sz="2000"/>
              <a:t> </a:t>
            </a:r>
            <a:r>
              <a:rPr lang="en-US" sz="2000" err="1"/>
              <a:t>atoma</a:t>
            </a:r>
            <a:r>
              <a:rPr lang="en-US" sz="2000"/>
              <a:t> w </a:t>
            </a:r>
            <a:r>
              <a:rPr lang="en-US" sz="2000" err="1"/>
              <a:t>sebi</a:t>
            </a:r>
            <a:endParaRPr lang="de-DE" sz="180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a:t>Atomowe </a:t>
            </a:r>
            <a:r>
              <a:rPr lang="en-US" sz="2400" err="1"/>
              <a:t>jadra</a:t>
            </a:r>
            <a:r>
              <a:rPr lang="en-US" sz="2400"/>
              <a:t> </a:t>
            </a:r>
            <a:r>
              <a:rPr lang="en-US" sz="2400" err="1"/>
              <a:t>wobsteja</a:t>
            </a:r>
            <a:r>
              <a:rPr lang="en-US" sz="2400"/>
              <a:t> z </a:t>
            </a:r>
            <a:r>
              <a:rPr lang="en-US" sz="2400" b="1" err="1"/>
              <a:t>protonow</a:t>
            </a:r>
            <a:r>
              <a:rPr lang="en-US" sz="2400" b="1"/>
              <a:t> </a:t>
            </a:r>
            <a:r>
              <a:rPr lang="en-US" sz="2400"/>
              <a:t>a </a:t>
            </a:r>
            <a:r>
              <a:rPr lang="en-US" sz="2400" b="1"/>
              <a:t>neutronow.</a:t>
            </a:r>
            <a:br>
              <a:rPr lang="de-DE" sz="2000" b="1"/>
            </a:br>
            <a:br>
              <a:rPr lang="de-DE" sz="2000" b="1"/>
            </a:br>
            <a:br>
              <a:rPr lang="de-DE" sz="2000" b="1"/>
            </a:br>
            <a:br>
              <a:rPr lang="de-DE" sz="2000" b="1"/>
            </a:br>
            <a:endParaRPr lang="de-DE" sz="2000" b="1"/>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Popisanje</a:t>
            </a:r>
            <a:r>
              <a:rPr lang="de-DE" sz="3600" noProof="0"/>
              <a:t> </a:t>
            </a:r>
            <a:r>
              <a:rPr lang="de-DE" sz="3600" noProof="0" err="1"/>
              <a:t>atomowych</a:t>
            </a:r>
            <a:r>
              <a:rPr lang="de-DE" sz="3600" noProof="0"/>
              <a:t> </a:t>
            </a:r>
            <a:r>
              <a:rPr lang="de-DE" sz="3600" noProof="0" err="1"/>
              <a:t>jadrow</a:t>
            </a:r>
            <a:endParaRPr lang="de-DE" sz="3000" noProof="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err="1">
                <a:solidFill>
                  <a:schemeClr val="tx1"/>
                </a:solidFill>
              </a:rPr>
              <a:t>Přikład</a:t>
            </a:r>
            <a:r>
              <a:rPr lang="de-DE" sz="2000" b="1">
                <a:solidFill>
                  <a:schemeClr val="tx1"/>
                </a:solidFill>
              </a:rPr>
              <a:t>:</a:t>
            </a:r>
            <a:br>
              <a:rPr lang="de-DE" sz="2000">
                <a:solidFill>
                  <a:schemeClr val="tx1"/>
                </a:solidFill>
              </a:rPr>
            </a:br>
            <a:r>
              <a:rPr lang="en-US" sz="2000" err="1">
                <a:solidFill>
                  <a:schemeClr val="tx1"/>
                </a:solidFill>
              </a:rPr>
              <a:t>Kislik</a:t>
            </a:r>
            <a:r>
              <a:rPr lang="en-US" sz="2000">
                <a:solidFill>
                  <a:schemeClr val="tx1"/>
                </a:solidFill>
              </a:rPr>
              <a:t> ma 8 </a:t>
            </a:r>
            <a:r>
              <a:rPr lang="en-US" sz="2000" err="1">
                <a:solidFill>
                  <a:schemeClr val="tx1"/>
                </a:solidFill>
              </a:rPr>
              <a:t>protonow</a:t>
            </a:r>
            <a:r>
              <a:rPr lang="en-US" sz="2000">
                <a:solidFill>
                  <a:schemeClr val="tx1"/>
                </a:solidFill>
              </a:rPr>
              <a:t> a 4 do 18 neutronow.</a:t>
            </a:r>
            <a:endParaRPr lang="en-GB" sz="200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165598" y="1684564"/>
            <a:ext cx="7113271" cy="830997"/>
          </a:xfrm>
          <a:prstGeom prst="rect">
            <a:avLst/>
          </a:prstGeom>
          <a:noFill/>
        </p:spPr>
        <p:txBody>
          <a:bodyPr wrap="square" rtlCol="0">
            <a:spAutoFit/>
          </a:bodyPr>
          <a:lstStyle/>
          <a:p>
            <a:pPr marL="285750" indent="-285750">
              <a:buFont typeface="Arial" panose="020B0604020202020204" pitchFamily="34" charset="0"/>
              <a:buChar char="•"/>
            </a:pPr>
            <a:r>
              <a:rPr lang="en-US" sz="2400"/>
              <a:t>Družina </a:t>
            </a:r>
            <a:r>
              <a:rPr lang="en-US" sz="2400" err="1"/>
              <a:t>atomowych</a:t>
            </a:r>
            <a:r>
              <a:rPr lang="en-US" sz="2400"/>
              <a:t> </a:t>
            </a:r>
            <a:r>
              <a:rPr lang="en-US" sz="2400" err="1"/>
              <a:t>jadrow</a:t>
            </a:r>
            <a:r>
              <a:rPr lang="en-US" sz="2400"/>
              <a:t> rěka </a:t>
            </a:r>
            <a:r>
              <a:rPr lang="en-US" sz="2400" b="1"/>
              <a:t>nuklid </a:t>
            </a:r>
            <a:r>
              <a:rPr lang="en-US" sz="2400"/>
              <a:t>a postaja so přez </a:t>
            </a:r>
            <a:r>
              <a:rPr lang="en-US" sz="2400" err="1"/>
              <a:t>ličbu</a:t>
            </a:r>
            <a:r>
              <a:rPr lang="en-US" sz="2400"/>
              <a:t> </a:t>
            </a:r>
            <a:r>
              <a:rPr lang="en-US" sz="2400" err="1"/>
              <a:t>protonow</a:t>
            </a:r>
            <a:r>
              <a:rPr lang="en-US" sz="2400"/>
              <a:t> a neutronow.</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err="1"/>
              <a:t>Popisanje</a:t>
            </a:r>
            <a:r>
              <a:rPr lang="de-DE" sz="3600"/>
              <a:t> </a:t>
            </a:r>
            <a:r>
              <a:rPr lang="de-DE" sz="3600" err="1"/>
              <a:t>atomowych</a:t>
            </a:r>
            <a:r>
              <a:rPr lang="de-DE" sz="3600"/>
              <a:t> </a:t>
            </a:r>
            <a:r>
              <a:rPr lang="de-DE" sz="3600" err="1"/>
              <a:t>jadrow</a:t>
            </a:r>
            <a:endParaRPr lang="de-DE" sz="3000" noProof="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err="1">
                    <a:solidFill>
                      <a:schemeClr val="tx1"/>
                    </a:solidFill>
                  </a:rPr>
                  <a:t>Přikład</a:t>
                </a:r>
                <a:r>
                  <a:rPr lang="de-DE" sz="2000" b="1">
                    <a:solidFill>
                      <a:schemeClr val="tx1"/>
                    </a:solidFill>
                  </a:rPr>
                  <a:t>:</a:t>
                </a:r>
                <a:br>
                  <a:rPr lang="de-DE" sz="2000">
                    <a:solidFill>
                      <a:schemeClr val="tx1"/>
                    </a:solidFill>
                  </a:rPr>
                </a:br>
                <a:r>
                  <a:rPr lang="de-DE" sz="2000">
                    <a:solidFill>
                      <a:schemeClr val="tx1"/>
                    </a:solidFill>
                  </a:rPr>
                  <a:t>N</a:t>
                </a:r>
                <a:r>
                  <a:rPr lang="en-US" sz="2000" err="1">
                    <a:solidFill>
                      <a:schemeClr val="tx1"/>
                    </a:solidFill>
                  </a:rPr>
                  <a:t>uklid</a:t>
                </a:r>
                <a:r>
                  <a:rPr lang="en-US" sz="2000">
                    <a:solidFill>
                      <a:schemeClr val="tx1"/>
                    </a:solidFill>
                  </a:rPr>
                  <a:t> kislik-16 ma 8 </a:t>
                </a:r>
                <a:r>
                  <a:rPr lang="en-US" sz="2000" err="1">
                    <a:solidFill>
                      <a:schemeClr val="tx1"/>
                    </a:solidFill>
                  </a:rPr>
                  <a:t>protonow</a:t>
                </a:r>
                <a:r>
                  <a:rPr lang="en-US" sz="2000">
                    <a:solidFill>
                      <a:schemeClr val="tx1"/>
                    </a:solidFill>
                  </a:rPr>
                  <a:t> a 8 neutronow.</a:t>
                </a:r>
                <a:endParaRPr lang="en-GB" sz="2000" b="1">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𝟏𝟔</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0" smtClean="0">
                                  <a:solidFill>
                                    <a:schemeClr val="tx1"/>
                                  </a:solidFill>
                                  <a:latin typeface="Cambria Math" panose="02040503050406030204" pitchFamily="18" charset="0"/>
                                </a:rPr>
                                <m:t>𝟖</m:t>
                              </m:r>
                            </m:sub>
                          </m:sSub>
                        </m:e>
                      </m:sPre>
                    </m:oMath>
                  </m:oMathPara>
                </a14:m>
                <a:endParaRPr lang="de-DE" sz="4000" b="1">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200"/>
                  </a:spcAft>
                </a:pPr>
                <a:r>
                  <a:rPr lang="de-DE" sz="2000" b="1" err="1">
                    <a:solidFill>
                      <a:schemeClr val="tx1"/>
                    </a:solidFill>
                  </a:rPr>
                  <a:t>Přikład</a:t>
                </a:r>
                <a:r>
                  <a:rPr lang="de-DE" sz="2000" b="1">
                    <a:solidFill>
                      <a:schemeClr val="tx1"/>
                    </a:solidFill>
                  </a:rPr>
                  <a:t>:</a:t>
                </a:r>
                <a:br>
                  <a:rPr lang="de-DE" sz="2000">
                    <a:solidFill>
                      <a:schemeClr val="tx1"/>
                    </a:solidFill>
                  </a:rPr>
                </a:br>
                <a:r>
                  <a:rPr lang="en-US" sz="2000" err="1">
                    <a:solidFill>
                      <a:schemeClr val="tx1"/>
                    </a:solidFill>
                  </a:rPr>
                  <a:t>Nuklid</a:t>
                </a:r>
                <a:r>
                  <a:rPr lang="en-US" sz="2000">
                    <a:solidFill>
                      <a:schemeClr val="tx1"/>
                    </a:solidFill>
                  </a:rPr>
                  <a:t> kislik-17 ma 8 </a:t>
                </a:r>
                <a:r>
                  <a:rPr lang="en-US" sz="2000" err="1">
                    <a:solidFill>
                      <a:schemeClr val="tx1"/>
                    </a:solidFill>
                  </a:rPr>
                  <a:t>protonow</a:t>
                </a:r>
                <a:r>
                  <a:rPr lang="en-US" sz="2000">
                    <a:solidFill>
                      <a:schemeClr val="tx1"/>
                    </a:solidFill>
                  </a:rPr>
                  <a:t> a 9 neutronow.</a:t>
                </a:r>
                <a:endParaRPr lang="en-GB" sz="2000" b="1">
                  <a:solidFill>
                    <a:schemeClr val="tx1"/>
                  </a:solidFill>
                </a:endParaRPr>
              </a:p>
              <a:p>
                <a:pPr/>
                <a14:m>
                  <m:oMathPara xmlns:m="http://schemas.openxmlformats.org/officeDocument/2006/math">
                    <m:oMathParaPr>
                      <m:jc m:val="centerGroup"/>
                    </m:oMathParaPr>
                    <m:oMath xmlns:m="http://schemas.openxmlformats.org/officeDocument/2006/math">
                      <m:sPre>
                        <m:sPrePr>
                          <m:ctrlPr>
                            <a:rPr lang="de-DE" sz="6600" b="1" i="1" smtClean="0">
                              <a:solidFill>
                                <a:schemeClr val="tx1"/>
                              </a:solidFill>
                              <a:latin typeface="Cambria Math" panose="02040503050406030204" pitchFamily="18" charset="0"/>
                            </a:rPr>
                          </m:ctrlPr>
                        </m:sPrePr>
                        <m:sub>
                          <m:r>
                            <a:rPr lang="de-DE" sz="6600" b="1" i="0" smtClean="0">
                              <a:solidFill>
                                <a:schemeClr val="tx1"/>
                              </a:solidFill>
                              <a:latin typeface="Cambria Math" panose="02040503050406030204" pitchFamily="18" charset="0"/>
                            </a:rPr>
                            <m:t>𝟖</m:t>
                          </m:r>
                        </m:sub>
                        <m:sup>
                          <m:r>
                            <a:rPr lang="de-DE" sz="6600" b="1" i="0" smtClean="0">
                              <a:solidFill>
                                <a:schemeClr val="tx1"/>
                              </a:solidFill>
                              <a:latin typeface="Cambria Math" panose="02040503050406030204" pitchFamily="18" charset="0"/>
                            </a:rPr>
                            <m:t>𝟏</m:t>
                          </m:r>
                          <m:r>
                            <a:rPr lang="de-DE" sz="6600" b="1" i="1" smtClean="0">
                              <a:solidFill>
                                <a:schemeClr val="tx1"/>
                              </a:solidFill>
                              <a:latin typeface="Cambria Math" panose="02040503050406030204" pitchFamily="18" charset="0"/>
                            </a:rPr>
                            <m:t>𝟕</m:t>
                          </m:r>
                        </m:sup>
                        <m:e>
                          <m:sSub>
                            <m:sSubPr>
                              <m:ctrlPr>
                                <a:rPr lang="de-DE" sz="6600" b="1" i="1" smtClean="0">
                                  <a:solidFill>
                                    <a:schemeClr val="tx1"/>
                                  </a:solidFill>
                                  <a:latin typeface="Cambria Math" panose="02040503050406030204" pitchFamily="18" charset="0"/>
                                </a:rPr>
                              </m:ctrlPr>
                            </m:sSubPr>
                            <m:e>
                              <m:r>
                                <a:rPr lang="de-DE" sz="6600" b="1" i="0" smtClean="0">
                                  <a:solidFill>
                                    <a:schemeClr val="tx1"/>
                                  </a:solidFill>
                                  <a:latin typeface="Cambria Math" panose="02040503050406030204" pitchFamily="18" charset="0"/>
                                </a:rPr>
                                <m:t>𝐎</m:t>
                              </m:r>
                            </m:e>
                            <m:sub>
                              <m:r>
                                <a:rPr lang="de-DE" sz="6600" b="1" i="1" smtClean="0">
                                  <a:solidFill>
                                    <a:schemeClr val="tx1"/>
                                  </a:solidFill>
                                  <a:latin typeface="Cambria Math" panose="02040503050406030204" pitchFamily="18" charset="0"/>
                                </a:rPr>
                                <m:t>𝟗</m:t>
                              </m:r>
                            </m:sub>
                          </m:sSub>
                        </m:e>
                      </m:sPre>
                    </m:oMath>
                  </m:oMathPara>
                </a14:m>
                <a:endParaRPr lang="de-DE" sz="4000" b="1">
                  <a:solidFill>
                    <a:schemeClr val="tx1"/>
                  </a:solidFill>
                </a:endParaRPr>
              </a:p>
            </p:txBody>
          </p:sp>
        </mc:Choice>
        <mc:Fallback xmlns="">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CD207EC9-2BA2-41B1-B018-BED05BAD26B7}"/>
              </a:ext>
            </a:extLst>
          </p:cNvPr>
          <p:cNvSpPr>
            <a:spLocks noGrp="1"/>
          </p:cNvSpPr>
          <p:nvPr>
            <p:ph type="title"/>
          </p:nvPr>
        </p:nvSpPr>
        <p:spPr>
          <a:xfrm>
            <a:off x="1238249" y="346075"/>
            <a:ext cx="10217156" cy="684000"/>
          </a:xfrm>
        </p:spPr>
        <p:txBody>
          <a:bodyPr/>
          <a:lstStyle/>
          <a:p>
            <a:r>
              <a:rPr lang="de-DE" sz="3600" err="1"/>
              <a:t>Popisanje</a:t>
            </a:r>
            <a:r>
              <a:rPr lang="de-DE" sz="3600"/>
              <a:t> </a:t>
            </a:r>
            <a:r>
              <a:rPr lang="de-DE" sz="3600" err="1"/>
              <a:t>atomowych</a:t>
            </a:r>
            <a:r>
              <a:rPr lang="de-DE" sz="3600"/>
              <a:t> </a:t>
            </a:r>
            <a:r>
              <a:rPr lang="de-DE" sz="3600" err="1"/>
              <a:t>jadrow</a:t>
            </a:r>
            <a:endParaRPr lang="de-DE" sz="3000" noProof="0"/>
          </a:p>
        </p:txBody>
      </p:sp>
      <p:sp>
        <p:nvSpPr>
          <p:cNvPr id="12" name="Textfeld 11">
            <a:extLst>
              <a:ext uri="{FF2B5EF4-FFF2-40B4-BE49-F238E27FC236}">
                <a16:creationId xmlns:a16="http://schemas.microsoft.com/office/drawing/2014/main" id="{4DA5F043-D149-4F30-863E-3141A3C67988}"/>
              </a:ext>
            </a:extLst>
          </p:cNvPr>
          <p:cNvSpPr txBox="1"/>
          <p:nvPr/>
        </p:nvSpPr>
        <p:spPr>
          <a:xfrm>
            <a:off x="1165598" y="1684564"/>
            <a:ext cx="7113271" cy="830997"/>
          </a:xfrm>
          <a:prstGeom prst="rect">
            <a:avLst/>
          </a:prstGeom>
          <a:noFill/>
        </p:spPr>
        <p:txBody>
          <a:bodyPr wrap="square" rtlCol="0">
            <a:spAutoFit/>
          </a:bodyPr>
          <a:lstStyle/>
          <a:p>
            <a:pPr marL="285750" indent="-285750">
              <a:buFont typeface="Arial" panose="020B0604020202020204" pitchFamily="34" charset="0"/>
              <a:buChar char="•"/>
            </a:pPr>
            <a:r>
              <a:rPr lang="en-US" sz="2400"/>
              <a:t>Družina </a:t>
            </a:r>
            <a:r>
              <a:rPr lang="en-US" sz="2400" err="1"/>
              <a:t>atomowych</a:t>
            </a:r>
            <a:r>
              <a:rPr lang="en-US" sz="2400"/>
              <a:t> </a:t>
            </a:r>
            <a:r>
              <a:rPr lang="en-US" sz="2400" err="1"/>
              <a:t>jadrow</a:t>
            </a:r>
            <a:r>
              <a:rPr lang="en-US" sz="2400"/>
              <a:t> rěka </a:t>
            </a:r>
            <a:r>
              <a:rPr lang="en-US" sz="2400" b="1"/>
              <a:t>nuklid </a:t>
            </a:r>
            <a:r>
              <a:rPr lang="en-US" sz="2400"/>
              <a:t>a postaja so přez </a:t>
            </a:r>
            <a:r>
              <a:rPr lang="en-US" sz="2400" err="1"/>
              <a:t>ličbu</a:t>
            </a:r>
            <a:r>
              <a:rPr lang="en-US" sz="2400"/>
              <a:t> </a:t>
            </a:r>
            <a:r>
              <a:rPr lang="en-US" sz="2400" err="1"/>
              <a:t>protonow</a:t>
            </a:r>
            <a:r>
              <a:rPr lang="en-US" sz="2400"/>
              <a:t> a neutronow.</a:t>
            </a:r>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Textfeld 6">
                <a:extLst>
                  <a:ext uri="{FF2B5EF4-FFF2-40B4-BE49-F238E27FC236}">
                    <a16:creationId xmlns:a16="http://schemas.microsoft.com/office/drawing/2014/main" id="{04FB350F-D80F-4CE1-9F15-6DDEA2E6433B}"/>
                  </a:ext>
                </a:extLst>
              </p:cNvPr>
              <p:cNvSpPr txBox="1"/>
              <p:nvPr/>
            </p:nvSpPr>
            <p:spPr>
              <a:xfrm>
                <a:off x="1170009" y="1684564"/>
                <a:ext cx="7113271" cy="2176493"/>
              </a:xfrm>
              <a:prstGeom prst="rect">
                <a:avLst/>
              </a:prstGeom>
              <a:noFill/>
            </p:spPr>
            <p:txBody>
              <a:bodyPr wrap="square" rtlCol="0">
                <a:spAutoFit/>
              </a:bodyPr>
              <a:lstStyle/>
              <a:p>
                <a:pPr marL="285750" indent="-285750">
                  <a:buFont typeface="Arial" panose="020B0604020202020204" pitchFamily="34" charset="0"/>
                  <a:buChar char="•"/>
                </a:pPr>
                <a:r>
                  <a:rPr lang="en-US" sz="2400"/>
                  <a:t>Družina </a:t>
                </a:r>
                <a:r>
                  <a:rPr lang="en-US" sz="2400" err="1"/>
                  <a:t>atomowych</a:t>
                </a:r>
                <a:r>
                  <a:rPr lang="en-US" sz="2400"/>
                  <a:t> </a:t>
                </a:r>
                <a:r>
                  <a:rPr lang="en-US" sz="2400" err="1"/>
                  <a:t>jadrow</a:t>
                </a:r>
                <a:r>
                  <a:rPr lang="en-US" sz="2400"/>
                  <a:t> rěka </a:t>
                </a:r>
                <a:r>
                  <a:rPr lang="en-US" sz="2400" b="1"/>
                  <a:t>nuklid </a:t>
                </a:r>
                <a:r>
                  <a:rPr lang="en-US" sz="2400"/>
                  <a:t>a</a:t>
                </a:r>
                <a:r>
                  <a:rPr lang="en-US" sz="2400" b="1"/>
                  <a:t> </a:t>
                </a:r>
                <a:r>
                  <a:rPr lang="en-US" sz="2400"/>
                  <a:t>postaja so přez </a:t>
                </a:r>
                <a:r>
                  <a:rPr lang="en-US" sz="2400" err="1"/>
                  <a:t>ličbu</a:t>
                </a:r>
                <a:r>
                  <a:rPr lang="en-US" sz="2400"/>
                  <a:t> </a:t>
                </a:r>
                <a:r>
                  <a:rPr lang="en-US" sz="2400" err="1"/>
                  <a:t>protonow</a:t>
                </a:r>
                <a:r>
                  <a:rPr lang="en-US" sz="2400"/>
                  <a:t> a neutronow.</a:t>
                </a:r>
              </a:p>
              <a:p>
                <a:pPr marL="285750" indent="-285750">
                  <a:buFont typeface="Arial" panose="020B0604020202020204" pitchFamily="34" charset="0"/>
                  <a:buChar char="•"/>
                </a:pPr>
                <a:r>
                  <a:rPr lang="de-DE" sz="2400"/>
                  <a:t>My </a:t>
                </a:r>
                <a:r>
                  <a:rPr lang="de-DE" sz="2400" err="1"/>
                  <a:t>pisamy</a:t>
                </a:r>
                <a:r>
                  <a:rPr lang="de-DE" sz="2400"/>
                  <a:t>:</a:t>
                </a:r>
              </a:p>
              <a:p>
                <a:pPr/>
                <a14:m>
                  <m:oMathPara xmlns:m="http://schemas.openxmlformats.org/officeDocument/2006/math">
                    <m:oMathParaPr>
                      <m:jc m:val="centerGroup"/>
                    </m:oMathParaPr>
                    <m:oMath xmlns:m="http://schemas.openxmlformats.org/officeDocument/2006/math">
                      <m:sPre>
                        <m:sPre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a:p>
            </p:txBody>
          </p:sp>
        </mc:Choice>
        <mc:Fallback>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170009" y="1684564"/>
                <a:ext cx="7113271" cy="2176493"/>
              </a:xfrm>
              <a:prstGeom prst="rect">
                <a:avLst/>
              </a:prstGeom>
              <a:blipFill>
                <a:blip r:embed="rId3"/>
                <a:stretch>
                  <a:fillRect l="-1200" t="-2241"/>
                </a:stretch>
              </a:blipFill>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a:t>X ... </a:t>
            </a:r>
            <a:r>
              <a:rPr lang="de-DE" sz="2400" err="1"/>
              <a:t>elementowy</a:t>
            </a:r>
            <a:r>
              <a:rPr lang="de-DE" sz="2400"/>
              <a:t> </a:t>
            </a:r>
            <a:r>
              <a:rPr lang="de-DE" sz="2400" err="1"/>
              <a:t>symbol</a:t>
            </a:r>
            <a:br>
              <a:rPr lang="de-DE" sz="2400"/>
            </a:br>
            <a:r>
              <a:rPr lang="de-DE" sz="2400" b="1"/>
              <a:t>Z ... </a:t>
            </a:r>
            <a:r>
              <a:rPr lang="de-DE" sz="2400" err="1"/>
              <a:t>rjadowa</a:t>
            </a:r>
            <a:r>
              <a:rPr lang="de-DE" sz="2400"/>
              <a:t> / </a:t>
            </a:r>
            <a:r>
              <a:rPr lang="de-DE" sz="2400" err="1"/>
              <a:t>protonowa</a:t>
            </a:r>
            <a:r>
              <a:rPr lang="de-DE" sz="2400"/>
              <a:t> </a:t>
            </a:r>
            <a:r>
              <a:rPr lang="de-DE" sz="2400" err="1"/>
              <a:t>ličba</a:t>
            </a:r>
            <a:br>
              <a:rPr lang="de-DE" sz="2400"/>
            </a:br>
            <a:r>
              <a:rPr lang="de-DE" sz="2400" b="1"/>
              <a:t>N ... </a:t>
            </a:r>
            <a:r>
              <a:rPr lang="de-DE" sz="2400" err="1"/>
              <a:t>neutronowa</a:t>
            </a:r>
            <a:r>
              <a:rPr lang="de-DE" sz="2400"/>
              <a:t> </a:t>
            </a:r>
            <a:r>
              <a:rPr lang="de-DE" sz="2400" err="1"/>
              <a:t>ličba</a:t>
            </a:r>
            <a:br>
              <a:rPr lang="de-DE" sz="2400"/>
            </a:br>
            <a:r>
              <a:rPr lang="de-DE" sz="2400" b="1"/>
              <a:t>A ... </a:t>
            </a:r>
            <a:r>
              <a:rPr lang="de-DE" sz="2400"/>
              <a:t>masowa </a:t>
            </a:r>
            <a:r>
              <a:rPr lang="de-DE" sz="2400" err="1"/>
              <a:t>ličba</a:t>
            </a:r>
            <a:br>
              <a:rPr lang="de-DE" sz="2400"/>
            </a:br>
            <a:endParaRPr lang="de-DE" sz="2400" b="1"/>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a:t>A = Z + N</a:t>
            </a:r>
            <a:endParaRPr lang="en-GB" sz="2400"/>
          </a:p>
        </p:txBody>
      </p:sp>
      <p:sp>
        <p:nvSpPr>
          <p:cNvPr id="11" name="Titel 1">
            <a:extLst>
              <a:ext uri="{FF2B5EF4-FFF2-40B4-BE49-F238E27FC236}">
                <a16:creationId xmlns:a16="http://schemas.microsoft.com/office/drawing/2014/main" id="{A142BCDD-FC0F-4140-B5AA-DB0E9C1DF457}"/>
              </a:ext>
            </a:extLst>
          </p:cNvPr>
          <p:cNvSpPr>
            <a:spLocks noGrp="1"/>
          </p:cNvSpPr>
          <p:nvPr>
            <p:ph type="title"/>
          </p:nvPr>
        </p:nvSpPr>
        <p:spPr>
          <a:xfrm>
            <a:off x="1238249" y="346075"/>
            <a:ext cx="10217156" cy="684000"/>
          </a:xfrm>
        </p:spPr>
        <p:txBody>
          <a:bodyPr/>
          <a:lstStyle/>
          <a:p>
            <a:r>
              <a:rPr lang="de-DE" sz="3600" err="1"/>
              <a:t>Popisanje</a:t>
            </a:r>
            <a:r>
              <a:rPr lang="de-DE" sz="3600"/>
              <a:t> </a:t>
            </a:r>
            <a:r>
              <a:rPr lang="de-DE" sz="3600" err="1"/>
              <a:t>atomowych</a:t>
            </a:r>
            <a:r>
              <a:rPr lang="de-DE" sz="3600"/>
              <a:t> </a:t>
            </a:r>
            <a:r>
              <a:rPr lang="de-DE" sz="3600" err="1"/>
              <a:t>jadrow</a:t>
            </a:r>
            <a:endParaRPr lang="de-DE" sz="3000" noProof="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err="1">
                <a:solidFill>
                  <a:srgbClr val="000000"/>
                </a:solidFill>
              </a:rPr>
              <a:t>Nadawk</a:t>
            </a:r>
            <a:br>
              <a:rPr lang="de-DE" sz="2800">
                <a:solidFill>
                  <a:schemeClr val="tx1"/>
                </a:solidFill>
              </a:rPr>
            </a:br>
            <a:r>
              <a:rPr lang="de-DE" sz="2800" err="1">
                <a:solidFill>
                  <a:schemeClr val="tx1"/>
                </a:solidFill>
              </a:rPr>
              <a:t>Kelko</a:t>
            </a:r>
            <a:r>
              <a:rPr lang="en-US" sz="2800">
                <a:solidFill>
                  <a:schemeClr val="tx1"/>
                </a:solidFill>
              </a:rPr>
              <a:t> </a:t>
            </a:r>
            <a:r>
              <a:rPr lang="en-US" sz="2800" err="1">
                <a:solidFill>
                  <a:schemeClr val="tx1"/>
                </a:solidFill>
              </a:rPr>
              <a:t>neutronow</a:t>
            </a:r>
            <a:r>
              <a:rPr lang="en-US" sz="2800">
                <a:solidFill>
                  <a:schemeClr val="tx1"/>
                </a:solidFill>
              </a:rPr>
              <a:t> ma</a:t>
            </a:r>
            <a:br>
              <a:rPr lang="en-US" sz="2800">
                <a:solidFill>
                  <a:schemeClr val="tx1"/>
                </a:solidFill>
              </a:rPr>
            </a:br>
            <a:r>
              <a:rPr lang="de-DE" sz="2800" b="1">
                <a:solidFill>
                  <a:schemeClr val="tx1"/>
                </a:solidFill>
              </a:rPr>
              <a:t>uran-238</a:t>
            </a:r>
            <a:r>
              <a:rPr lang="de-DE" sz="2800">
                <a:solidFill>
                  <a:schemeClr val="tx1"/>
                </a:solidFill>
              </a:rPr>
              <a:t>? </a:t>
            </a:r>
            <a:endParaRPr lang="en-GB" sz="2800" b="1">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a:t>masowa </a:t>
            </a:r>
            <a:r>
              <a:rPr lang="de-DE" err="1"/>
              <a:t>ličba</a:t>
            </a:r>
            <a:r>
              <a:rPr lang="de-DE"/>
              <a:t>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a:t>protonowa </a:t>
            </a:r>
            <a:r>
              <a:rPr lang="de-DE" err="1"/>
              <a:t>ličba</a:t>
            </a:r>
            <a:r>
              <a:rPr lang="de-DE"/>
              <a:t>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a:t>chemiski </a:t>
            </a:r>
            <a:r>
              <a:rPr lang="de-DE" err="1"/>
              <a:t>symbol</a:t>
            </a:r>
            <a:br>
              <a:rPr lang="de-DE"/>
            </a:br>
            <a:endParaRPr lang="de-DE"/>
          </a:p>
        </p:txBody>
      </p:sp>
      <p:sp>
        <p:nvSpPr>
          <p:cNvPr id="14" name="Titel 1">
            <a:extLst>
              <a:ext uri="{FF2B5EF4-FFF2-40B4-BE49-F238E27FC236}">
                <a16:creationId xmlns:a16="http://schemas.microsoft.com/office/drawing/2014/main" id="{A296E241-5520-4A52-8BE1-3B54287DA935}"/>
              </a:ext>
            </a:extLst>
          </p:cNvPr>
          <p:cNvSpPr>
            <a:spLocks noGrp="1"/>
          </p:cNvSpPr>
          <p:nvPr>
            <p:ph type="title"/>
          </p:nvPr>
        </p:nvSpPr>
        <p:spPr>
          <a:xfrm>
            <a:off x="1238249" y="346075"/>
            <a:ext cx="10217156" cy="684000"/>
          </a:xfrm>
        </p:spPr>
        <p:txBody>
          <a:bodyPr/>
          <a:lstStyle/>
          <a:p>
            <a:r>
              <a:rPr lang="de-DE" sz="3600" err="1"/>
              <a:t>Popisanje</a:t>
            </a:r>
            <a:r>
              <a:rPr lang="de-DE" sz="3600"/>
              <a:t> </a:t>
            </a:r>
            <a:r>
              <a:rPr lang="de-DE" sz="3600" err="1"/>
              <a:t>atomowych</a:t>
            </a:r>
            <a:r>
              <a:rPr lang="de-DE" sz="3600"/>
              <a:t> </a:t>
            </a:r>
            <a:r>
              <a:rPr lang="de-DE" sz="3600" err="1"/>
              <a:t>jadrow</a:t>
            </a:r>
            <a:endParaRPr lang="de-DE" sz="3000" noProof="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grpSp>
        <p:nvGrpSpPr>
          <p:cNvPr id="4" name="Gruppieren 3">
            <a:extLst>
              <a:ext uri="{FF2B5EF4-FFF2-40B4-BE49-F238E27FC236}">
                <a16:creationId xmlns:a16="http://schemas.microsoft.com/office/drawing/2014/main" id="{D1CC78BE-121D-259B-1229-9E6597669D24}"/>
              </a:ext>
            </a:extLst>
          </p:cNvPr>
          <p:cNvGrpSpPr/>
          <p:nvPr/>
        </p:nvGrpSpPr>
        <p:grpSpPr>
          <a:xfrm>
            <a:off x="1467135" y="2167254"/>
            <a:ext cx="5404513"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endParaRPr lang="en-US" sz="2400" b="1">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a:solidFill>
                    <a:schemeClr val="tx1"/>
                  </a:solidFill>
                </a:rPr>
                <a:t>Pohladajće na </a:t>
              </a:r>
              <a:r>
                <a:rPr lang="en-US" sz="2800" err="1">
                  <a:solidFill>
                    <a:schemeClr val="tx1"/>
                  </a:solidFill>
                </a:rPr>
                <a:t>nuklidowu</a:t>
              </a:r>
              <a:r>
                <a:rPr lang="en-US" sz="2800">
                  <a:solidFill>
                    <a:schemeClr val="tx1"/>
                  </a:solidFill>
                </a:rPr>
                <a:t> </a:t>
              </a:r>
              <a:r>
                <a:rPr lang="en-US" sz="2800" err="1">
                  <a:solidFill>
                    <a:schemeClr val="tx1"/>
                  </a:solidFill>
                </a:rPr>
                <a:t>kartu</a:t>
              </a:r>
              <a:r>
                <a:rPr lang="en-US" sz="2800">
                  <a:solidFill>
                    <a:schemeClr val="tx1"/>
                  </a:solidFill>
                </a:rPr>
                <a:t>. </a:t>
              </a:r>
              <a:r>
                <a:rPr lang="en-US" sz="2800" err="1">
                  <a:solidFill>
                    <a:schemeClr val="tx1"/>
                  </a:solidFill>
                </a:rPr>
                <a:t>Wočińće</a:t>
              </a:r>
              <a:r>
                <a:rPr lang="en-US" sz="2800">
                  <a:solidFill>
                    <a:schemeClr val="tx1"/>
                  </a:solidFill>
                </a:rPr>
                <a:t> k </a:t>
              </a:r>
              <a:r>
                <a:rPr lang="en-US" sz="2800" err="1">
                  <a:solidFill>
                    <a:schemeClr val="tx1"/>
                  </a:solidFill>
                </a:rPr>
                <a:t>tomu</a:t>
              </a:r>
              <a:br>
                <a:rPr lang="de-DE" sz="2800">
                  <a:solidFill>
                    <a:schemeClr val="tx1"/>
                  </a:solidFill>
                </a:rPr>
              </a:br>
              <a:r>
                <a:rPr lang="de-DE" sz="2800" b="1">
                  <a:solidFill>
                    <a:schemeClr val="tx1"/>
                  </a:solidFill>
                </a:rPr>
                <a:t> 2.1 Interaktiwnu </a:t>
              </a:r>
              <a:r>
                <a:rPr lang="de-DE" sz="2800" b="1" err="1">
                  <a:solidFill>
                    <a:schemeClr val="tx1"/>
                  </a:solidFill>
                </a:rPr>
                <a:t>nuklidowu</a:t>
              </a:r>
              <a:r>
                <a:rPr lang="de-DE" sz="2800" b="1">
                  <a:solidFill>
                    <a:schemeClr val="tx1"/>
                  </a:solidFill>
                </a:rPr>
                <a:t> </a:t>
              </a:r>
              <a:r>
                <a:rPr lang="de-DE" sz="2800" b="1" err="1">
                  <a:solidFill>
                    <a:schemeClr val="tx1"/>
                  </a:solidFill>
                </a:rPr>
                <a:t>kartu</a:t>
              </a:r>
              <a:r>
                <a:rPr lang="de-DE" sz="2800" b="1">
                  <a:solidFill>
                    <a:schemeClr val="tx1"/>
                  </a:solidFill>
                </a:rPr>
                <a:t>.</a:t>
              </a:r>
              <a:endParaRPr lang="en-GB" sz="2800" b="1">
                <a:solidFill>
                  <a:schemeClr val="tx1"/>
                </a:solidFill>
              </a:endParaRPr>
            </a:p>
          </p:txBody>
        </p:sp>
      </p:grpSp>
      <p:sp>
        <p:nvSpPr>
          <p:cNvPr id="9" name="Titel 1">
            <a:extLst>
              <a:ext uri="{FF2B5EF4-FFF2-40B4-BE49-F238E27FC236}">
                <a16:creationId xmlns:a16="http://schemas.microsoft.com/office/drawing/2014/main" id="{516F8BFC-76AA-4F9A-8D02-11B8E33E11B0}"/>
              </a:ext>
            </a:extLst>
          </p:cNvPr>
          <p:cNvSpPr>
            <a:spLocks noGrp="1"/>
          </p:cNvSpPr>
          <p:nvPr>
            <p:ph type="title"/>
          </p:nvPr>
        </p:nvSpPr>
        <p:spPr>
          <a:xfrm>
            <a:off x="1238249" y="346075"/>
            <a:ext cx="10217156" cy="684000"/>
          </a:xfrm>
        </p:spPr>
        <p:txBody>
          <a:bodyPr/>
          <a:lstStyle/>
          <a:p>
            <a:r>
              <a:rPr lang="de-DE" sz="3600" err="1"/>
              <a:t>Popisanje</a:t>
            </a:r>
            <a:r>
              <a:rPr lang="de-DE" sz="3600"/>
              <a:t> </a:t>
            </a:r>
            <a:r>
              <a:rPr lang="de-DE" sz="3600" err="1"/>
              <a:t>atomowych</a:t>
            </a:r>
            <a:r>
              <a:rPr lang="de-DE" sz="3600"/>
              <a:t> </a:t>
            </a:r>
            <a:r>
              <a:rPr lang="de-DE" sz="3600" err="1"/>
              <a:t>jadrow</a:t>
            </a:r>
            <a:endParaRPr lang="de-DE" sz="3000" noProof="0"/>
          </a:p>
        </p:txBody>
      </p:sp>
    </p:spTree>
    <p:extLst>
      <p:ext uri="{BB962C8B-B14F-4D97-AF65-F5344CB8AC3E}">
        <p14:creationId xmlns:p14="http://schemas.microsoft.com/office/powerpoint/2010/main" val="2850106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000" noProof="0" err="1"/>
              <a:t>Časowy</a:t>
            </a:r>
            <a:r>
              <a:rPr lang="de-DE" sz="3000" noProof="0"/>
              <a:t> plan</a:t>
            </a:r>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3152954124"/>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err="1">
                          <a:latin typeface="Open Sans" panose="020B0606030504020204" pitchFamily="34" charset="0"/>
                          <a:ea typeface="Open Sans" panose="020B0606030504020204" pitchFamily="34" charset="0"/>
                          <a:cs typeface="Open Sans" panose="020B0606030504020204" pitchFamily="34" charset="0"/>
                        </a:rPr>
                        <a:t>čas</a:t>
                      </a:r>
                      <a:endParaRPr lang="de-DE" sz="1800" b="1" cap="small" baseline="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err="1">
                          <a:latin typeface="Open Sans" panose="020B0606030504020204" pitchFamily="34" charset="0"/>
                          <a:ea typeface="Open Sans" panose="020B0606030504020204" pitchFamily="34" charset="0"/>
                          <a:cs typeface="Open Sans" panose="020B0606030504020204" pitchFamily="34" charset="0"/>
                        </a:rPr>
                        <a:t>wobsah</a:t>
                      </a:r>
                      <a:endParaRPr lang="de-DE" sz="1800" b="1" cap="small" baseline="0">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I</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Zawod</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55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II</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Atomowe</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jadra</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a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jich</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kajkosće</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Přestawka</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III</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Wuwiće</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hwězdy</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40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IV</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b="0">
                          <a:solidFill>
                            <a:srgbClr val="000000"/>
                          </a:solidFill>
                          <a:latin typeface="Open Sans" panose="020B0606030504020204" pitchFamily="34" charset="0"/>
                          <a:ea typeface="Open Sans" panose="020B0606030504020204" pitchFamily="34" charset="0"/>
                          <a:cs typeface="Open Sans" panose="020B0606030504020204" pitchFamily="34" charset="0"/>
                        </a:rPr>
                        <a:t>Pójće sobu</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k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wyšim</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elementam</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Wobjed</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90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V</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Hwězdy</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w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laborje</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10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Přestawka</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30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err="1">
                          <a:solidFill>
                            <a:srgbClr val="000000"/>
                          </a:solidFill>
                          <a:latin typeface="Open Sans" panose="020B0606030504020204" pitchFamily="34" charset="0"/>
                          <a:ea typeface="Open Sans" panose="020B0606030504020204" pitchFamily="34" charset="0"/>
                          <a:cs typeface="Open Sans" panose="020B0606030504020204" pitchFamily="34" charset="0"/>
                        </a:rPr>
                        <a:t>Dźěl</a:t>
                      </a:r>
                      <a:r>
                        <a:rPr lang="de-DE" sz="1500" b="1">
                          <a:solidFill>
                            <a:srgbClr val="000000"/>
                          </a:solidFill>
                          <a:latin typeface="Open Sans" panose="020B0606030504020204" pitchFamily="34" charset="0"/>
                          <a:ea typeface="Open Sans" panose="020B0606030504020204" pitchFamily="34" charset="0"/>
                          <a:cs typeface="Open Sans" panose="020B0606030504020204" pitchFamily="34" charset="0"/>
                        </a:rPr>
                        <a:t> V</a:t>
                      </a:r>
                      <a:b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Hwězdy</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w </a:t>
                      </a:r>
                      <a:r>
                        <a:rPr lang="en-US" sz="1500" err="1">
                          <a:solidFill>
                            <a:srgbClr val="000000"/>
                          </a:solidFill>
                          <a:latin typeface="Open Sans" panose="020B0606030504020204" pitchFamily="34" charset="0"/>
                          <a:ea typeface="Open Sans" panose="020B0606030504020204" pitchFamily="34" charset="0"/>
                          <a:cs typeface="Open Sans" panose="020B0606030504020204" pitchFamily="34" charset="0"/>
                        </a:rPr>
                        <a:t>laborje</a:t>
                      </a:r>
                      <a:r>
                        <a:rPr lang="en-US" sz="1500">
                          <a:solidFill>
                            <a:srgbClr val="000000"/>
                          </a:solidFill>
                          <a:latin typeface="Open Sans" panose="020B0606030504020204" pitchFamily="34" charset="0"/>
                          <a:ea typeface="Open Sans" panose="020B0606030504020204" pitchFamily="34" charset="0"/>
                          <a:cs typeface="Open Sans" panose="020B0606030504020204" pitchFamily="34" charset="0"/>
                        </a:rPr>
                        <a:t> - </a:t>
                      </a:r>
                      <a:r>
                        <a:rPr lang="de-DE" sz="1500" b="0" err="1">
                          <a:solidFill>
                            <a:srgbClr val="000000"/>
                          </a:solidFill>
                          <a:latin typeface="Open Sans" panose="020B0606030504020204" pitchFamily="34" charset="0"/>
                          <a:ea typeface="Open Sans" panose="020B0606030504020204" pitchFamily="34" charset="0"/>
                          <a:cs typeface="Open Sans" panose="020B0606030504020204" pitchFamily="34" charset="0"/>
                        </a:rPr>
                        <a:t>Pokročowanje</a:t>
                      </a:r>
                      <a:endPar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15 min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a:solidFill>
                            <a:srgbClr val="000000"/>
                          </a:solidFill>
                          <a:latin typeface="Open Sans" panose="020B0606030504020204" pitchFamily="34" charset="0"/>
                          <a:ea typeface="Open Sans" panose="020B0606030504020204" pitchFamily="34" charset="0"/>
                          <a:cs typeface="Open Sans" panose="020B0606030504020204" pitchFamily="34" charset="0"/>
                        </a:rPr>
                        <a:t>Zakónčenje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cap="small" noProof="0" err="1"/>
              <a:t>Kak</a:t>
            </a:r>
            <a:r>
              <a:rPr lang="de-DE" sz="3600" cap="small" noProof="0"/>
              <a:t> </a:t>
            </a:r>
            <a:r>
              <a:rPr lang="de-DE" sz="3600" cap="small" noProof="0" err="1"/>
              <a:t>móža</a:t>
            </a:r>
            <a:r>
              <a:rPr lang="de-DE" sz="3600" cap="small" noProof="0"/>
              <a:t> </a:t>
            </a:r>
            <a:r>
              <a:rPr lang="de-DE" sz="3600" b="1" cap="small" noProof="0"/>
              <a:t>so </a:t>
            </a:r>
            <a:r>
              <a:rPr lang="de-DE" sz="3600" cap="small" noProof="0" err="1"/>
              <a:t>atomowe</a:t>
            </a:r>
            <a:r>
              <a:rPr lang="de-DE" sz="3600" cap="small" noProof="0"/>
              <a:t> </a:t>
            </a:r>
            <a:r>
              <a:rPr lang="de-DE" sz="3600" cap="small" noProof="0" err="1"/>
              <a:t>jadra</a:t>
            </a:r>
            <a:r>
              <a:rPr lang="de-DE" sz="3600" cap="small" noProof="0"/>
              <a:t> </a:t>
            </a:r>
            <a:r>
              <a:rPr lang="de-DE" sz="3600" b="1" cap="small" err="1"/>
              <a:t>změnić</a:t>
            </a:r>
            <a:r>
              <a:rPr lang="de-DE" sz="3600" b="1" cap="small" noProof="0"/>
              <a:t>?</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err="1"/>
              <a:t>Jadrowe</a:t>
            </a:r>
            <a:r>
              <a:rPr lang="de-DE" sz="3600" noProof="0"/>
              <a:t> </a:t>
            </a:r>
            <a:r>
              <a:rPr lang="de-DE" sz="3600" noProof="0" err="1"/>
              <a:t>reakcije</a:t>
            </a:r>
            <a:endParaRPr lang="de-DE" sz="3000" noProof="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r>
                <a:rPr lang="en-US" sz="2800" b="1">
                  <a:latin typeface="+mj-lt"/>
                </a:rPr>
                <a:t> 1</a:t>
              </a:r>
              <a:endParaRPr lang="en-US" sz="2400" b="1">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err="1">
                  <a:solidFill>
                    <a:schemeClr val="tx1"/>
                  </a:solidFill>
                </a:rPr>
                <a:t>Tworće</a:t>
              </a:r>
              <a:r>
                <a:rPr lang="en-US" sz="2800">
                  <a:solidFill>
                    <a:schemeClr val="tx1"/>
                  </a:solidFill>
                </a:rPr>
                <a:t> </a:t>
              </a:r>
              <a:r>
                <a:rPr lang="en-US" sz="2800" b="1" err="1">
                  <a:solidFill>
                    <a:schemeClr val="tx1"/>
                  </a:solidFill>
                </a:rPr>
                <a:t>skupinu</a:t>
              </a:r>
              <a:r>
                <a:rPr lang="en-US" sz="2800" b="1">
                  <a:solidFill>
                    <a:schemeClr val="tx1"/>
                  </a:solidFill>
                </a:rPr>
                <a:t> po štyrjoch </a:t>
              </a:r>
              <a:r>
                <a:rPr lang="en-US" sz="2800">
                  <a:solidFill>
                    <a:schemeClr val="tx1"/>
                  </a:solidFill>
                </a:rPr>
                <a:t>a </a:t>
              </a:r>
              <a:r>
                <a:rPr lang="en-US" sz="2800" err="1">
                  <a:solidFill>
                    <a:schemeClr val="tx1"/>
                  </a:solidFill>
                </a:rPr>
                <a:t>přidźělće</a:t>
              </a:r>
              <a:r>
                <a:rPr lang="en-US" sz="2800">
                  <a:solidFill>
                    <a:schemeClr val="tx1"/>
                  </a:solidFill>
                </a:rPr>
                <a:t> </a:t>
              </a:r>
              <a:r>
                <a:rPr lang="en-US" sz="2800" err="1">
                  <a:solidFill>
                    <a:schemeClr val="tx1"/>
                  </a:solidFill>
                </a:rPr>
                <a:t>ekspertowe</a:t>
              </a:r>
              <a:r>
                <a:rPr lang="en-US" sz="2800">
                  <a:solidFill>
                    <a:schemeClr val="tx1"/>
                  </a:solidFill>
                </a:rPr>
                <a:t> </a:t>
              </a:r>
              <a:r>
                <a:rPr lang="en-US" sz="2800" err="1">
                  <a:solidFill>
                    <a:schemeClr val="tx1"/>
                  </a:solidFill>
                </a:rPr>
                <a:t>nadawki</a:t>
              </a:r>
              <a:r>
                <a:rPr lang="en-US" sz="2800">
                  <a:solidFill>
                    <a:schemeClr val="tx1"/>
                  </a:solidFill>
                </a:rPr>
                <a:t>.</a:t>
              </a:r>
              <a:br>
                <a:rPr lang="de-DE" sz="2800">
                  <a:solidFill>
                    <a:schemeClr val="tx1"/>
                  </a:solidFill>
                </a:rPr>
              </a:br>
              <a:r>
                <a:rPr lang="de-DE" sz="2800" b="1">
                  <a:solidFill>
                    <a:schemeClr val="tx1"/>
                  </a:solidFill>
                </a:rPr>
                <a:t>→ 2.2 </a:t>
              </a:r>
              <a:r>
                <a:rPr lang="de-DE" sz="2800" b="1" err="1">
                  <a:solidFill>
                    <a:schemeClr val="tx1"/>
                  </a:solidFill>
                </a:rPr>
                <a:t>Łopjena</a:t>
              </a:r>
              <a:r>
                <a:rPr lang="de-DE" sz="2800" b="1">
                  <a:solidFill>
                    <a:schemeClr val="tx1"/>
                  </a:solidFill>
                </a:rPr>
                <a:t> za skupinske puzzlowanje</a:t>
              </a:r>
              <a:endParaRPr lang="en-GB" sz="2800" b="1">
                <a:solidFill>
                  <a:schemeClr val="tx1"/>
                </a:solidFill>
              </a:endParaRPr>
            </a:p>
          </p:txBody>
        </p:sp>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err="1"/>
              <a:t>Jadrowe</a:t>
            </a:r>
            <a:r>
              <a:rPr lang="de-DE" sz="3600" noProof="0"/>
              <a:t> </a:t>
            </a:r>
            <a:r>
              <a:rPr lang="de-DE" sz="3600" noProof="0" err="1"/>
              <a:t>reakcije</a:t>
            </a:r>
            <a:endParaRPr lang="de-DE" sz="3000" noProof="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6394042"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r>
                <a:rPr lang="en-US" sz="2800" b="1">
                  <a:latin typeface="+mj-lt"/>
                </a:rPr>
                <a:t> 2</a:t>
              </a:r>
              <a:endParaRPr lang="en-US" sz="2400" b="1">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400">
                  <a:solidFill>
                    <a:schemeClr val="tx1"/>
                  </a:solidFill>
                </a:rPr>
                <a:t>Zjednoćće so do ekspertowych skupinow a wobdźěłajće </a:t>
              </a:r>
              <a:r>
                <a:rPr lang="en-US" sz="2400" b="1" err="1">
                  <a:solidFill>
                    <a:schemeClr val="tx1"/>
                  </a:solidFill>
                </a:rPr>
                <a:t>ekspertowe</a:t>
              </a:r>
              <a:r>
                <a:rPr lang="en-US" sz="2400" b="1">
                  <a:solidFill>
                    <a:schemeClr val="tx1"/>
                  </a:solidFill>
                </a:rPr>
                <a:t> </a:t>
              </a:r>
              <a:r>
                <a:rPr lang="en-US" sz="2400" b="1" err="1">
                  <a:solidFill>
                    <a:schemeClr val="tx1"/>
                  </a:solidFill>
                </a:rPr>
                <a:t>nadawki</a:t>
              </a:r>
              <a:r>
                <a:rPr lang="en-US" sz="2400">
                  <a:solidFill>
                    <a:schemeClr val="tx1"/>
                  </a:solidFill>
                </a:rPr>
                <a:t>.</a:t>
              </a:r>
              <a:br>
                <a:rPr lang="de-DE" sz="2400">
                  <a:solidFill>
                    <a:schemeClr val="tx1"/>
                  </a:solidFill>
                </a:rPr>
              </a:br>
              <a:br>
                <a:rPr lang="de-DE" sz="2400">
                  <a:solidFill>
                    <a:schemeClr val="tx1"/>
                  </a:solidFill>
                </a:rPr>
              </a:br>
              <a:r>
                <a:rPr lang="en-US" sz="2400" err="1">
                  <a:solidFill>
                    <a:schemeClr val="tx1"/>
                  </a:solidFill>
                </a:rPr>
                <a:t>Wužiwajće</a:t>
              </a:r>
              <a:r>
                <a:rPr lang="en-US" sz="2400">
                  <a:solidFill>
                    <a:schemeClr val="tx1"/>
                  </a:solidFill>
                </a:rPr>
                <a:t>, </a:t>
              </a:r>
              <a:r>
                <a:rPr lang="en-US" sz="2400" err="1">
                  <a:solidFill>
                    <a:schemeClr val="tx1"/>
                  </a:solidFill>
                </a:rPr>
                <a:t>jeli</a:t>
              </a:r>
              <a:r>
                <a:rPr lang="en-US" sz="2400">
                  <a:solidFill>
                    <a:schemeClr val="tx1"/>
                  </a:solidFill>
                </a:rPr>
                <a:t> to </a:t>
              </a:r>
              <a:r>
                <a:rPr lang="en-US" sz="2400" err="1">
                  <a:solidFill>
                    <a:schemeClr val="tx1"/>
                  </a:solidFill>
                </a:rPr>
                <a:t>trjebaće</a:t>
              </a:r>
              <a:r>
                <a:rPr lang="en-US" sz="2400">
                  <a:solidFill>
                    <a:schemeClr val="tx1"/>
                  </a:solidFill>
                </a:rPr>
                <a:t>,</a:t>
              </a:r>
              <a:br>
                <a:rPr lang="de-DE" sz="2400" b="1">
                  <a:solidFill>
                    <a:schemeClr val="tx1"/>
                  </a:solidFill>
                  <a:latin typeface="Cambria Math" panose="02040503050406030204" pitchFamily="18" charset="0"/>
                </a:rPr>
              </a:br>
              <a:r>
                <a:rPr lang="de-DE" sz="2400" b="1">
                  <a:solidFill>
                    <a:schemeClr val="tx1"/>
                  </a:solidFill>
                </a:rPr>
                <a:t> 2.1 Interaktiwnu </a:t>
              </a:r>
              <a:r>
                <a:rPr lang="de-DE" sz="2400" b="1" err="1">
                  <a:solidFill>
                    <a:schemeClr val="tx1"/>
                  </a:solidFill>
                </a:rPr>
                <a:t>nuklidowu</a:t>
              </a:r>
              <a:r>
                <a:rPr lang="de-DE" sz="2400" b="1">
                  <a:solidFill>
                    <a:schemeClr val="tx1"/>
                  </a:solidFill>
                </a:rPr>
                <a:t> kartu</a:t>
              </a:r>
              <a:r>
                <a:rPr lang="de-DE" sz="2400">
                  <a:solidFill>
                    <a:schemeClr val="tx1"/>
                  </a:solidFill>
                </a:rPr>
                <a:t>.</a:t>
              </a:r>
              <a:endParaRPr lang="en-GB" sz="2400">
                <a:solidFill>
                  <a:schemeClr val="tx1"/>
                </a:solidFill>
              </a:endParaRPr>
            </a:p>
          </p:txBody>
        </p:sp>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err="1"/>
              <a:t>Jadrowe</a:t>
            </a:r>
            <a:r>
              <a:rPr lang="de-DE" sz="3600" noProof="0"/>
              <a:t> </a:t>
            </a:r>
            <a:r>
              <a:rPr lang="de-DE" sz="3600" noProof="0" err="1"/>
              <a:t>reakcije</a:t>
            </a:r>
            <a:endParaRPr lang="de-DE" sz="3000" noProof="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Nadwak</a:t>
              </a:r>
              <a:r>
                <a:rPr lang="en-US" sz="2800" b="1">
                  <a:latin typeface="+mj-lt"/>
                </a:rPr>
                <a:t> 3</a:t>
              </a:r>
              <a:endParaRPr lang="en-US" sz="2400" b="1">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a:solidFill>
                    <a:schemeClr val="tx1"/>
                  </a:solidFill>
                </a:rPr>
                <a:t>Zetkajće so </a:t>
              </a:r>
              <a:r>
                <a:rPr lang="en-US" sz="2600" err="1">
                  <a:solidFill>
                    <a:schemeClr val="tx1"/>
                  </a:solidFill>
                </a:rPr>
                <a:t>zaso</a:t>
              </a:r>
              <a:r>
                <a:rPr lang="en-US" sz="2600">
                  <a:solidFill>
                    <a:schemeClr val="tx1"/>
                  </a:solidFill>
                </a:rPr>
                <a:t> w prěnjotnich </a:t>
              </a:r>
              <a:r>
                <a:rPr lang="en-US" sz="2600" err="1">
                  <a:solidFill>
                    <a:schemeClr val="tx1"/>
                  </a:solidFill>
                </a:rPr>
                <a:t>skupinach</a:t>
              </a:r>
              <a:r>
                <a:rPr lang="en-US" sz="2600">
                  <a:solidFill>
                    <a:schemeClr val="tx1"/>
                  </a:solidFill>
                </a:rPr>
                <a:t> a </a:t>
              </a:r>
              <a:r>
                <a:rPr lang="en-US" sz="2600" err="1">
                  <a:solidFill>
                    <a:schemeClr val="tx1"/>
                  </a:solidFill>
                </a:rPr>
                <a:t>dźěłajće</a:t>
              </a:r>
              <a:r>
                <a:rPr lang="en-US" sz="2600">
                  <a:solidFill>
                    <a:schemeClr val="tx1"/>
                  </a:solidFill>
                </a:rPr>
                <a:t> </a:t>
              </a:r>
              <a:r>
                <a:rPr lang="en-US" sz="2600" err="1">
                  <a:solidFill>
                    <a:schemeClr val="tx1"/>
                  </a:solidFill>
                </a:rPr>
                <a:t>hromadźe</a:t>
              </a:r>
              <a:r>
                <a:rPr lang="en-US" sz="2600">
                  <a:solidFill>
                    <a:schemeClr val="tx1"/>
                  </a:solidFill>
                </a:rPr>
                <a:t> </a:t>
              </a:r>
              <a:r>
                <a:rPr lang="en-US" sz="2600" err="1">
                  <a:solidFill>
                    <a:schemeClr val="tx1"/>
                  </a:solidFill>
                </a:rPr>
                <a:t>na</a:t>
              </a:r>
              <a:r>
                <a:rPr lang="en-US" sz="2600">
                  <a:solidFill>
                    <a:schemeClr val="tx1"/>
                  </a:solidFill>
                </a:rPr>
                <a:t> </a:t>
              </a:r>
              <a:r>
                <a:rPr lang="en-US" sz="2600" b="1">
                  <a:solidFill>
                    <a:schemeClr val="tx1"/>
                  </a:solidFill>
                </a:rPr>
                <a:t>nadawkach</a:t>
              </a:r>
              <a:r>
                <a:rPr lang="en-US" sz="2600">
                  <a:solidFill>
                    <a:schemeClr val="tx1"/>
                  </a:solidFill>
                </a:rPr>
                <a:t>.</a:t>
              </a:r>
              <a:endParaRPr lang="en-GB" sz="2600" b="1">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err="1"/>
              <a:t>Čehodla</a:t>
            </a:r>
            <a:r>
              <a:rPr lang="de-DE" sz="3600" b="1" cap="small" noProof="0"/>
              <a:t> </a:t>
            </a:r>
            <a:r>
              <a:rPr lang="de-DE" sz="3600" cap="small" noProof="0"/>
              <a:t>wotměwaja so </a:t>
            </a:r>
            <a:r>
              <a:rPr lang="de-DE" sz="3600" cap="small" noProof="0" err="1"/>
              <a:t>jadrowe</a:t>
            </a:r>
            <a:r>
              <a:rPr lang="de-DE" sz="3600" cap="small" noProof="0"/>
              <a:t> </a:t>
            </a:r>
            <a:r>
              <a:rPr lang="de-DE" sz="3600" cap="small" noProof="0" err="1"/>
              <a:t>přetworjenja</a:t>
            </a:r>
            <a:r>
              <a:rPr lang="de-DE" sz="3600" cap="small" noProof="0"/>
              <a:t>?</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32387" y="1539420"/>
            <a:ext cx="5319913" cy="3693319"/>
          </a:xfrm>
          <a:prstGeom prst="rect">
            <a:avLst/>
          </a:prstGeom>
          <a:noFill/>
        </p:spPr>
        <p:txBody>
          <a:bodyPr wrap="square" rtlCol="0">
            <a:spAutoFit/>
          </a:bodyPr>
          <a:lstStyle/>
          <a:p>
            <a:pPr marL="285750" indent="-285750">
              <a:buFont typeface="Arial" panose="020B0604020202020204" pitchFamily="34" charset="0"/>
              <a:buChar char="•"/>
            </a:pPr>
            <a:r>
              <a:rPr lang="en-US" sz="2200" b="1"/>
              <a:t>Wjazbowa </a:t>
            </a:r>
            <a:r>
              <a:rPr lang="en-US" sz="2200" b="1" err="1"/>
              <a:t>energija</a:t>
            </a:r>
            <a:r>
              <a:rPr lang="en-US" sz="2200" b="1"/>
              <a:t> </a:t>
            </a:r>
            <a:r>
              <a:rPr lang="en-US" sz="2200"/>
              <a:t>je </a:t>
            </a:r>
            <a:r>
              <a:rPr lang="en-US" sz="2200" err="1"/>
              <a:t>měra</a:t>
            </a:r>
            <a:r>
              <a:rPr lang="en-US" sz="2200"/>
              <a:t> za </a:t>
            </a:r>
            <a:r>
              <a:rPr lang="en-US" sz="2200" err="1"/>
              <a:t>stabilnosć</a:t>
            </a:r>
            <a:r>
              <a:rPr lang="en-US" sz="2200"/>
              <a:t> </a:t>
            </a:r>
            <a:r>
              <a:rPr lang="en-US" sz="2200" err="1"/>
              <a:t>atomoweho</a:t>
            </a:r>
            <a:r>
              <a:rPr lang="en-US" sz="2200"/>
              <a:t> </a:t>
            </a:r>
            <a:r>
              <a:rPr lang="en-US" sz="2200" err="1"/>
              <a:t>jadra</a:t>
            </a:r>
            <a:r>
              <a:rPr lang="en-US" sz="2200"/>
              <a:t>.</a:t>
            </a:r>
          </a:p>
          <a:p>
            <a:pPr marL="697230" lvl="1" indent="-285750">
              <a:buFont typeface="Arial" panose="020B0604020202020204" pitchFamily="34" charset="0"/>
              <a:buChar char="•"/>
            </a:pPr>
            <a:r>
              <a:rPr lang="en-US" sz="2000" err="1"/>
              <a:t>Stabilnosć</a:t>
            </a:r>
            <a:r>
              <a:rPr lang="en-US" sz="2000"/>
              <a:t> </a:t>
            </a:r>
            <a:r>
              <a:rPr lang="en-US" sz="2000" err="1"/>
              <a:t>wotwisuje</a:t>
            </a:r>
            <a:r>
              <a:rPr lang="en-US" sz="2000"/>
              <a:t> wot </a:t>
            </a:r>
            <a:r>
              <a:rPr lang="en-US" sz="2000" err="1"/>
              <a:t>rozdźělenja</a:t>
            </a:r>
            <a:r>
              <a:rPr lang="en-US" sz="2000"/>
              <a:t> </a:t>
            </a:r>
            <a:r>
              <a:rPr lang="en-US" sz="2000" err="1"/>
              <a:t>protonowych</a:t>
            </a:r>
            <a:r>
              <a:rPr lang="en-US" sz="2000"/>
              <a:t> a </a:t>
            </a:r>
            <a:r>
              <a:rPr lang="en-US" sz="2000" err="1"/>
              <a:t>neutronowych</a:t>
            </a:r>
            <a:r>
              <a:rPr lang="en-US" sz="2000"/>
              <a:t> </a:t>
            </a:r>
            <a:r>
              <a:rPr lang="en-US" sz="2000" err="1"/>
              <a:t>ličbow</a:t>
            </a:r>
            <a:r>
              <a:rPr lang="en-US" sz="2000"/>
              <a:t> </a:t>
            </a:r>
            <a:r>
              <a:rPr lang="en-US" sz="2000" err="1"/>
              <a:t>kaž</a:t>
            </a:r>
            <a:r>
              <a:rPr lang="en-US" sz="2000"/>
              <a:t> </a:t>
            </a:r>
            <a:r>
              <a:rPr lang="en-US" sz="2000" err="1"/>
              <a:t>tež</a:t>
            </a:r>
            <a:r>
              <a:rPr lang="en-US" sz="2000"/>
              <a:t> wot </a:t>
            </a:r>
            <a:r>
              <a:rPr lang="en-US" sz="2000" err="1"/>
              <a:t>kompleksnych</a:t>
            </a:r>
            <a:r>
              <a:rPr lang="en-US" sz="2000"/>
              <a:t> </a:t>
            </a:r>
            <a:r>
              <a:rPr lang="en-US" sz="2000" err="1"/>
              <a:t>symetrijowych</a:t>
            </a:r>
            <a:r>
              <a:rPr lang="en-US" sz="2000"/>
              <a:t> </a:t>
            </a:r>
            <a:r>
              <a:rPr lang="en-US" sz="2000" err="1"/>
              <a:t>faktorow</a:t>
            </a:r>
            <a:r>
              <a:rPr lang="en-US" sz="2000"/>
              <a:t>.</a:t>
            </a:r>
          </a:p>
          <a:p>
            <a:pPr marL="285750" indent="-285750">
              <a:buFont typeface="Arial" panose="020B0604020202020204" pitchFamily="34" charset="0"/>
              <a:buChar char="•"/>
            </a:pPr>
            <a:r>
              <a:rPr lang="en-US" sz="2200" err="1"/>
              <a:t>Jadra</a:t>
            </a:r>
            <a:r>
              <a:rPr lang="en-US" sz="2200"/>
              <a:t>, </a:t>
            </a:r>
            <a:r>
              <a:rPr lang="en-US" sz="2200" err="1"/>
              <a:t>kotrež</a:t>
            </a:r>
            <a:r>
              <a:rPr lang="en-US" sz="2200"/>
              <a:t> </a:t>
            </a:r>
            <a:r>
              <a:rPr lang="en-US" sz="2200" err="1"/>
              <a:t>móža</a:t>
            </a:r>
            <a:r>
              <a:rPr lang="en-US" sz="2200"/>
              <a:t> </a:t>
            </a:r>
            <a:r>
              <a:rPr lang="en-US" sz="2200" err="1"/>
              <a:t>přez</a:t>
            </a:r>
            <a:r>
              <a:rPr lang="en-US" sz="2200"/>
              <a:t> </a:t>
            </a:r>
            <a:r>
              <a:rPr lang="en-US" sz="2200" err="1"/>
              <a:t>jadrowe</a:t>
            </a:r>
            <a:r>
              <a:rPr lang="en-US" sz="2200"/>
              <a:t> </a:t>
            </a:r>
            <a:r>
              <a:rPr lang="en-US" sz="2200" err="1"/>
              <a:t>přetworjenja</a:t>
            </a:r>
            <a:r>
              <a:rPr lang="en-US" sz="2200"/>
              <a:t> do </a:t>
            </a:r>
            <a:r>
              <a:rPr lang="en-US" sz="2200" err="1"/>
              <a:t>stabilnišich</a:t>
            </a:r>
            <a:r>
              <a:rPr lang="en-US" sz="2200"/>
              <a:t> </a:t>
            </a:r>
            <a:r>
              <a:rPr lang="en-US" sz="2200" err="1"/>
              <a:t>stawow</a:t>
            </a:r>
            <a:r>
              <a:rPr lang="en-US" sz="2200"/>
              <a:t> přeńć, </a:t>
            </a:r>
            <a:r>
              <a:rPr lang="en-US" sz="2200" err="1"/>
              <a:t>su</a:t>
            </a:r>
            <a:r>
              <a:rPr lang="en-US" sz="2200"/>
              <a:t> </a:t>
            </a:r>
            <a:r>
              <a:rPr lang="en-US" sz="2200" err="1"/>
              <a:t>instabilne</a:t>
            </a:r>
            <a:r>
              <a:rPr lang="en-US" sz="2200"/>
              <a:t> (</a:t>
            </a:r>
            <a:r>
              <a:rPr lang="en-US" sz="2200" err="1"/>
              <a:t>radioaktiwne</a:t>
            </a:r>
            <a:r>
              <a:rPr lang="en-US" sz="2200"/>
              <a:t>).</a:t>
            </a:r>
          </a:p>
          <a:p>
            <a:pPr marL="285750" indent="-285750">
              <a:buFont typeface="Arial" panose="020B0604020202020204" pitchFamily="34" charset="0"/>
              <a:buChar char="•"/>
            </a:pPr>
            <a:r>
              <a:rPr lang="en-US" sz="2200" err="1"/>
              <a:t>Jadra</a:t>
            </a:r>
            <a:r>
              <a:rPr lang="en-US" sz="2200"/>
              <a:t> </a:t>
            </a:r>
            <a:r>
              <a:rPr lang="en-US" sz="2200" err="1"/>
              <a:t>móža</a:t>
            </a:r>
            <a:r>
              <a:rPr lang="en-US" sz="2200"/>
              <a:t> </a:t>
            </a:r>
            <a:r>
              <a:rPr lang="en-US" sz="2200" err="1"/>
              <a:t>tež</a:t>
            </a:r>
            <a:r>
              <a:rPr lang="en-US" sz="2200"/>
              <a:t> </a:t>
            </a:r>
            <a:r>
              <a:rPr lang="en-US" sz="2200" err="1"/>
              <a:t>přez</a:t>
            </a:r>
            <a:r>
              <a:rPr lang="en-US" sz="2200"/>
              <a:t> </a:t>
            </a:r>
            <a:r>
              <a:rPr lang="en-US" sz="2200" err="1"/>
              <a:t>jadrowu</a:t>
            </a:r>
            <a:r>
              <a:rPr lang="en-US" sz="2200"/>
              <a:t> </a:t>
            </a:r>
            <a:r>
              <a:rPr lang="en-US" sz="2200" err="1"/>
              <a:t>fuziju</a:t>
            </a:r>
            <a:r>
              <a:rPr lang="en-US" sz="2200"/>
              <a:t> </a:t>
            </a:r>
            <a:r>
              <a:rPr lang="en-US" sz="2200" err="1"/>
              <a:t>stabilniši</a:t>
            </a:r>
            <a:r>
              <a:rPr lang="en-US" sz="2200"/>
              <a:t> </a:t>
            </a:r>
            <a:r>
              <a:rPr lang="en-US" sz="2200" err="1"/>
              <a:t>staw</a:t>
            </a:r>
            <a:r>
              <a:rPr lang="en-US" sz="2200"/>
              <a:t> docpěć.</a:t>
            </a:r>
            <a:endParaRPr lang="de-DE" sz="22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Wjazbowa</a:t>
            </a:r>
            <a:r>
              <a:rPr lang="de-DE" sz="3600" noProof="0"/>
              <a:t> </a:t>
            </a:r>
            <a:r>
              <a:rPr lang="de-DE" sz="3600" noProof="0" err="1"/>
              <a:t>energija</a:t>
            </a:r>
            <a:endParaRPr lang="de-DE" sz="3000" noProof="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a:solidFill>
                  <a:srgbClr val="000000"/>
                </a:solidFill>
              </a:rPr>
              <a:t>Bindungsenergie pro </a:t>
            </a:r>
            <a:r>
              <a:rPr lang="de-DE" sz="1100" err="1">
                <a:solidFill>
                  <a:srgbClr val="000000"/>
                </a:solidFill>
              </a:rPr>
              <a:t>Nukleon </a:t>
            </a:r>
            <a:r>
              <a:rPr lang="de-DE" sz="110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a:solidFill>
                  <a:srgbClr val="000000"/>
                </a:solidFill>
              </a:rPr>
              <a:t>Massezahl 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Wjazbowa</a:t>
            </a:r>
            <a:r>
              <a:rPr lang="de-DE" sz="3600" noProof="0"/>
              <a:t> </a:t>
            </a:r>
            <a:r>
              <a:rPr lang="de-DE" sz="3600" noProof="0" err="1"/>
              <a:t>energija</a:t>
            </a:r>
            <a:endParaRPr lang="de-DE" sz="3000" noProof="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err="1">
                <a:solidFill>
                  <a:srgbClr val="000000"/>
                </a:solidFill>
              </a:rPr>
              <a:t>Wjazbowa</a:t>
            </a:r>
            <a:r>
              <a:rPr lang="de-DE" sz="1400" b="1">
                <a:solidFill>
                  <a:srgbClr val="000000"/>
                </a:solidFill>
              </a:rPr>
              <a:t> </a:t>
            </a:r>
            <a:r>
              <a:rPr lang="de-DE" sz="1400" b="1" err="1">
                <a:solidFill>
                  <a:srgbClr val="000000"/>
                </a:solidFill>
              </a:rPr>
              <a:t>energija</a:t>
            </a:r>
            <a:r>
              <a:rPr lang="de-DE" sz="1400" b="1">
                <a:solidFill>
                  <a:srgbClr val="000000"/>
                </a:solidFill>
              </a:rPr>
              <a:t> na </a:t>
            </a:r>
            <a:r>
              <a:rPr lang="de-DE" sz="1400" b="1" err="1">
                <a:solidFill>
                  <a:srgbClr val="000000"/>
                </a:solidFill>
              </a:rPr>
              <a:t>nukleon</a:t>
            </a:r>
            <a:r>
              <a:rPr lang="de-DE" sz="1400" b="1">
                <a:solidFill>
                  <a:srgbClr val="000000"/>
                </a:solidFill>
              </a:rPr>
              <a:t> (MeV)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err="1">
                <a:solidFill>
                  <a:srgbClr val="000000"/>
                </a:solidFill>
              </a:rPr>
              <a:t>Masowa</a:t>
            </a:r>
            <a:r>
              <a:rPr lang="de-DE" sz="1400" b="1">
                <a:solidFill>
                  <a:srgbClr val="000000"/>
                </a:solidFill>
              </a:rPr>
              <a:t> </a:t>
            </a:r>
            <a:r>
              <a:rPr lang="de-DE" sz="1400" b="1" err="1">
                <a:solidFill>
                  <a:srgbClr val="000000"/>
                </a:solidFill>
              </a:rPr>
              <a:t>ličba</a:t>
            </a:r>
            <a:r>
              <a:rPr lang="de-DE" sz="1400" b="1">
                <a:solidFill>
                  <a:srgbClr val="000000"/>
                </a:solidFill>
              </a:rPr>
              <a:t> 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err="1"/>
              <a:t>Nuklidowa</a:t>
            </a:r>
            <a:r>
              <a:rPr lang="de-DE" sz="3600" noProof="0"/>
              <a:t> </a:t>
            </a:r>
            <a:r>
              <a:rPr lang="de-DE" sz="3600" noProof="0" err="1"/>
              <a:t>karta</a:t>
            </a:r>
            <a:endParaRPr lang="de-DE" sz="3000" noProof="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endParaRPr lang="en-US" sz="2400" b="1">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err="1">
                  <a:solidFill>
                    <a:schemeClr val="tx1"/>
                  </a:solidFill>
                </a:rPr>
                <a:t>Wuspytajće</a:t>
              </a:r>
              <a:r>
                <a:rPr lang="en-US" sz="2800">
                  <a:solidFill>
                    <a:schemeClr val="tx1"/>
                  </a:solidFill>
                </a:rPr>
                <a:t> 3D-owe </a:t>
              </a:r>
              <a:r>
                <a:rPr lang="en-US" sz="2800" err="1">
                  <a:solidFill>
                    <a:schemeClr val="tx1"/>
                  </a:solidFill>
                </a:rPr>
                <a:t>zwobraznjenje</a:t>
              </a:r>
              <a:r>
                <a:rPr lang="en-US" sz="2800">
                  <a:solidFill>
                    <a:schemeClr val="tx1"/>
                  </a:solidFill>
                </a:rPr>
                <a:t> </a:t>
              </a:r>
              <a:r>
                <a:rPr lang="en-US" sz="2800" err="1">
                  <a:solidFill>
                    <a:schemeClr val="tx1"/>
                  </a:solidFill>
                </a:rPr>
                <a:t>nuklidoweje</a:t>
              </a:r>
              <a:r>
                <a:rPr lang="en-US" sz="2800">
                  <a:solidFill>
                    <a:schemeClr val="tx1"/>
                  </a:solidFill>
                </a:rPr>
                <a:t> </a:t>
              </a:r>
              <a:r>
                <a:rPr lang="en-US" sz="2800" err="1">
                  <a:solidFill>
                    <a:schemeClr val="tx1"/>
                  </a:solidFill>
                </a:rPr>
                <a:t>karty</a:t>
              </a:r>
              <a:r>
                <a:rPr lang="en-US" sz="2800">
                  <a:solidFill>
                    <a:schemeClr val="tx1"/>
                  </a:solidFill>
                </a:rPr>
                <a:t>:</a:t>
              </a:r>
              <a:br>
                <a:rPr lang="de-DE" sz="2800">
                  <a:solidFill>
                    <a:schemeClr val="tx1"/>
                  </a:solidFill>
                </a:rPr>
              </a:br>
              <a:r>
                <a:rPr lang="de-DE" sz="2800" b="1">
                  <a:solidFill>
                    <a:schemeClr val="tx1"/>
                  </a:solidFill>
                </a:rPr>
                <a:t> 2.1 </a:t>
              </a:r>
              <a:r>
                <a:rPr lang="de-DE" sz="2800" b="1" err="1">
                  <a:solidFill>
                    <a:schemeClr val="tx1"/>
                  </a:solidFill>
                </a:rPr>
                <a:t>Interaktiwna</a:t>
              </a:r>
              <a:r>
                <a:rPr lang="de-DE" sz="2800" b="1">
                  <a:solidFill>
                    <a:schemeClr val="tx1"/>
                  </a:solidFill>
                </a:rPr>
                <a:t> </a:t>
              </a:r>
              <a:r>
                <a:rPr lang="de-DE" sz="2800" b="1" err="1">
                  <a:solidFill>
                    <a:schemeClr val="tx1"/>
                  </a:solidFill>
                </a:rPr>
                <a:t>nuklidowa</a:t>
              </a:r>
              <a:r>
                <a:rPr lang="de-DE" sz="2800" b="1">
                  <a:solidFill>
                    <a:schemeClr val="tx1"/>
                  </a:solidFill>
                </a:rPr>
                <a:t> karta</a:t>
              </a:r>
              <a:r>
                <a:rPr lang="de-DE" sz="2800">
                  <a:solidFill>
                    <a:schemeClr val="tx1"/>
                  </a:solidFill>
                </a:rPr>
                <a:t>.</a:t>
              </a:r>
              <a:endParaRPr lang="en-GB" sz="2800">
                <a:solidFill>
                  <a:schemeClr val="tx1"/>
                </a:solidFill>
              </a:endParaRPr>
            </a:p>
          </p:txBody>
        </p:sp>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61885" y="1684564"/>
            <a:ext cx="5872316" cy="3108543"/>
          </a:xfrm>
          <a:prstGeom prst="rect">
            <a:avLst/>
          </a:prstGeom>
          <a:noFill/>
        </p:spPr>
        <p:txBody>
          <a:bodyPr wrap="square" rtlCol="0">
            <a:spAutoFit/>
          </a:bodyPr>
          <a:lstStyle/>
          <a:p>
            <a:pPr marL="285750" indent="-285750">
              <a:buFont typeface="Arial" panose="020B0604020202020204" pitchFamily="34" charset="0"/>
              <a:buChar char="•"/>
            </a:pPr>
            <a:r>
              <a:rPr lang="en-US" sz="2800" err="1"/>
              <a:t>Přez</a:t>
            </a:r>
            <a:r>
              <a:rPr lang="en-US" sz="2800"/>
              <a:t> </a:t>
            </a:r>
            <a:r>
              <a:rPr lang="en-US" sz="2800" b="1" err="1"/>
              <a:t>jadrowu</a:t>
            </a:r>
            <a:r>
              <a:rPr lang="en-US" sz="2800" b="1"/>
              <a:t> </a:t>
            </a:r>
            <a:r>
              <a:rPr lang="en-US" sz="2800" b="1" err="1"/>
              <a:t>fuziju</a:t>
            </a:r>
            <a:r>
              <a:rPr lang="en-US" sz="2800" b="1"/>
              <a:t> </a:t>
            </a:r>
            <a:r>
              <a:rPr lang="en-US" sz="2800"/>
              <a:t>abo </a:t>
            </a:r>
            <a:r>
              <a:rPr lang="en-US" sz="2800" b="1" err="1"/>
              <a:t>jadrowe</a:t>
            </a:r>
            <a:r>
              <a:rPr lang="en-US" sz="2800" b="1"/>
              <a:t> přetworjenje </a:t>
            </a:r>
            <a:r>
              <a:rPr lang="en-US" sz="2800"/>
              <a:t>(</a:t>
            </a:r>
            <a:r>
              <a:rPr lang="en-US" sz="2800" err="1"/>
              <a:t>rozpad</a:t>
            </a:r>
            <a:r>
              <a:rPr lang="en-US" sz="2800"/>
              <a:t>) </a:t>
            </a:r>
            <a:r>
              <a:rPr lang="en-US" sz="2800" err="1"/>
              <a:t>móža</a:t>
            </a:r>
            <a:r>
              <a:rPr lang="en-US" sz="2800"/>
              <a:t> </a:t>
            </a:r>
            <a:r>
              <a:rPr lang="en-US" sz="2800" err="1"/>
              <a:t>nowe</a:t>
            </a:r>
            <a:r>
              <a:rPr lang="en-US" sz="2800"/>
              <a:t> </a:t>
            </a:r>
            <a:r>
              <a:rPr lang="en-US" sz="2800" err="1"/>
              <a:t>atomowe</a:t>
            </a:r>
            <a:r>
              <a:rPr lang="en-US" sz="2800"/>
              <a:t> </a:t>
            </a:r>
            <a:r>
              <a:rPr lang="en-US" sz="2800" err="1"/>
              <a:t>jadra</a:t>
            </a:r>
            <a:r>
              <a:rPr lang="en-US" sz="2800"/>
              <a:t> nastać.</a:t>
            </a:r>
            <a:br>
              <a:rPr lang="en-US" sz="2800"/>
            </a:br>
            <a:endParaRPr lang="en-US" sz="2800"/>
          </a:p>
          <a:p>
            <a:pPr marL="285750" indent="-285750">
              <a:buFont typeface="Arial" panose="020B0604020202020204" pitchFamily="34" charset="0"/>
              <a:buChar char="•"/>
            </a:pPr>
            <a:r>
              <a:rPr lang="en-US" sz="2800" err="1"/>
              <a:t>Tute</a:t>
            </a:r>
            <a:r>
              <a:rPr lang="en-US" sz="2800"/>
              <a:t> </a:t>
            </a:r>
            <a:r>
              <a:rPr lang="en-US" sz="2800" err="1"/>
              <a:t>procesy</a:t>
            </a:r>
            <a:r>
              <a:rPr lang="en-US" sz="2800"/>
              <a:t> </a:t>
            </a:r>
            <a:r>
              <a:rPr lang="en-US" sz="2800" err="1"/>
              <a:t>su</a:t>
            </a:r>
            <a:r>
              <a:rPr lang="en-US" sz="2800"/>
              <a:t> </a:t>
            </a:r>
            <a:r>
              <a:rPr lang="en-US" sz="2800" err="1"/>
              <a:t>zakład</a:t>
            </a:r>
            <a:r>
              <a:rPr lang="en-US" sz="2800"/>
              <a:t> za </a:t>
            </a:r>
            <a:r>
              <a:rPr lang="en-US" sz="2800" b="1" err="1"/>
              <a:t>tworjenje</a:t>
            </a:r>
            <a:r>
              <a:rPr lang="en-US" sz="2800" b="1"/>
              <a:t> </a:t>
            </a:r>
            <a:r>
              <a:rPr lang="en-US" sz="2800" b="1" err="1"/>
              <a:t>nowych</a:t>
            </a:r>
            <a:r>
              <a:rPr lang="en-US" sz="2800" b="1"/>
              <a:t> </a:t>
            </a:r>
            <a:r>
              <a:rPr lang="en-US" sz="2800" b="1" err="1"/>
              <a:t>elementow</a:t>
            </a:r>
            <a:r>
              <a:rPr lang="en-US" sz="280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hsb-DE" sz="3600"/>
              <a:t>J</a:t>
            </a:r>
            <a:r>
              <a:rPr lang="de-DE" sz="3600" err="1"/>
              <a:t>adrowe</a:t>
            </a:r>
            <a:r>
              <a:rPr lang="de-DE" sz="3600"/>
              <a:t> </a:t>
            </a:r>
            <a:r>
              <a:rPr lang="de-DE" sz="3600" err="1"/>
              <a:t>reakcije</a:t>
            </a:r>
            <a:endParaRPr lang="de-DE" sz="3000" noProof="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a:solidFill>
                  <a:schemeClr val="bg1"/>
                </a:solidFill>
              </a:rPr>
              <a:t>[09] </a:t>
            </a:r>
            <a:r>
              <a:rPr lang="de-DE" sz="1400" i="1" err="1">
                <a:solidFill>
                  <a:schemeClr val="bg1"/>
                </a:solidFill>
              </a:rPr>
              <a:t>Ilustracija</a:t>
            </a:r>
            <a:r>
              <a:rPr lang="de-DE" sz="1400" i="1">
                <a:solidFill>
                  <a:schemeClr val="bg1"/>
                </a:solidFill>
              </a:rPr>
              <a:t> </a:t>
            </a:r>
            <a:r>
              <a:rPr lang="de-DE" sz="1400" i="1" err="1">
                <a:solidFill>
                  <a:schemeClr val="bg1"/>
                </a:solidFill>
              </a:rPr>
              <a:t>čerwjeneho</a:t>
            </a:r>
            <a:r>
              <a:rPr lang="de-DE" sz="1400" i="1">
                <a:solidFill>
                  <a:schemeClr val="bg1"/>
                </a:solidFill>
              </a:rPr>
              <a:t> </a:t>
            </a:r>
            <a:r>
              <a:rPr lang="de-DE" sz="1400" i="1" err="1">
                <a:solidFill>
                  <a:schemeClr val="bg1"/>
                </a:solidFill>
              </a:rPr>
              <a:t>nadhobera</a:t>
            </a:r>
            <a:r>
              <a:rPr lang="de-DE" sz="1400" i="1">
                <a:solidFill>
                  <a:schemeClr val="bg1"/>
                </a:solidFill>
              </a:rPr>
              <a:t> Antares</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err="1">
                <a:solidFill>
                  <a:schemeClr val="bg1"/>
                </a:solidFill>
              </a:rPr>
              <a:t>Dźěl</a:t>
            </a:r>
            <a:r>
              <a:rPr lang="en-US" sz="3600" b="1" cap="small">
                <a:solidFill>
                  <a:schemeClr val="bg1"/>
                </a:solidFill>
              </a:rPr>
              <a:t> III</a:t>
            </a:r>
          </a:p>
          <a:p>
            <a:pPr algn="ctr">
              <a:spcAft>
                <a:spcPts val="600"/>
              </a:spcAft>
            </a:pPr>
            <a:r>
              <a:rPr lang="en-US" sz="3600" cap="small" err="1">
                <a:solidFill>
                  <a:schemeClr val="bg1"/>
                </a:solidFill>
              </a:rPr>
              <a:t>Wuwiće</a:t>
            </a:r>
            <a:r>
              <a:rPr lang="en-US" sz="3600" cap="small">
                <a:solidFill>
                  <a:schemeClr val="bg1"/>
                </a:solidFill>
              </a:rPr>
              <a:t> </a:t>
            </a:r>
            <a:r>
              <a:rPr lang="en-US" sz="3600" cap="small" err="1">
                <a:solidFill>
                  <a:schemeClr val="bg1"/>
                </a:solidFill>
              </a:rPr>
              <a:t>hwězdy</a:t>
            </a:r>
            <a:endParaRPr lang="en-US" sz="3600" b="1" cap="small">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err="1">
                <a:solidFill>
                  <a:schemeClr val="bg1"/>
                </a:solidFill>
              </a:rPr>
              <a:t>Dźěl</a:t>
            </a:r>
            <a:r>
              <a:rPr lang="en-US" sz="3600" b="1" cap="small">
                <a:solidFill>
                  <a:schemeClr val="bg1"/>
                </a:solidFill>
              </a:rPr>
              <a:t> I</a:t>
            </a:r>
          </a:p>
          <a:p>
            <a:pPr algn="ctr">
              <a:spcAft>
                <a:spcPts val="600"/>
              </a:spcAft>
            </a:pPr>
            <a:r>
              <a:rPr lang="en-US" sz="3600" cap="small" err="1">
                <a:solidFill>
                  <a:schemeClr val="bg1"/>
                </a:solidFill>
              </a:rPr>
              <a:t>Zawod</a:t>
            </a:r>
            <a:endParaRPr lang="en-US" sz="3600" b="1" cap="small">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err="1"/>
              <a:t>Hdźe</a:t>
            </a:r>
            <a:r>
              <a:rPr lang="de-DE" sz="3600" b="1" cap="small" noProof="0"/>
              <a:t> </a:t>
            </a:r>
            <a:r>
              <a:rPr lang="de-DE" sz="3600" cap="small" noProof="0" err="1"/>
              <a:t>nastawaja</a:t>
            </a:r>
            <a:r>
              <a:rPr lang="de-DE" sz="3600" cap="small" noProof="0"/>
              <a:t> </a:t>
            </a:r>
            <a:br>
              <a:rPr lang="de-DE" sz="3600" cap="small" noProof="0"/>
            </a:br>
            <a:r>
              <a:rPr lang="de-DE" sz="3600" cap="small" noProof="0" err="1"/>
              <a:t>chemiske</a:t>
            </a:r>
            <a:r>
              <a:rPr lang="de-DE" sz="3600" cap="small" noProof="0"/>
              <a:t> </a:t>
            </a:r>
            <a:r>
              <a:rPr lang="de-DE" sz="3600" cap="small" noProof="0" err="1"/>
              <a:t>elementy</a:t>
            </a:r>
            <a:r>
              <a:rPr lang="de-DE" sz="3600" cap="small" noProof="0"/>
              <a:t>?</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err="1"/>
              <a:t>Stelarne</a:t>
            </a:r>
            <a:r>
              <a:rPr lang="de-DE" sz="3600"/>
              <a:t> </a:t>
            </a:r>
            <a:r>
              <a:rPr lang="de-DE" sz="3600" err="1"/>
              <a:t>wuwiće</a:t>
            </a:r>
            <a:endParaRPr lang="de-DE" sz="3000" noProof="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004929"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endParaRPr lang="en-US" sz="2400" b="1">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err="1">
                  <a:solidFill>
                    <a:schemeClr val="tx1"/>
                  </a:solidFill>
                </a:rPr>
                <a:t>Wuzwolće</a:t>
              </a:r>
              <a:r>
                <a:rPr lang="en-US" sz="2800">
                  <a:solidFill>
                    <a:schemeClr val="tx1"/>
                  </a:solidFill>
                </a:rPr>
                <a:t> </a:t>
              </a:r>
              <a:r>
                <a:rPr lang="en-US" sz="2800" err="1">
                  <a:solidFill>
                    <a:schemeClr val="tx1"/>
                  </a:solidFill>
                </a:rPr>
                <a:t>sej</a:t>
              </a:r>
              <a:r>
                <a:rPr lang="en-US" sz="2800">
                  <a:solidFill>
                    <a:schemeClr val="tx1"/>
                  </a:solidFill>
                </a:rPr>
                <a:t> </a:t>
              </a:r>
              <a:r>
                <a:rPr lang="en-US" sz="2800" err="1">
                  <a:solidFill>
                    <a:schemeClr val="tx1"/>
                  </a:solidFill>
                </a:rPr>
                <a:t>hwězdy</a:t>
              </a:r>
              <a:r>
                <a:rPr lang="en-US" sz="2800">
                  <a:solidFill>
                    <a:schemeClr val="tx1"/>
                  </a:solidFill>
                </a:rPr>
                <a:t> z</a:t>
              </a:r>
              <a:br>
                <a:rPr lang="en-US" sz="2800">
                  <a:solidFill>
                    <a:schemeClr val="tx1"/>
                  </a:solidFill>
                </a:rPr>
              </a:br>
              <a:r>
                <a:rPr lang="en-US" sz="2800" b="1">
                  <a:solidFill>
                    <a:schemeClr val="tx1"/>
                  </a:solidFill>
                </a:rPr>
                <a:t>3.1 Hwězdowych </a:t>
              </a:r>
              <a:r>
                <a:rPr lang="en-US" sz="2800" b="1" err="1">
                  <a:solidFill>
                    <a:schemeClr val="tx1"/>
                  </a:solidFill>
                </a:rPr>
                <a:t>kartow</a:t>
              </a:r>
              <a:br>
                <a:rPr lang="en-US" sz="2800" b="1">
                  <a:solidFill>
                    <a:schemeClr val="tx1"/>
                  </a:solidFill>
                </a:rPr>
              </a:br>
              <a:r>
                <a:rPr lang="en-US" sz="2800">
                  <a:solidFill>
                    <a:schemeClr val="tx1"/>
                  </a:solidFill>
                </a:rPr>
                <a:t>a </a:t>
              </a:r>
              <a:r>
                <a:rPr lang="en-US" sz="2800" err="1">
                  <a:solidFill>
                    <a:schemeClr val="tx1"/>
                  </a:solidFill>
                </a:rPr>
                <a:t>zarjadujće</a:t>
              </a:r>
              <a:r>
                <a:rPr lang="en-US" sz="2800">
                  <a:solidFill>
                    <a:schemeClr val="tx1"/>
                  </a:solidFill>
                </a:rPr>
                <a:t> je w </a:t>
              </a:r>
              <a:r>
                <a:rPr lang="en-US" sz="2800" err="1">
                  <a:solidFill>
                    <a:schemeClr val="tx1"/>
                  </a:solidFill>
                </a:rPr>
                <a:t>zhromadnym</a:t>
              </a:r>
              <a:r>
                <a:rPr lang="en-US" sz="2800">
                  <a:solidFill>
                    <a:schemeClr val="tx1"/>
                  </a:solidFill>
                </a:rPr>
                <a:t> </a:t>
              </a:r>
              <a:r>
                <a:rPr lang="en-US" sz="2800" err="1">
                  <a:solidFill>
                    <a:schemeClr val="tx1"/>
                  </a:solidFill>
                </a:rPr>
                <a:t>diagramje</a:t>
              </a:r>
              <a:r>
                <a:rPr lang="en-US" sz="2800">
                  <a:solidFill>
                    <a:schemeClr val="tx1"/>
                  </a:solidFill>
                </a:rPr>
                <a:t>.</a:t>
              </a:r>
              <a:br>
                <a:rPr lang="en-US" sz="2800">
                  <a:solidFill>
                    <a:schemeClr val="tx1"/>
                  </a:solidFill>
                </a:rPr>
              </a:br>
              <a:r>
                <a:rPr lang="en-US" sz="2800" err="1">
                  <a:solidFill>
                    <a:schemeClr val="tx1"/>
                  </a:solidFill>
                </a:rPr>
                <a:t>Wočińće</a:t>
              </a:r>
              <a:r>
                <a:rPr lang="en-US" sz="2800">
                  <a:solidFill>
                    <a:schemeClr val="tx1"/>
                  </a:solidFill>
                </a:rPr>
                <a:t> k </a:t>
              </a:r>
              <a:r>
                <a:rPr lang="en-US" sz="2800" err="1">
                  <a:solidFill>
                    <a:schemeClr val="tx1"/>
                  </a:solidFill>
                </a:rPr>
                <a:t>tomu</a:t>
              </a:r>
              <a:r>
                <a:rPr lang="en-US" sz="2800">
                  <a:solidFill>
                    <a:schemeClr val="tx1"/>
                  </a:solidFill>
                </a:rPr>
                <a:t> </a:t>
              </a:r>
              <a:br>
                <a:rPr lang="en-US" sz="2800">
                  <a:solidFill>
                    <a:schemeClr val="tx1"/>
                  </a:solidFill>
                </a:rPr>
              </a:br>
              <a:r>
                <a:rPr lang="en-US" sz="2800" b="1">
                  <a:solidFill>
                    <a:schemeClr val="tx1"/>
                  </a:solidFill>
                </a:rPr>
                <a:t>3.2 HRD-board</a:t>
              </a:r>
              <a:r>
                <a:rPr lang="en-US" sz="2800">
                  <a:solidFill>
                    <a:schemeClr val="tx1"/>
                  </a:solidFill>
                </a:rPr>
                <a:t>.</a:t>
              </a:r>
              <a:endParaRPr lang="en-GB" sz="280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791607"/>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a:t>W našej </a:t>
            </a:r>
            <a:r>
              <a:rPr lang="en-US" sz="2400" err="1"/>
              <a:t>Mlóčnej</a:t>
            </a:r>
            <a:r>
              <a:rPr lang="en-US" sz="2400"/>
              <a:t> </a:t>
            </a:r>
            <a:r>
              <a:rPr lang="en-US" sz="2400" err="1"/>
              <a:t>dróze</a:t>
            </a:r>
            <a:r>
              <a:rPr lang="en-US" sz="2400"/>
              <a:t> tworja so </a:t>
            </a:r>
            <a:r>
              <a:rPr lang="en-US" sz="2400" err="1"/>
              <a:t>kóžde</a:t>
            </a:r>
            <a:r>
              <a:rPr lang="en-US" sz="2400"/>
              <a:t> </a:t>
            </a:r>
            <a:r>
              <a:rPr lang="en-US" sz="2400" err="1"/>
              <a:t>lěto</a:t>
            </a:r>
            <a:r>
              <a:rPr lang="en-US" sz="2400"/>
              <a:t> </a:t>
            </a:r>
            <a:r>
              <a:rPr lang="en-US" sz="2400" err="1"/>
              <a:t>něhdźe</a:t>
            </a:r>
            <a:r>
              <a:rPr lang="en-US" sz="2400"/>
              <a:t> 5 hwězdow.</a:t>
            </a:r>
          </a:p>
          <a:p>
            <a:pPr marL="285750" indent="-285750">
              <a:buFont typeface="Arial" panose="020B0604020202020204" pitchFamily="34" charset="0"/>
              <a:buChar char="•"/>
            </a:pPr>
            <a:r>
              <a:rPr lang="en-US" sz="2400">
                <a:latin typeface="+mj-lt"/>
              </a:rPr>
              <a:t>Wuwiće </a:t>
            </a:r>
            <a:r>
              <a:rPr lang="en-US" sz="2400" err="1"/>
              <a:t>traje</a:t>
            </a:r>
            <a:r>
              <a:rPr lang="en-US" sz="2400"/>
              <a:t> ca. 1 </a:t>
            </a:r>
            <a:r>
              <a:rPr lang="en-US" sz="2400" err="1"/>
              <a:t>mio</a:t>
            </a:r>
            <a:r>
              <a:rPr lang="en-US" sz="2400"/>
              <a:t>. do 100 </a:t>
            </a:r>
            <a:r>
              <a:rPr lang="en-US" sz="2400" err="1"/>
              <a:t>mio</a:t>
            </a:r>
            <a:r>
              <a:rPr lang="en-US" sz="2400"/>
              <a:t>. lět.</a:t>
            </a:r>
          </a:p>
          <a:p>
            <a:pPr marL="285750" indent="-285750">
              <a:buFont typeface="Arial" panose="020B0604020202020204" pitchFamily="34" charset="0"/>
              <a:buChar char="•"/>
            </a:pPr>
            <a:r>
              <a:rPr lang="en-US" sz="2400">
                <a:latin typeface="+mj-lt"/>
              </a:rPr>
              <a:t>Hwězdy nastawaja </a:t>
            </a:r>
            <a:r>
              <a:rPr lang="en-US" sz="2400" err="1"/>
              <a:t>přez</a:t>
            </a:r>
            <a:r>
              <a:rPr lang="en-US" sz="2400"/>
              <a:t> </a:t>
            </a:r>
            <a:r>
              <a:rPr lang="en-US" sz="2400" err="1"/>
              <a:t>kontrakciju</a:t>
            </a:r>
            <a:r>
              <a:rPr lang="en-US" sz="2400"/>
              <a:t> </a:t>
            </a:r>
            <a:r>
              <a:rPr lang="en-US" sz="2400" err="1"/>
              <a:t>wodźikowych</a:t>
            </a:r>
            <a:r>
              <a:rPr lang="en-US" sz="2400"/>
              <a:t> </a:t>
            </a:r>
            <a:r>
              <a:rPr lang="en-US" sz="2400" err="1"/>
              <a:t>mróćelow</a:t>
            </a:r>
            <a:r>
              <a:rPr lang="en-US" sz="2400"/>
              <a:t> (grawitaciju).</a:t>
            </a:r>
            <a:endParaRPr lang="de-DE" sz="24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305E"/>
                </a:solidFill>
                <a:effectLst/>
                <a:uLnTx/>
                <a:uFillTx/>
                <a:latin typeface="Open Sans"/>
                <a:ea typeface="+mn-ea"/>
                <a:cs typeface="+mn-cs"/>
              </a:rPr>
              <a:t>[12] </a:t>
            </a:r>
            <a:r>
              <a:rPr lang="en-US" sz="1400" i="1" err="1">
                <a:solidFill>
                  <a:srgbClr val="00305E"/>
                </a:solidFill>
                <a:latin typeface="Open Sans"/>
              </a:rPr>
              <a:t>Młě</a:t>
            </a:r>
            <a:r>
              <a:rPr kumimoji="0" lang="en-US" sz="1400" b="0" i="1" u="none" strike="noStrike" kern="1200" cap="none" spc="0" normalizeH="0" baseline="0" noProof="0">
                <a:ln>
                  <a:noFill/>
                </a:ln>
                <a:solidFill>
                  <a:srgbClr val="00305E"/>
                </a:solidFill>
                <a:effectLst/>
                <a:uLnTx/>
                <a:uFillTx/>
                <a:latin typeface="Open Sans"/>
                <a:ea typeface="+mn-ea"/>
                <a:cs typeface="+mn-cs"/>
              </a:rPr>
              <a:t> NGC 2014 </a:t>
            </a:r>
            <a:r>
              <a:rPr lang="en-US" sz="1400" i="1">
                <a:solidFill>
                  <a:srgbClr val="00305E"/>
                </a:solidFill>
                <a:latin typeface="Open Sans"/>
              </a:rPr>
              <a:t>a</a:t>
            </a:r>
            <a:r>
              <a:rPr kumimoji="0" lang="en-US" sz="1400" b="0" i="1" u="none" strike="noStrike" kern="1200" cap="none" spc="0" normalizeH="0" baseline="0" noProof="0">
                <a:ln>
                  <a:noFill/>
                </a:ln>
                <a:solidFill>
                  <a:srgbClr val="00305E"/>
                </a:solidFill>
                <a:effectLst/>
                <a:uLnTx/>
                <a:uFillTx/>
                <a:latin typeface="Open Sans"/>
                <a:ea typeface="+mn-ea"/>
                <a:cs typeface="+mn-cs"/>
              </a:rPr>
              <a:t> NGC 2020 </a:t>
            </a:r>
            <a:r>
              <a:rPr lang="en-US" sz="1400" i="1" err="1">
                <a:solidFill>
                  <a:srgbClr val="00305E"/>
                </a:solidFill>
                <a:latin typeface="Open Sans"/>
              </a:rPr>
              <a:t>stej</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dźěl</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regiona</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hwězdneho</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nastaća</a:t>
            </a:r>
            <a:r>
              <a:rPr kumimoji="0" lang="en-US" sz="1400" b="0" i="1" u="none" strike="noStrike" kern="1200" cap="none" spc="0" normalizeH="0" baseline="0" noProof="0">
                <a:ln>
                  <a:noFill/>
                </a:ln>
                <a:solidFill>
                  <a:srgbClr val="00305E"/>
                </a:solidFill>
                <a:effectLst/>
                <a:uLnTx/>
                <a:uFillTx/>
                <a:latin typeface="Open Sans"/>
                <a:ea typeface="+mn-ea"/>
                <a:cs typeface="+mn-cs"/>
              </a:rPr>
              <a:t> we </a:t>
            </a:r>
            <a:r>
              <a:rPr kumimoji="0" lang="en-US" sz="1400" b="0" i="1" u="none" strike="noStrike" kern="1200" cap="none" spc="0" normalizeH="0" baseline="0" noProof="0" err="1">
                <a:ln>
                  <a:noFill/>
                </a:ln>
                <a:solidFill>
                  <a:srgbClr val="00305E"/>
                </a:solidFill>
                <a:effectLst/>
                <a:uLnTx/>
                <a:uFillTx/>
                <a:latin typeface="Open Sans"/>
                <a:ea typeface="+mn-ea"/>
                <a:cs typeface="+mn-cs"/>
              </a:rPr>
              <a:t>Wulkej</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Magellanowej</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mróćeli</a:t>
            </a:r>
            <a:r>
              <a:rPr kumimoji="0" lang="en-US" sz="1400" b="0" i="1" u="none" strike="noStrike" kern="1200" cap="none" spc="0" normalizeH="0" baseline="0" noProof="0">
                <a:ln>
                  <a:noFill/>
                </a:ln>
                <a:solidFill>
                  <a:srgbClr val="00305E"/>
                </a:solidFill>
                <a:effectLst/>
                <a:uLnTx/>
                <a:uFillTx/>
                <a:latin typeface="Open Sans"/>
                <a:ea typeface="+mn-ea"/>
                <a:cs typeface="+mn-cs"/>
              </a:rPr>
              <a:t>, 163 000 </a:t>
            </a:r>
            <a:r>
              <a:rPr kumimoji="0" lang="en-US" sz="1400" b="0" i="1" u="none" strike="noStrike" kern="1200" cap="none" spc="0" normalizeH="0" baseline="0" noProof="0" err="1">
                <a:ln>
                  <a:noFill/>
                </a:ln>
                <a:solidFill>
                  <a:srgbClr val="00305E"/>
                </a:solidFill>
                <a:effectLst/>
                <a:uLnTx/>
                <a:uFillTx/>
                <a:latin typeface="Open Sans"/>
                <a:ea typeface="+mn-ea"/>
                <a:cs typeface="+mn-cs"/>
              </a:rPr>
              <a:t>swětłolětow</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zdalenej</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lang="en-US" sz="1400" i="1">
                <a:solidFill>
                  <a:srgbClr val="00305E"/>
                </a:solidFill>
                <a:latin typeface="Open Sans"/>
              </a:rPr>
              <a:t>g</a:t>
            </a:r>
            <a:r>
              <a:rPr kumimoji="0" lang="en-US" sz="1400" b="0" i="1" u="none" strike="noStrike" kern="1200" cap="none" spc="0" normalizeH="0" baseline="0" noProof="0" err="1">
                <a:ln>
                  <a:noFill/>
                </a:ln>
                <a:solidFill>
                  <a:srgbClr val="00305E"/>
                </a:solidFill>
                <a:effectLst/>
                <a:uLnTx/>
                <a:uFillTx/>
                <a:latin typeface="Open Sans"/>
                <a:ea typeface="+mn-ea"/>
                <a:cs typeface="+mn-cs"/>
              </a:rPr>
              <a:t>alaksiji</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lang="en-US" sz="1400" i="1" err="1">
                <a:solidFill>
                  <a:srgbClr val="00305E"/>
                </a:solidFill>
                <a:latin typeface="Open Sans"/>
              </a:rPr>
              <a:t>při</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Mlóčnej</a:t>
            </a:r>
            <a:r>
              <a:rPr kumimoji="0" lang="en-US" sz="1400" b="0" i="1" u="none" strike="noStrike" kern="1200" cap="none" spc="0" normalizeH="0" baseline="0" noProof="0">
                <a:ln>
                  <a:noFill/>
                </a:ln>
                <a:solidFill>
                  <a:srgbClr val="00305E"/>
                </a:solidFill>
                <a:effectLst/>
                <a:uLnTx/>
                <a:uFillTx/>
                <a:latin typeface="Open Sans"/>
                <a:ea typeface="+mn-ea"/>
                <a:cs typeface="+mn-cs"/>
              </a:rPr>
              <a:t> </a:t>
            </a:r>
            <a:r>
              <a:rPr kumimoji="0" lang="en-US" sz="1400" b="0" i="1" u="none" strike="noStrike" kern="1200" cap="none" spc="0" normalizeH="0" baseline="0" noProof="0" err="1">
                <a:ln>
                  <a:noFill/>
                </a:ln>
                <a:solidFill>
                  <a:srgbClr val="00305E"/>
                </a:solidFill>
                <a:effectLst/>
                <a:uLnTx/>
                <a:uFillTx/>
                <a:latin typeface="Open Sans"/>
                <a:ea typeface="+mn-ea"/>
                <a:cs typeface="+mn-cs"/>
              </a:rPr>
              <a:t>dróze</a:t>
            </a:r>
            <a:r>
              <a:rPr kumimoji="0" lang="en-US" sz="1400" b="0" i="1" u="none" strike="noStrike" kern="1200" cap="none" spc="0" normalizeH="0" baseline="0" noProof="0">
                <a:ln>
                  <a:noFill/>
                </a:ln>
                <a:solidFill>
                  <a:srgbClr val="00305E"/>
                </a:solidFill>
                <a:effectLst/>
                <a:uLnTx/>
                <a:uFillTx/>
                <a:latin typeface="Open Sans"/>
                <a:ea typeface="+mn-ea"/>
                <a:cs typeface="+mn-cs"/>
              </a:rPr>
              <a:t>.</a:t>
            </a:r>
            <a:br>
              <a:rPr kumimoji="0" lang="de-DE" sz="1400" b="0" i="1" u="none" strike="noStrike" kern="1200" cap="none" spc="0" normalizeH="0" baseline="0" noProof="0">
                <a:ln>
                  <a:noFill/>
                </a:ln>
                <a:solidFill>
                  <a:srgbClr val="00305E"/>
                </a:solidFill>
                <a:effectLst/>
                <a:uLnTx/>
                <a:uFillTx/>
                <a:latin typeface="Open Sans"/>
                <a:ea typeface="+mn-ea"/>
                <a:cs typeface="+mn-cs"/>
              </a:rPr>
            </a:br>
            <a:r>
              <a:rPr kumimoji="0" lang="de-DE" sz="1400" b="0" i="1" u="none" strike="noStrike" kern="1200" cap="none" spc="0" normalizeH="0" baseline="0" noProof="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3785652"/>
          </a:xfrm>
          <a:prstGeom prst="rect">
            <a:avLst/>
          </a:prstGeom>
          <a:noFill/>
        </p:spPr>
        <p:txBody>
          <a:bodyPr wrap="square" rtlCol="0">
            <a:spAutoFit/>
          </a:bodyPr>
          <a:lstStyle/>
          <a:p>
            <a:pPr marL="285750" indent="-285750">
              <a:buFont typeface="Arial" panose="020B0604020202020204" pitchFamily="34" charset="0"/>
              <a:buChar char="•"/>
            </a:pPr>
            <a:r>
              <a:rPr lang="en-US" sz="2400"/>
              <a:t>Přez </a:t>
            </a:r>
            <a:r>
              <a:rPr lang="en-US" sz="2400" err="1"/>
              <a:t>kontrakciju</a:t>
            </a:r>
            <a:r>
              <a:rPr lang="en-US" sz="2400"/>
              <a:t> nasta najprjedy </a:t>
            </a:r>
            <a:r>
              <a:rPr lang="en-US" sz="2400" err="1"/>
              <a:t>jadro</a:t>
            </a:r>
            <a:r>
              <a:rPr lang="en-US" sz="2400"/>
              <a:t> z </a:t>
            </a:r>
            <a:r>
              <a:rPr lang="en-US" sz="2400" err="1"/>
              <a:t>wjetšej</a:t>
            </a:r>
            <a:r>
              <a:rPr lang="en-US" sz="2400"/>
              <a:t> </a:t>
            </a:r>
            <a:r>
              <a:rPr lang="en-US" sz="2400" err="1"/>
              <a:t>hustosću</a:t>
            </a:r>
            <a:r>
              <a:rPr lang="en-US" sz="2400"/>
              <a:t> (</a:t>
            </a:r>
            <a:r>
              <a:rPr lang="en-US" sz="2400" err="1"/>
              <a:t>grawitaciski</a:t>
            </a:r>
            <a:r>
              <a:rPr lang="en-US" sz="2400"/>
              <a:t> </a:t>
            </a:r>
            <a:r>
              <a:rPr lang="en-US" sz="2400" err="1"/>
              <a:t>kolaps</a:t>
            </a:r>
            <a:r>
              <a:rPr lang="en-US" sz="2400"/>
              <a:t>).</a:t>
            </a:r>
          </a:p>
          <a:p>
            <a:pPr marL="285750" indent="-285750">
              <a:buFont typeface="Arial" panose="020B0604020202020204" pitchFamily="34" charset="0"/>
              <a:buChar char="•"/>
            </a:pPr>
            <a:r>
              <a:rPr lang="en-US" sz="2400"/>
              <a:t>Hdyž je masa </a:t>
            </a:r>
            <a:r>
              <a:rPr lang="en-US" sz="2400" err="1"/>
              <a:t>wulka</a:t>
            </a:r>
            <a:r>
              <a:rPr lang="en-US" sz="2400"/>
              <a:t> </a:t>
            </a:r>
            <a:r>
              <a:rPr lang="en-US" sz="2400" err="1"/>
              <a:t>dosć</a:t>
            </a:r>
            <a:r>
              <a:rPr lang="en-US" sz="2400"/>
              <a:t>, kolaběruje mróćel a ćopłotna energija so wuswobodźi.</a:t>
            </a:r>
          </a:p>
          <a:p>
            <a:pPr marL="285750" indent="-285750">
              <a:buFont typeface="Arial" panose="020B0604020202020204" pitchFamily="34" charset="0"/>
              <a:buChar char="•"/>
            </a:pPr>
            <a:r>
              <a:rPr lang="en-US" sz="2400"/>
              <a:t>Hdyž je hustosć hwězdy </a:t>
            </a:r>
            <a:r>
              <a:rPr lang="en-US" sz="2400" err="1"/>
              <a:t>wulka</a:t>
            </a:r>
            <a:r>
              <a:rPr lang="en-US" sz="2400"/>
              <a:t> </a:t>
            </a:r>
            <a:r>
              <a:rPr lang="en-US" sz="2400" err="1"/>
              <a:t>dosć</a:t>
            </a:r>
            <a:r>
              <a:rPr lang="en-US" sz="2400"/>
              <a:t>, </a:t>
            </a:r>
            <a:r>
              <a:rPr lang="en-US" sz="2400" err="1"/>
              <a:t>njemóže</a:t>
            </a:r>
            <a:r>
              <a:rPr lang="en-US" sz="2400"/>
              <a:t> so promjenjenje hižo z wobdawka zhubić, </a:t>
            </a:r>
            <a:r>
              <a:rPr lang="en-US" sz="2400" err="1"/>
              <a:t>tak</a:t>
            </a:r>
            <a:r>
              <a:rPr lang="en-US" sz="2400"/>
              <a:t> zo so </a:t>
            </a:r>
            <a:r>
              <a:rPr lang="en-US" sz="2400" err="1"/>
              <a:t>hwězda</a:t>
            </a:r>
            <a:r>
              <a:rPr lang="en-US" sz="2400"/>
              <a:t> dale wohrěwa.</a:t>
            </a:r>
            <a:endParaRPr lang="de-DE" sz="24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a:t>[13] </a:t>
            </a:r>
            <a:r>
              <a:rPr lang="en-US" sz="1400" i="1" err="1"/>
              <a:t>Hłowa</a:t>
            </a:r>
            <a:r>
              <a:rPr lang="en-US" sz="1400" i="1"/>
              <a:t> </a:t>
            </a:r>
            <a:r>
              <a:rPr lang="en-US" sz="1400" i="1" err="1"/>
              <a:t>tak</a:t>
            </a:r>
            <a:r>
              <a:rPr lang="en-US" sz="1400" i="1"/>
              <a:t> </a:t>
            </a:r>
            <a:r>
              <a:rPr lang="en-US" sz="1400" i="1" err="1"/>
              <a:t>mjenowaneje</a:t>
            </a:r>
            <a:r>
              <a:rPr lang="en-US" sz="1400" i="1"/>
              <a:t> </a:t>
            </a:r>
            <a:r>
              <a:rPr lang="en-US" sz="1400" i="1" err="1"/>
              <a:t>płunoweje</a:t>
            </a:r>
            <a:r>
              <a:rPr lang="en-US" sz="1400" i="1"/>
              <a:t> </a:t>
            </a:r>
            <a:r>
              <a:rPr lang="en-US" sz="1400" i="1" err="1"/>
              <a:t>mróćele</a:t>
            </a:r>
            <a:r>
              <a:rPr lang="en-US" sz="1400" i="1"/>
              <a:t> "Cosmic Caterpillar" je </a:t>
            </a:r>
            <a:r>
              <a:rPr lang="en-US" sz="1400" i="1" err="1"/>
              <a:t>protohwězda</a:t>
            </a:r>
            <a:r>
              <a:rPr lang="en-US" sz="1400" i="1"/>
              <a:t>, </a:t>
            </a:r>
            <a:r>
              <a:rPr lang="en-US" sz="1400" i="1" err="1"/>
              <a:t>kotraž</a:t>
            </a:r>
            <a:r>
              <a:rPr lang="en-US" sz="1400" i="1"/>
              <a:t> </a:t>
            </a:r>
            <a:r>
              <a:rPr lang="en-US" sz="1400" i="1" err="1"/>
              <a:t>hišće</a:t>
            </a:r>
            <a:r>
              <a:rPr lang="en-US" sz="1400" i="1"/>
              <a:t> </a:t>
            </a:r>
            <a:r>
              <a:rPr lang="en-US" sz="1400" i="1" err="1"/>
              <a:t>přiwozmje</a:t>
            </a:r>
            <a:r>
              <a:rPr lang="en-US" sz="1400" i="1"/>
              <a:t> </a:t>
            </a:r>
            <a:r>
              <a:rPr lang="en-US" sz="1400" i="1" err="1"/>
              <a:t>maćiznu</a:t>
            </a:r>
            <a:r>
              <a:rPr lang="en-US" sz="1400" i="1"/>
              <a:t> z wonkowneho wobdawka a </a:t>
            </a:r>
            <a:r>
              <a:rPr lang="en-US" sz="1400" i="1" err="1"/>
              <a:t>pomału</a:t>
            </a:r>
            <a:r>
              <a:rPr lang="en-US" sz="1400" i="1"/>
              <a:t> </a:t>
            </a:r>
            <a:r>
              <a:rPr lang="en-US" sz="1400" i="1" err="1"/>
              <a:t>kondensuje</a:t>
            </a:r>
            <a:r>
              <a:rPr lang="en-US" sz="1400" i="1"/>
              <a:t>.</a:t>
            </a:r>
            <a:br>
              <a:rPr lang="de-DE" sz="1400" i="1"/>
            </a:br>
            <a:r>
              <a:rPr lang="de-DE" sz="1400" i="1">
                <a:hlinkClick r:id="rId3"/>
              </a:rPr>
              <a:t>Hubble/ESA, 2013 </a:t>
            </a:r>
            <a:endParaRPr lang="de-DE" sz="1400" i="1"/>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11156"/>
            <a:ext cx="4727540" cy="4524315"/>
          </a:xfrm>
          <a:prstGeom prst="rect">
            <a:avLst/>
          </a:prstGeom>
          <a:noFill/>
        </p:spPr>
        <p:txBody>
          <a:bodyPr wrap="square" rtlCol="0">
            <a:spAutoFit/>
          </a:bodyPr>
          <a:lstStyle/>
          <a:p>
            <a:pPr marL="285750" indent="-285750">
              <a:buFont typeface="Arial" panose="020B0604020202020204" pitchFamily="34" charset="0"/>
              <a:buChar char="•"/>
            </a:pPr>
            <a:r>
              <a:rPr lang="en-US" sz="2400" b="1"/>
              <a:t>Protohwězda </a:t>
            </a:r>
            <a:r>
              <a:rPr lang="en-US" sz="2400"/>
              <a:t>so twori, w kotrej</a:t>
            </a:r>
            <a:r>
              <a:rPr lang="en-US" sz="2400">
                <a:latin typeface="+mj-lt"/>
              </a:rPr>
              <a:t>ž </a:t>
            </a:r>
            <a:r>
              <a:rPr lang="en-US" sz="2400"/>
              <a:t>grawitaciska </a:t>
            </a:r>
            <a:r>
              <a:rPr lang="en-US" sz="2400" err="1"/>
              <a:t>móc</a:t>
            </a:r>
            <a:r>
              <a:rPr lang="en-US" sz="2400"/>
              <a:t> přiběra, tak zo spaduja wonkowe </a:t>
            </a:r>
            <a:r>
              <a:rPr lang="en-US" sz="2400" err="1"/>
              <a:t>molekule</a:t>
            </a:r>
            <a:r>
              <a:rPr lang="en-US" sz="2400"/>
              <a:t> do jadra.</a:t>
            </a:r>
          </a:p>
          <a:p>
            <a:pPr marL="285750" indent="-285750">
              <a:buFont typeface="Arial" panose="020B0604020202020204" pitchFamily="34" charset="0"/>
              <a:buChar char="•"/>
            </a:pPr>
            <a:r>
              <a:rPr lang="en-US" sz="2400"/>
              <a:t>Objekt ma wjacore </a:t>
            </a:r>
            <a:r>
              <a:rPr lang="en-US" sz="2400" err="1"/>
              <a:t>tysac</a:t>
            </a:r>
            <a:r>
              <a:rPr lang="en-US" sz="2400"/>
              <a:t> kelvinow, jeho swětło je </a:t>
            </a:r>
            <a:r>
              <a:rPr lang="en-US" sz="2400" err="1"/>
              <a:t>přewažnje</a:t>
            </a:r>
            <a:r>
              <a:rPr lang="en-US" sz="2400"/>
              <a:t> w </a:t>
            </a:r>
            <a:r>
              <a:rPr lang="en-US" sz="2400" err="1"/>
              <a:t>infračerwjenym</a:t>
            </a:r>
            <a:r>
              <a:rPr lang="en-US" sz="2400"/>
              <a:t> wobłuku.</a:t>
            </a:r>
          </a:p>
          <a:p>
            <a:pPr marL="285750" indent="-285750">
              <a:buFont typeface="Arial" panose="020B0604020202020204" pitchFamily="34" charset="0"/>
              <a:buChar char="•"/>
            </a:pPr>
            <a:r>
              <a:rPr lang="en-US" sz="2400"/>
              <a:t>Temperatura so zwyši, </a:t>
            </a:r>
            <a:r>
              <a:rPr lang="en-US" sz="2400" err="1"/>
              <a:t>doniž</a:t>
            </a:r>
            <a:r>
              <a:rPr lang="en-US" sz="2400"/>
              <a:t> </a:t>
            </a:r>
            <a:r>
              <a:rPr lang="en-US" sz="2400" err="1"/>
              <a:t>płun</a:t>
            </a:r>
            <a:r>
              <a:rPr lang="en-US" sz="2400"/>
              <a:t> w </a:t>
            </a:r>
            <a:r>
              <a:rPr lang="en-US" sz="2400" err="1"/>
              <a:t>nutřkownym</a:t>
            </a:r>
            <a:r>
              <a:rPr lang="en-US" sz="2400"/>
              <a:t> </a:t>
            </a:r>
            <a:r>
              <a:rPr lang="en-US" sz="2400" err="1"/>
              <a:t>njeje</a:t>
            </a:r>
            <a:r>
              <a:rPr lang="en-US" sz="2400"/>
              <a:t> ionizowany. Płun so skón</a:t>
            </a:r>
            <a:r>
              <a:rPr lang="en-US" sz="2400">
                <a:latin typeface="+mj-lt"/>
              </a:rPr>
              <a:t>čnje</a:t>
            </a:r>
            <a:r>
              <a:rPr lang="en-US" sz="2400"/>
              <a:t> </a:t>
            </a:r>
            <a:r>
              <a:rPr lang="en-US" sz="2400" err="1"/>
              <a:t>přetwori</a:t>
            </a:r>
            <a:r>
              <a:rPr lang="en-US" sz="2400"/>
              <a:t> do plasmy.</a:t>
            </a:r>
            <a:endParaRPr lang="de-DE" sz="240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a:t>[14] Wot </a:t>
            </a:r>
            <a:r>
              <a:rPr lang="en-US" sz="1400" i="1" err="1"/>
              <a:t>protohwězdy</a:t>
            </a:r>
            <a:r>
              <a:rPr lang="en-US" sz="1400" i="1"/>
              <a:t> </a:t>
            </a:r>
            <a:r>
              <a:rPr lang="en-US" sz="1400" i="1" err="1"/>
              <a:t>wustorčeny</a:t>
            </a:r>
            <a:r>
              <a:rPr lang="en-US" sz="1400" i="1"/>
              <a:t> </a:t>
            </a:r>
            <a:r>
              <a:rPr lang="en-US" sz="1400" i="1" err="1"/>
              <a:t>płun</a:t>
            </a:r>
            <a:r>
              <a:rPr lang="en-US" sz="1400" i="1"/>
              <a:t>, </a:t>
            </a:r>
            <a:r>
              <a:rPr lang="en-US" sz="1400" i="1" err="1"/>
              <a:t>kotryž</a:t>
            </a:r>
            <a:r>
              <a:rPr lang="en-US" sz="1400" i="1"/>
              <a:t> </a:t>
            </a:r>
            <a:r>
              <a:rPr lang="en-US" sz="1400" i="1" err="1"/>
              <a:t>trjechi</a:t>
            </a:r>
            <a:r>
              <a:rPr lang="en-US" sz="1400" i="1"/>
              <a:t> </a:t>
            </a:r>
            <a:r>
              <a:rPr lang="en-US" sz="1400" i="1" err="1"/>
              <a:t>na</a:t>
            </a:r>
            <a:r>
              <a:rPr lang="en-US" sz="1400" i="1"/>
              <a:t> </a:t>
            </a:r>
            <a:r>
              <a:rPr lang="en-US" sz="1400" i="1" err="1"/>
              <a:t>prochowe</a:t>
            </a:r>
            <a:r>
              <a:rPr lang="en-US" sz="1400" i="1"/>
              <a:t> </a:t>
            </a:r>
            <a:r>
              <a:rPr lang="en-US" sz="1400" i="1" err="1"/>
              <a:t>mróćele</a:t>
            </a:r>
            <a:r>
              <a:rPr lang="en-US" sz="1400" i="1"/>
              <a:t>. </a:t>
            </a:r>
            <a:r>
              <a:rPr lang="en-US" sz="1400" i="1" err="1"/>
              <a:t>Dwaj</a:t>
            </a:r>
            <a:r>
              <a:rPr lang="en-US" sz="1400" i="1"/>
              <a:t> </a:t>
            </a:r>
            <a:r>
              <a:rPr lang="en-US" sz="1400" i="1" err="1"/>
              <a:t>jetaj</a:t>
            </a:r>
            <a:r>
              <a:rPr lang="en-US" sz="1400" i="1"/>
              <a:t> stej widźeć, </a:t>
            </a:r>
            <a:r>
              <a:rPr lang="en-US" sz="1400" i="1" err="1"/>
              <a:t>kotrejž</a:t>
            </a:r>
            <a:r>
              <a:rPr lang="en-US" sz="1400" i="1"/>
              <a:t> so hibatej </a:t>
            </a:r>
            <a:r>
              <a:rPr lang="en-US" sz="1400" i="1" err="1"/>
              <a:t>diametralnje</a:t>
            </a:r>
            <a:r>
              <a:rPr lang="en-US" sz="1400" i="1"/>
              <a:t> </a:t>
            </a:r>
            <a:r>
              <a:rPr lang="en-US" sz="1400" i="1" err="1"/>
              <a:t>preč</a:t>
            </a:r>
            <a:r>
              <a:rPr lang="en-US" sz="1400" i="1"/>
              <a:t> wot </a:t>
            </a:r>
            <a:r>
              <a:rPr lang="en-US" sz="1400" i="1" err="1"/>
              <a:t>protohwězdy</a:t>
            </a:r>
            <a:r>
              <a:rPr lang="en-US" sz="1400" i="1"/>
              <a:t> w </a:t>
            </a:r>
            <a:r>
              <a:rPr lang="en-US" sz="1400" i="1" err="1"/>
              <a:t>centrumje</a:t>
            </a:r>
            <a:r>
              <a:rPr lang="en-US" sz="1400" i="1"/>
              <a:t>.</a:t>
            </a:r>
            <a:br>
              <a:rPr lang="de-DE" sz="1400" i="1"/>
            </a:br>
            <a:r>
              <a:rPr lang="de-DE" sz="1400" i="1">
                <a:hlinkClick r:id="rId3"/>
              </a:rPr>
              <a:t>Hubble/ESA, 2021 </a:t>
            </a:r>
            <a:endParaRPr lang="de-DE" sz="1400" i="1"/>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415939"/>
            <a:ext cx="6053650" cy="4154984"/>
          </a:xfrm>
          <a:prstGeom prst="rect">
            <a:avLst/>
          </a:prstGeom>
          <a:noFill/>
        </p:spPr>
        <p:txBody>
          <a:bodyPr wrap="square" rtlCol="0">
            <a:spAutoFit/>
          </a:bodyPr>
          <a:lstStyle/>
          <a:p>
            <a:pPr marL="285750" indent="-285750">
              <a:buFont typeface="Arial" panose="020B0604020202020204" pitchFamily="34" charset="0"/>
              <a:buChar char="•"/>
            </a:pPr>
            <a:r>
              <a:rPr lang="en-US" sz="2400"/>
              <a:t>Temperatura a </a:t>
            </a:r>
            <a:r>
              <a:rPr lang="en-US" sz="2400" err="1"/>
              <a:t>hustosć</a:t>
            </a:r>
            <a:r>
              <a:rPr lang="en-US" sz="2400"/>
              <a:t> </a:t>
            </a:r>
            <a:r>
              <a:rPr lang="en-US" sz="2400" err="1"/>
              <a:t>stej</a:t>
            </a:r>
            <a:r>
              <a:rPr lang="en-US" sz="2400"/>
              <a:t> wysoko </a:t>
            </a:r>
            <a:r>
              <a:rPr lang="en-US" sz="2400" err="1"/>
              <a:t>dosć</a:t>
            </a:r>
            <a:r>
              <a:rPr lang="en-US" sz="2400"/>
              <a:t>, zo </a:t>
            </a:r>
            <a:r>
              <a:rPr lang="en-US" sz="2400" err="1"/>
              <a:t>móža</a:t>
            </a:r>
            <a:r>
              <a:rPr lang="en-US" sz="2400"/>
              <a:t> </a:t>
            </a:r>
            <a:r>
              <a:rPr lang="en-US" sz="2400" err="1"/>
              <a:t>atomowe</a:t>
            </a:r>
            <a:r>
              <a:rPr lang="en-US" sz="2400"/>
              <a:t> </a:t>
            </a:r>
            <a:r>
              <a:rPr lang="en-US" sz="2400" err="1"/>
              <a:t>jadra</a:t>
            </a:r>
            <a:r>
              <a:rPr lang="en-US" sz="2400"/>
              <a:t> </a:t>
            </a:r>
            <a:r>
              <a:rPr lang="en-US" sz="2400" err="1"/>
              <a:t>Coulombowu</a:t>
            </a:r>
            <a:r>
              <a:rPr lang="en-US" sz="2400"/>
              <a:t> </a:t>
            </a:r>
            <a:r>
              <a:rPr lang="en-US" sz="2400" err="1"/>
              <a:t>barjeru</a:t>
            </a:r>
            <a:r>
              <a:rPr lang="en-US" sz="2400"/>
              <a:t> přewinyć.</a:t>
            </a:r>
          </a:p>
          <a:p>
            <a:pPr marL="285750" indent="-285750">
              <a:buFont typeface="Arial" panose="020B0604020202020204" pitchFamily="34" charset="0"/>
              <a:buChar char="•"/>
            </a:pPr>
            <a:r>
              <a:rPr lang="en-US" sz="2400" b="1"/>
              <a:t>fuzija </a:t>
            </a:r>
            <a:r>
              <a:rPr lang="en-US" sz="2400" b="1" err="1"/>
              <a:t>wodźika</a:t>
            </a:r>
            <a:r>
              <a:rPr lang="en-US" sz="2400" b="1"/>
              <a:t>: </a:t>
            </a:r>
            <a:r>
              <a:rPr lang="en-US" sz="2400"/>
              <a:t>Helium so </a:t>
            </a:r>
            <a:r>
              <a:rPr lang="en-US" sz="2400" err="1"/>
              <a:t>twori</a:t>
            </a:r>
            <a:r>
              <a:rPr lang="en-US" sz="2400"/>
              <a:t> a so </a:t>
            </a:r>
            <a:r>
              <a:rPr lang="en-US" sz="2400" err="1"/>
              <a:t>nahromadźa</a:t>
            </a:r>
            <a:r>
              <a:rPr lang="en-US" sz="2400"/>
              <a:t> w jadrje.</a:t>
            </a:r>
          </a:p>
          <a:p>
            <a:pPr marL="285750" indent="-285750">
              <a:buFont typeface="Arial" panose="020B0604020202020204" pitchFamily="34" charset="0"/>
              <a:buChar char="•"/>
            </a:pPr>
            <a:r>
              <a:rPr lang="en-US" sz="2400"/>
              <a:t>Promjenjenski a </a:t>
            </a:r>
            <a:r>
              <a:rPr lang="en-US" sz="2400" err="1"/>
              <a:t>płunowy</a:t>
            </a:r>
            <a:r>
              <a:rPr lang="en-US" sz="2400"/>
              <a:t> ćišć skutkujetej </a:t>
            </a:r>
            <a:r>
              <a:rPr lang="en-US" sz="2400" err="1"/>
              <a:t>jako</a:t>
            </a:r>
            <a:r>
              <a:rPr lang="en-US" sz="2400"/>
              <a:t> </a:t>
            </a:r>
            <a:r>
              <a:rPr lang="en-US" sz="2400" err="1"/>
              <a:t>přećiwna</a:t>
            </a:r>
            <a:r>
              <a:rPr lang="en-US" sz="2400"/>
              <a:t> </a:t>
            </a:r>
            <a:r>
              <a:rPr lang="en-US" sz="2400" err="1"/>
              <a:t>móc</a:t>
            </a:r>
            <a:r>
              <a:rPr lang="en-US" sz="2400"/>
              <a:t> ke grawitaciji.</a:t>
            </a:r>
          </a:p>
          <a:p>
            <a:pPr marL="285750" indent="-285750">
              <a:buFont typeface="Arial" panose="020B0604020202020204" pitchFamily="34" charset="0"/>
              <a:buChar char="•"/>
            </a:pPr>
            <a:r>
              <a:rPr lang="en-US" sz="2400"/>
              <a:t>Hwězda je </a:t>
            </a:r>
            <a:r>
              <a:rPr lang="en-US" sz="2400" err="1"/>
              <a:t>stabilny</a:t>
            </a:r>
            <a:r>
              <a:rPr lang="en-US" sz="2400"/>
              <a:t> </a:t>
            </a:r>
            <a:r>
              <a:rPr lang="en-US" sz="2400" err="1"/>
              <a:t>staw</a:t>
            </a:r>
            <a:r>
              <a:rPr lang="en-US" sz="2400"/>
              <a:t> </a:t>
            </a:r>
            <a:r>
              <a:rPr lang="en-US" sz="2400" err="1"/>
              <a:t>docpěła</a:t>
            </a:r>
            <a:r>
              <a:rPr lang="en-US" sz="2400"/>
              <a:t>!</a:t>
            </a:r>
          </a:p>
          <a:p>
            <a:pPr marL="342900" indent="-342900">
              <a:buFont typeface="Wingdings" panose="05000000000000000000" pitchFamily="2" charset="2"/>
              <a:buChar char="Ø"/>
            </a:pPr>
            <a:r>
              <a:rPr lang="en-US" sz="2400" b="1"/>
              <a:t>hydrostatiska </a:t>
            </a:r>
            <a:r>
              <a:rPr lang="en-US" sz="2400" b="1" err="1"/>
              <a:t>runowaha</a:t>
            </a:r>
            <a:r>
              <a:rPr lang="en-US" sz="2400"/>
              <a:t>: Grawitacija a ćišć stej w runowaze.</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mj-lt"/>
              </a:rPr>
              <a:t>Ć</a:t>
            </a:r>
            <a:r>
              <a:rPr lang="en-US" sz="2400"/>
              <a:t>im wyši je chemiski element, ćim wyša je </a:t>
            </a:r>
            <a:r>
              <a:rPr lang="en-US" sz="2400" b="1" err="1"/>
              <a:t>Coulombowa</a:t>
            </a:r>
            <a:r>
              <a:rPr lang="en-US" sz="2400" b="1"/>
              <a:t> barjera</a:t>
            </a:r>
            <a:r>
              <a:rPr lang="en-US" sz="2400"/>
              <a:t>.</a:t>
            </a:r>
          </a:p>
          <a:p>
            <a:pPr marL="285750" indent="-285750">
              <a:buFont typeface="Arial" panose="020B0604020202020204" pitchFamily="34" charset="0"/>
              <a:buChar char="•"/>
            </a:pPr>
            <a:r>
              <a:rPr lang="de-DE" sz="2400"/>
              <a:t>Hdyž stej </a:t>
            </a:r>
            <a:r>
              <a:rPr lang="de-DE" sz="2400" err="1"/>
              <a:t>temperatura</a:t>
            </a:r>
            <a:r>
              <a:rPr lang="de-DE" sz="2400"/>
              <a:t> a </a:t>
            </a:r>
            <a:r>
              <a:rPr lang="de-DE" sz="2400" err="1"/>
              <a:t>hustosć</a:t>
            </a:r>
            <a:r>
              <a:rPr lang="de-DE" sz="2400"/>
              <a:t> wysoko </a:t>
            </a:r>
            <a:r>
              <a:rPr lang="de-DE" sz="2400" err="1"/>
              <a:t>dosć</a:t>
            </a:r>
            <a:r>
              <a:rPr lang="de-DE" sz="2400"/>
              <a:t>, zmóžni so heliumowa fuzija.</a:t>
            </a:r>
          </a:p>
          <a:p>
            <a:pPr marL="285750" indent="-285750">
              <a:buFont typeface="Arial" panose="020B0604020202020204" pitchFamily="34" charset="0"/>
              <a:buChar char="•"/>
            </a:pPr>
            <a:r>
              <a:rPr lang="en-US" sz="2400"/>
              <a:t>Wotwisnje wot </a:t>
            </a:r>
            <a:r>
              <a:rPr lang="en-US" sz="2400" err="1"/>
              <a:t>masy</a:t>
            </a:r>
            <a:r>
              <a:rPr lang="en-US" sz="2400"/>
              <a:t> </a:t>
            </a:r>
            <a:r>
              <a:rPr lang="en-US" sz="2400" err="1"/>
              <a:t>hwězdy</a:t>
            </a:r>
            <a:r>
              <a:rPr lang="en-US" sz="2400"/>
              <a:t> móža so </a:t>
            </a:r>
            <a:r>
              <a:rPr lang="en-US" sz="2400" err="1"/>
              <a:t>dalše</a:t>
            </a:r>
            <a:r>
              <a:rPr lang="en-US" sz="2400"/>
              <a:t> </a:t>
            </a:r>
            <a:r>
              <a:rPr lang="en-US" sz="2400" err="1"/>
              <a:t>elementy</a:t>
            </a:r>
            <a:r>
              <a:rPr lang="en-US" sz="2400"/>
              <a:t> zjednoćić.</a:t>
            </a:r>
          </a:p>
          <a:p>
            <a:pPr marL="285750" indent="-285750">
              <a:buFont typeface="Arial" panose="020B0604020202020204" pitchFamily="34" charset="0"/>
              <a:buChar char="•"/>
            </a:pPr>
            <a:r>
              <a:rPr lang="en-US" sz="2400"/>
              <a:t>Hwězda </a:t>
            </a:r>
            <a:r>
              <a:rPr lang="en-US" sz="2400" err="1"/>
              <a:t>přeběži</a:t>
            </a:r>
            <a:r>
              <a:rPr lang="en-US" sz="2400"/>
              <a:t> </a:t>
            </a:r>
            <a:r>
              <a:rPr lang="en-US" sz="2400" b="1" err="1"/>
              <a:t>žiwjenske</a:t>
            </a:r>
            <a:r>
              <a:rPr lang="en-US" sz="2400" b="1"/>
              <a:t> </a:t>
            </a:r>
            <a:r>
              <a:rPr lang="en-US" sz="2400" b="1" err="1"/>
              <a:t>fazy</a:t>
            </a:r>
            <a:r>
              <a:rPr lang="en-US" sz="2400"/>
              <a:t>, </a:t>
            </a:r>
            <a:r>
              <a:rPr lang="en-US" sz="2400" err="1"/>
              <a:t>kotrež</a:t>
            </a:r>
            <a:r>
              <a:rPr lang="en-US" sz="2400"/>
              <a:t> </a:t>
            </a:r>
            <a:r>
              <a:rPr lang="en-US" sz="2400" err="1"/>
              <a:t>su</a:t>
            </a:r>
            <a:r>
              <a:rPr lang="en-US" sz="2400"/>
              <a:t> </a:t>
            </a:r>
            <a:r>
              <a:rPr lang="en-US" sz="2400" err="1"/>
              <a:t>koplowane</a:t>
            </a:r>
            <a:r>
              <a:rPr lang="en-US" sz="2400"/>
              <a:t> z </a:t>
            </a:r>
            <a:r>
              <a:rPr lang="en-US" sz="2400" err="1"/>
              <a:t>procesami</a:t>
            </a:r>
            <a:r>
              <a:rPr lang="en-US" sz="2400"/>
              <a:t> fuzije.</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a:t>[15] </a:t>
            </a:r>
            <a:r>
              <a:rPr lang="en-US" sz="1400" i="1" err="1"/>
              <a:t>Žiwjenske</a:t>
            </a:r>
            <a:r>
              <a:rPr lang="en-US" sz="1400" i="1"/>
              <a:t> </a:t>
            </a:r>
            <a:r>
              <a:rPr lang="en-US" sz="1400" i="1" err="1"/>
              <a:t>fazy</a:t>
            </a:r>
            <a:r>
              <a:rPr lang="en-US" sz="1400" i="1"/>
              <a:t> </a:t>
            </a:r>
            <a:r>
              <a:rPr lang="en-US" sz="1400" i="1" err="1"/>
              <a:t>hwězdow</a:t>
            </a:r>
            <a:endParaRPr lang="de-DE" sz="1400" i="1"/>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a:t>[10] </a:t>
            </a:r>
            <a:r>
              <a:rPr lang="en-US" sz="2000" i="1" err="1"/>
              <a:t>Planetarna</a:t>
            </a:r>
            <a:r>
              <a:rPr lang="en-US" sz="2000" i="1"/>
              <a:t> </a:t>
            </a:r>
            <a:r>
              <a:rPr lang="en-US" sz="2000" i="1" err="1"/>
              <a:t>mła</a:t>
            </a:r>
            <a:r>
              <a:rPr lang="en-US" sz="2000" i="1"/>
              <a:t> NGC 6302, </a:t>
            </a:r>
            <a:r>
              <a:rPr lang="en-US" sz="2000" i="1" err="1"/>
              <a:t>tež</a:t>
            </a:r>
            <a:r>
              <a:rPr lang="en-US" sz="2000" i="1"/>
              <a:t> </a:t>
            </a:r>
            <a:r>
              <a:rPr lang="en-US" sz="2000" i="1" err="1"/>
              <a:t>mjenowana</a:t>
            </a:r>
            <a:r>
              <a:rPr lang="en-US" sz="2000" i="1"/>
              <a:t> </a:t>
            </a:r>
            <a:r>
              <a:rPr lang="en-US" sz="2000" i="1" err="1"/>
              <a:t>Mjetelowa</a:t>
            </a:r>
            <a:r>
              <a:rPr lang="en-US" sz="2000" i="1"/>
              <a:t> </a:t>
            </a:r>
            <a:r>
              <a:rPr lang="en-US" sz="2000" i="1" err="1"/>
              <a:t>mła</a:t>
            </a:r>
            <a:r>
              <a:rPr lang="en-US" sz="2000" i="1"/>
              <a:t>, </a:t>
            </a:r>
            <a:r>
              <a:rPr lang="en-US" sz="2000" i="1" err="1"/>
              <a:t>leži</a:t>
            </a:r>
            <a:r>
              <a:rPr lang="en-US" sz="2000" i="1"/>
              <a:t> w </a:t>
            </a:r>
            <a:r>
              <a:rPr lang="en-US" sz="2000" i="1" err="1"/>
              <a:t>našej</a:t>
            </a:r>
            <a:r>
              <a:rPr lang="en-US" sz="2000" i="1"/>
              <a:t> </a:t>
            </a:r>
            <a:r>
              <a:rPr lang="en-US" sz="2000" i="1" err="1"/>
              <a:t>Mlóčnej</a:t>
            </a:r>
            <a:r>
              <a:rPr lang="en-US" sz="2000" i="1"/>
              <a:t> </a:t>
            </a:r>
            <a:r>
              <a:rPr lang="en-US" sz="2000" i="1" err="1"/>
              <a:t>dróze</a:t>
            </a:r>
            <a:r>
              <a:rPr lang="en-US" sz="2000" i="1"/>
              <a:t>, ca. 3800 </a:t>
            </a:r>
            <a:r>
              <a:rPr lang="en-US" sz="2000" i="1" err="1"/>
              <a:t>swětłolětow</a:t>
            </a:r>
            <a:r>
              <a:rPr lang="en-US" sz="2000" i="1"/>
              <a:t> </a:t>
            </a:r>
            <a:r>
              <a:rPr lang="en-US" sz="2000" i="1" err="1"/>
              <a:t>zdalena</a:t>
            </a:r>
            <a:r>
              <a:rPr lang="en-US" sz="2000" i="1"/>
              <a:t>. W </a:t>
            </a:r>
            <a:r>
              <a:rPr lang="en-US" sz="2000" i="1" err="1"/>
              <a:t>jeje</a:t>
            </a:r>
            <a:r>
              <a:rPr lang="en-US" sz="2000" i="1"/>
              <a:t> </a:t>
            </a:r>
            <a:r>
              <a:rPr lang="en-US" sz="2000" i="1" err="1"/>
              <a:t>centrumje</a:t>
            </a:r>
            <a:r>
              <a:rPr lang="en-US" sz="2000" i="1"/>
              <a:t> je mrějaca </a:t>
            </a:r>
            <a:r>
              <a:rPr lang="en-US" sz="2000" i="1" err="1"/>
              <a:t>hwězda</a:t>
            </a:r>
            <a:r>
              <a:rPr lang="en-US" sz="2000" i="1"/>
              <a:t>, </a:t>
            </a:r>
            <a:r>
              <a:rPr lang="en-US" sz="2000" i="1" err="1"/>
              <a:t>kotraž</a:t>
            </a:r>
            <a:r>
              <a:rPr lang="en-US" sz="2000" i="1"/>
              <a:t> </a:t>
            </a:r>
            <a:r>
              <a:rPr lang="en-US" sz="2000" i="1" err="1"/>
              <a:t>měješe</a:t>
            </a:r>
            <a:r>
              <a:rPr lang="en-US" sz="2000" i="1"/>
              <a:t> </a:t>
            </a:r>
            <a:r>
              <a:rPr lang="en-US" sz="2000" i="1" err="1"/>
              <a:t>pjećkróćnu</a:t>
            </a:r>
            <a:r>
              <a:rPr lang="en-US" sz="2000" i="1"/>
              <a:t> </a:t>
            </a:r>
            <a:r>
              <a:rPr lang="en-US" sz="2000" i="1" err="1"/>
              <a:t>masu</a:t>
            </a:r>
            <a:r>
              <a:rPr lang="en-US" sz="2000" i="1"/>
              <a:t> </a:t>
            </a:r>
            <a:r>
              <a:rPr lang="en-US" sz="2000" i="1" err="1"/>
              <a:t>słónca</a:t>
            </a:r>
            <a:r>
              <a:rPr lang="en-US" sz="2000" i="1"/>
              <a:t>. </a:t>
            </a:r>
            <a:r>
              <a:rPr lang="en-US" sz="2000" i="1" err="1"/>
              <a:t>Wona</a:t>
            </a:r>
            <a:r>
              <a:rPr lang="en-US" sz="2000" i="1"/>
              <a:t> je swój płunowy wobdawk </a:t>
            </a:r>
            <a:r>
              <a:rPr lang="en-US" sz="2000" i="1" err="1"/>
              <a:t>wotstorčiła</a:t>
            </a:r>
            <a:r>
              <a:rPr lang="en-US" sz="2000" i="1"/>
              <a:t> a </a:t>
            </a:r>
            <a:r>
              <a:rPr lang="en-US" sz="2000" i="1" err="1"/>
              <a:t>wuswobodźa</a:t>
            </a:r>
            <a:r>
              <a:rPr lang="en-US" sz="2000" i="1"/>
              <a:t> </a:t>
            </a:r>
            <a:r>
              <a:rPr lang="en-US" sz="2000" i="1" err="1"/>
              <a:t>nětko</a:t>
            </a:r>
            <a:r>
              <a:rPr lang="en-US" sz="2000" i="1"/>
              <a:t> </a:t>
            </a:r>
            <a:r>
              <a:rPr lang="en-US" sz="2000" i="1" err="1"/>
              <a:t>prud</a:t>
            </a:r>
            <a:r>
              <a:rPr lang="en-US" sz="2000" i="1"/>
              <a:t> </a:t>
            </a:r>
            <a:r>
              <a:rPr lang="en-US" sz="2000" i="1" err="1"/>
              <a:t>ultrawioletneho</a:t>
            </a:r>
            <a:r>
              <a:rPr lang="en-US" sz="2000" i="1"/>
              <a:t> promjenja, </a:t>
            </a:r>
            <a:r>
              <a:rPr lang="en-US" sz="2000" i="1" err="1"/>
              <a:t>kotryž</a:t>
            </a:r>
            <a:r>
              <a:rPr lang="en-US" sz="2000" i="1"/>
              <a:t> </a:t>
            </a:r>
            <a:r>
              <a:rPr lang="en-US" sz="2000" i="1" err="1"/>
              <a:t>čini</a:t>
            </a:r>
            <a:r>
              <a:rPr lang="en-US" sz="2000" i="1"/>
              <a:t> wustorčenu </a:t>
            </a:r>
            <a:r>
              <a:rPr lang="en-US" sz="2000" i="1" err="1"/>
              <a:t>maćiznu</a:t>
            </a:r>
            <a:r>
              <a:rPr lang="en-US" sz="2000" i="1"/>
              <a:t> widźomnu.</a:t>
            </a:r>
            <a:br>
              <a:rPr lang="de-DE" sz="2000" i="1"/>
            </a:br>
            <a:r>
              <a:rPr lang="de-DE" sz="2000" i="1">
                <a:hlinkClick r:id="rId4"/>
              </a:rPr>
              <a:t>Hubble/ESA, 2009</a:t>
            </a:r>
            <a:endParaRPr lang="de-DE" sz="2000" i="1"/>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de-DE" sz="4000" b="1" cap="small" noProof="0" err="1">
                <a:solidFill>
                  <a:schemeClr val="tx1"/>
                </a:solidFill>
              </a:rPr>
              <a:t>předstajenje</a:t>
            </a:r>
            <a:endParaRPr lang="de-DE" sz="3600" b="1" cap="small" noProof="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Stelarne</a:t>
            </a:r>
            <a:r>
              <a:rPr lang="de-DE" sz="3600" noProof="0"/>
              <a:t> </a:t>
            </a:r>
            <a:r>
              <a:rPr lang="de-DE" sz="3600" noProof="0" err="1"/>
              <a:t>wuwiće</a:t>
            </a:r>
            <a:endParaRPr lang="de-DE" sz="3000" noProof="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3477875"/>
          </a:xfrm>
          <a:prstGeom prst="rect">
            <a:avLst/>
          </a:prstGeom>
          <a:noFill/>
        </p:spPr>
        <p:txBody>
          <a:bodyPr wrap="square" rtlCol="0">
            <a:spAutoFit/>
          </a:bodyPr>
          <a:lstStyle/>
          <a:p>
            <a:pPr algn="ctr"/>
            <a:r>
              <a:rPr lang="en-US" sz="2000" i="1"/>
              <a:t>[16] </a:t>
            </a:r>
            <a:r>
              <a:rPr lang="en-US" sz="2000" i="1" err="1"/>
              <a:t>Rakowa</a:t>
            </a:r>
            <a:r>
              <a:rPr lang="en-US" sz="2000" i="1"/>
              <a:t> </a:t>
            </a:r>
            <a:r>
              <a:rPr lang="en-US" sz="2000" i="1" err="1"/>
              <a:t>mła</a:t>
            </a:r>
            <a:r>
              <a:rPr lang="en-US" sz="2000" i="1"/>
              <a:t>, 6500 </a:t>
            </a:r>
            <a:r>
              <a:rPr lang="en-US" sz="2000" i="1" err="1"/>
              <a:t>swětłolětow</a:t>
            </a:r>
            <a:r>
              <a:rPr lang="en-US" sz="2000" i="1"/>
              <a:t> </a:t>
            </a:r>
            <a:r>
              <a:rPr lang="en-US" sz="2000" i="1" err="1"/>
              <a:t>zdalena</a:t>
            </a:r>
            <a:r>
              <a:rPr lang="en-US" sz="2000" i="1"/>
              <a:t> we </a:t>
            </a:r>
            <a:r>
              <a:rPr lang="en-US" sz="2000" i="1" err="1"/>
              <a:t>hwězdnje</a:t>
            </a:r>
            <a:r>
              <a:rPr lang="en-US" sz="2000" i="1"/>
              <a:t> Byka, je </a:t>
            </a:r>
            <a:r>
              <a:rPr lang="en-US" sz="2000" i="1" err="1"/>
              <a:t>wuslědk</a:t>
            </a:r>
            <a:r>
              <a:rPr lang="en-US" sz="2000" i="1"/>
              <a:t> </a:t>
            </a:r>
            <a:r>
              <a:rPr lang="en-US" sz="2000" i="1" err="1"/>
              <a:t>supernowoweje</a:t>
            </a:r>
            <a:r>
              <a:rPr lang="en-US" sz="2000" i="1"/>
              <a:t> </a:t>
            </a:r>
            <a:r>
              <a:rPr lang="en-US" sz="2000" i="1" err="1"/>
              <a:t>eksplozije</a:t>
            </a:r>
            <a:r>
              <a:rPr lang="en-US" sz="2000" i="1"/>
              <a:t>, </a:t>
            </a:r>
            <a:r>
              <a:rPr lang="en-US" sz="2000" i="1" err="1"/>
              <a:t>kotruž</a:t>
            </a:r>
            <a:r>
              <a:rPr lang="en-US" sz="2000" i="1"/>
              <a:t> </a:t>
            </a:r>
            <a:r>
              <a:rPr lang="en-US" sz="2000" i="1" err="1"/>
              <a:t>wobkedźbowachu</a:t>
            </a:r>
            <a:r>
              <a:rPr lang="en-US" sz="2000" i="1"/>
              <a:t> </a:t>
            </a:r>
            <a:r>
              <a:rPr lang="en-US" sz="2000" i="1" err="1"/>
              <a:t>astronomojo</a:t>
            </a:r>
            <a:r>
              <a:rPr lang="en-US" sz="2000" i="1"/>
              <a:t> w </a:t>
            </a:r>
            <a:r>
              <a:rPr lang="en-US" sz="2000" i="1" err="1"/>
              <a:t>lěće</a:t>
            </a:r>
            <a:r>
              <a:rPr lang="en-US" sz="2000" i="1"/>
              <a:t> 1054. W </a:t>
            </a:r>
            <a:r>
              <a:rPr lang="en-US" sz="2000" i="1" err="1"/>
              <a:t>jeje</a:t>
            </a:r>
            <a:r>
              <a:rPr lang="en-US" sz="2000" i="1"/>
              <a:t> </a:t>
            </a:r>
            <a:r>
              <a:rPr lang="en-US" sz="2000" i="1" err="1"/>
              <a:t>centrumje</a:t>
            </a:r>
            <a:r>
              <a:rPr lang="en-US" sz="2000" i="1"/>
              <a:t> </a:t>
            </a:r>
            <a:r>
              <a:rPr lang="en-US" sz="2000" i="1" err="1"/>
              <a:t>namaka</a:t>
            </a:r>
            <a:r>
              <a:rPr lang="en-US" sz="2000" i="1"/>
              <a:t> so ekstremnje hustu neutronowu hwězdu, </a:t>
            </a:r>
            <a:r>
              <a:rPr lang="en-US" sz="2000" i="1" err="1"/>
              <a:t>kotraž</a:t>
            </a:r>
            <a:r>
              <a:rPr lang="en-US" sz="2000" i="1"/>
              <a:t> so </a:t>
            </a:r>
            <a:r>
              <a:rPr lang="en-US" sz="2000" i="1" err="1"/>
              <a:t>wjerći</a:t>
            </a:r>
            <a:r>
              <a:rPr lang="en-US" sz="2000" i="1"/>
              <a:t> </a:t>
            </a:r>
            <a:r>
              <a:rPr lang="en-US" sz="2000" i="1" err="1"/>
              <a:t>kóžde</a:t>
            </a:r>
            <a:r>
              <a:rPr lang="en-US" sz="2000" i="1"/>
              <a:t> 33 </a:t>
            </a:r>
            <a:r>
              <a:rPr lang="en-US" sz="2000" i="1" err="1"/>
              <a:t>milisekundow</a:t>
            </a:r>
            <a:r>
              <a:rPr lang="en-US" sz="2000" i="1"/>
              <a:t> </a:t>
            </a:r>
            <a:r>
              <a:rPr lang="en-US" sz="2000" i="1" err="1"/>
              <a:t>jónu</a:t>
            </a:r>
            <a:r>
              <a:rPr lang="en-US" sz="2000" i="1"/>
              <a:t> a </a:t>
            </a:r>
            <a:r>
              <a:rPr lang="en-US" sz="2000" i="1" err="1"/>
              <a:t>wupromjenja</a:t>
            </a:r>
            <a:r>
              <a:rPr lang="en-US" sz="2000" i="1"/>
              <a:t> </a:t>
            </a:r>
            <a:r>
              <a:rPr lang="en-US" sz="2000" i="1" err="1"/>
              <a:t>při</a:t>
            </a:r>
            <a:r>
              <a:rPr lang="en-US" sz="2000" i="1"/>
              <a:t> </a:t>
            </a:r>
            <a:r>
              <a:rPr lang="en-US" sz="2000" i="1" err="1"/>
              <a:t>tym</a:t>
            </a:r>
            <a:r>
              <a:rPr lang="en-US" sz="2000" i="1"/>
              <a:t> </a:t>
            </a:r>
            <a:r>
              <a:rPr lang="en-US" sz="2000" i="1" err="1"/>
              <a:t>rotěrowace</a:t>
            </a:r>
            <a:r>
              <a:rPr lang="en-US" sz="2000" i="1"/>
              <a:t> </a:t>
            </a:r>
            <a:r>
              <a:rPr lang="en-US" sz="2000" i="1" err="1"/>
              <a:t>promjenja</a:t>
            </a:r>
            <a:r>
              <a:rPr lang="en-US" sz="2000" i="1"/>
              <a:t> z </a:t>
            </a:r>
            <a:r>
              <a:rPr lang="en-US" sz="2000" i="1" err="1"/>
              <a:t>radiožołmow</a:t>
            </a:r>
            <a:r>
              <a:rPr lang="en-US" sz="2000" i="1"/>
              <a:t> a </a:t>
            </a:r>
            <a:r>
              <a:rPr lang="en-US" sz="2000" i="1" err="1"/>
              <a:t>widźomneho</a:t>
            </a:r>
            <a:r>
              <a:rPr lang="en-US" sz="2000" i="1"/>
              <a:t> </a:t>
            </a:r>
            <a:r>
              <a:rPr lang="en-US" sz="2000" i="1" err="1"/>
              <a:t>swětła</a:t>
            </a:r>
            <a:r>
              <a:rPr lang="en-US" sz="2000" i="1"/>
              <a:t> </a:t>
            </a:r>
            <a:r>
              <a:rPr lang="en-US" sz="2000" i="1" err="1"/>
              <a:t>kaž</a:t>
            </a:r>
            <a:r>
              <a:rPr lang="en-US" sz="2000" i="1"/>
              <a:t> </a:t>
            </a:r>
            <a:r>
              <a:rPr lang="en-US" sz="2000" i="1" err="1"/>
              <a:t>swětłownja</a:t>
            </a:r>
            <a:r>
              <a:rPr lang="en-US" sz="2000" i="1"/>
              <a:t>.</a:t>
            </a:r>
            <a:br>
              <a:rPr lang="de-DE" sz="2000" i="1"/>
            </a:br>
            <a:r>
              <a:rPr lang="de-DE" sz="2000" i="1">
                <a:hlinkClick r:id="rId4"/>
              </a:rPr>
              <a:t>Hubble/ESA, 2017</a:t>
            </a:r>
            <a:endParaRPr lang="de-DE" sz="2000" i="1"/>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
        <p:nvSpPr>
          <p:cNvPr id="5" name="Textfeld 4">
            <a:extLst>
              <a:ext uri="{FF2B5EF4-FFF2-40B4-BE49-F238E27FC236}">
                <a16:creationId xmlns:a16="http://schemas.microsoft.com/office/drawing/2014/main" id="{2F06021E-B2C1-4B22-A421-52434D8971D3}"/>
              </a:ext>
            </a:extLst>
          </p:cNvPr>
          <p:cNvSpPr txBox="1"/>
          <p:nvPr/>
        </p:nvSpPr>
        <p:spPr>
          <a:xfrm>
            <a:off x="558001" y="2103627"/>
            <a:ext cx="5537999" cy="28315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t>Słónco je so </a:t>
            </a:r>
            <a:r>
              <a:rPr lang="en-US" sz="2400" err="1"/>
              <a:t>před</a:t>
            </a:r>
            <a:r>
              <a:rPr lang="en-US" sz="2400"/>
              <a:t> 4,5 </a:t>
            </a:r>
            <a:r>
              <a:rPr lang="en-US" sz="2400" err="1"/>
              <a:t>miliardow</a:t>
            </a:r>
            <a:r>
              <a:rPr lang="en-US" sz="2400"/>
              <a:t> </a:t>
            </a:r>
            <a:r>
              <a:rPr lang="en-US" sz="2400" err="1"/>
              <a:t>lět</a:t>
            </a:r>
            <a:r>
              <a:rPr lang="en-US" sz="2400"/>
              <a:t> narodźiło.</a:t>
            </a:r>
          </a:p>
          <a:p>
            <a:pPr marL="285750" indent="-285750">
              <a:spcAft>
                <a:spcPts val="600"/>
              </a:spcAft>
              <a:buFont typeface="Arial" panose="020B0604020202020204" pitchFamily="34" charset="0"/>
              <a:buChar char="•"/>
            </a:pPr>
            <a:r>
              <a:rPr lang="en-US" sz="2400"/>
              <a:t>Słónco so </a:t>
            </a:r>
            <a:r>
              <a:rPr lang="en-US" sz="2400" err="1"/>
              <a:t>stabilizuje</a:t>
            </a:r>
            <a:r>
              <a:rPr lang="en-US" sz="2400"/>
              <a:t> we </a:t>
            </a:r>
            <a:r>
              <a:rPr lang="en-US" sz="2400" b="1" err="1"/>
              <a:t>hłownym</a:t>
            </a:r>
            <a:r>
              <a:rPr lang="en-US" sz="2400" b="1"/>
              <a:t> rjedźe</a:t>
            </a:r>
            <a:r>
              <a:rPr lang="en-US" sz="2400"/>
              <a:t>.</a:t>
            </a:r>
          </a:p>
          <a:p>
            <a:pPr marL="285750" indent="-285750">
              <a:spcAft>
                <a:spcPts val="600"/>
              </a:spcAft>
              <a:buFont typeface="Arial" panose="020B0604020202020204" pitchFamily="34" charset="0"/>
              <a:buChar char="•"/>
            </a:pPr>
            <a:r>
              <a:rPr lang="en-US" sz="2400"/>
              <a:t>Fuzija </a:t>
            </a:r>
            <a:r>
              <a:rPr lang="en-US" sz="2400" err="1"/>
              <a:t>wodźika</a:t>
            </a:r>
            <a:r>
              <a:rPr lang="en-US" sz="2400"/>
              <a:t> </a:t>
            </a:r>
            <a:r>
              <a:rPr lang="en-US" sz="2400" err="1"/>
              <a:t>wjedźe</a:t>
            </a:r>
            <a:r>
              <a:rPr lang="en-US" sz="2400"/>
              <a:t> k helium-owemu </a:t>
            </a:r>
            <a:r>
              <a:rPr lang="en-US" sz="2400" err="1"/>
              <a:t>jadru</a:t>
            </a:r>
            <a:r>
              <a:rPr lang="en-US" sz="2400"/>
              <a:t> a wodźikowemu wobdawkej.</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a:t>[17] </a:t>
            </a:r>
            <a:r>
              <a:rPr lang="de-DE" sz="1600" i="1"/>
              <a:t>PERSONALENTWICKLUNG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36471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a:t>Wodźik w jadrje je skón</a:t>
            </a:r>
            <a:r>
              <a:rPr lang="en-US" sz="2400">
                <a:latin typeface="+mj-lt"/>
              </a:rPr>
              <a:t>čnje</a:t>
            </a:r>
            <a:r>
              <a:rPr lang="en-US" sz="2400"/>
              <a:t> přetrjebany. S</a:t>
            </a:r>
            <a:r>
              <a:rPr lang="en-US" sz="2400">
                <a:latin typeface="+mj-lt"/>
                <a:cs typeface="Times New Roman" panose="02020603050405020304" pitchFamily="18" charset="0"/>
              </a:rPr>
              <a:t>łónčne</a:t>
            </a:r>
            <a:r>
              <a:rPr lang="en-US" sz="2400"/>
              <a:t> jadro </a:t>
            </a:r>
            <a:r>
              <a:rPr lang="en-US" sz="2400" err="1"/>
              <a:t>ćehnje</a:t>
            </a:r>
            <a:r>
              <a:rPr lang="en-US" sz="2400"/>
              <a:t> so hromadźe a wohrěwa so.</a:t>
            </a:r>
          </a:p>
          <a:p>
            <a:pPr marL="285750" indent="-285750">
              <a:spcAft>
                <a:spcPts val="600"/>
              </a:spcAft>
              <a:buFont typeface="Arial" panose="020B0604020202020204" pitchFamily="34" charset="0"/>
              <a:buChar char="•"/>
            </a:pPr>
            <a:r>
              <a:rPr lang="en-US" sz="2400"/>
              <a:t>Słónco so wupřestrěwa a </a:t>
            </a:r>
            <a:r>
              <a:rPr lang="en-US" sz="2400" err="1"/>
              <a:t>bywa</a:t>
            </a:r>
            <a:r>
              <a:rPr lang="en-US" sz="2400"/>
              <a:t> </a:t>
            </a:r>
            <a:r>
              <a:rPr lang="en-US" sz="2400" err="1"/>
              <a:t>swětliše</a:t>
            </a:r>
            <a:r>
              <a:rPr lang="en-US" sz="2400"/>
              <a:t>, ale </a:t>
            </a:r>
            <a:r>
              <a:rPr lang="en-US" sz="2400" err="1"/>
              <a:t>chłódniše</a:t>
            </a:r>
            <a:r>
              <a:rPr lang="en-US" sz="2400"/>
              <a:t> wotwonka.</a:t>
            </a:r>
          </a:p>
          <a:p>
            <a:pPr marL="285750" indent="-285750">
              <a:spcAft>
                <a:spcPts val="600"/>
              </a:spcAft>
              <a:buFont typeface="Arial" panose="020B0604020202020204" pitchFamily="34" charset="0"/>
              <a:buChar char="•"/>
            </a:pPr>
            <a:r>
              <a:rPr lang="en-US" sz="2400"/>
              <a:t>Słónco </a:t>
            </a:r>
            <a:r>
              <a:rPr lang="en-US" sz="2400" err="1"/>
              <a:t>bywa</a:t>
            </a:r>
            <a:r>
              <a:rPr lang="en-US" sz="2400"/>
              <a:t> </a:t>
            </a:r>
            <a:r>
              <a:rPr lang="en-US" sz="2400" b="1"/>
              <a:t>čerwjeny </a:t>
            </a:r>
            <a:r>
              <a:rPr lang="en-US" sz="2400" b="1" err="1"/>
              <a:t>hober</a:t>
            </a:r>
            <a:r>
              <a:rPr lang="en-US" sz="2400"/>
              <a:t> z wodźikowym wobdawkom a </a:t>
            </a:r>
            <a:r>
              <a:rPr lang="en-US" sz="2400" err="1"/>
              <a:t>heliumowym</a:t>
            </a:r>
            <a:r>
              <a:rPr lang="en-US" sz="2400"/>
              <a:t> jadrom.</a:t>
            </a:r>
          </a:p>
          <a:p>
            <a:pPr marL="285750" indent="-285750">
              <a:spcAft>
                <a:spcPts val="600"/>
              </a:spcAft>
              <a:buFont typeface="Arial" panose="020B0604020202020204" pitchFamily="34" charset="0"/>
              <a:buChar char="•"/>
            </a:pPr>
            <a:endParaRPr lang="en-US" sz="2400"/>
          </a:p>
        </p:txBody>
      </p:sp>
      <p:sp>
        <p:nvSpPr>
          <p:cNvPr id="11" name="Titel 1">
            <a:extLst>
              <a:ext uri="{FF2B5EF4-FFF2-40B4-BE49-F238E27FC236}">
                <a16:creationId xmlns:a16="http://schemas.microsoft.com/office/drawing/2014/main" id="{AF478795-5FE9-4026-A3F1-AF3A39B27125}"/>
              </a:ext>
            </a:extLst>
          </p:cNvPr>
          <p:cNvSpPr>
            <a:spLocks noGrp="1"/>
          </p:cNvSpPr>
          <p:nvPr>
            <p:ph type="title"/>
          </p:nvPr>
        </p:nvSpPr>
        <p:spPr>
          <a:xfrm>
            <a:off x="1238249" y="346075"/>
            <a:ext cx="10217156" cy="684000"/>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a:t>Helium </a:t>
            </a:r>
            <a:r>
              <a:rPr lang="en-US" sz="2400" err="1"/>
              <a:t>zapali</a:t>
            </a:r>
            <a:r>
              <a:rPr lang="en-US" sz="2400"/>
              <a:t> </a:t>
            </a:r>
            <a:r>
              <a:rPr lang="en-US" sz="2400" err="1"/>
              <a:t>naraz</a:t>
            </a:r>
            <a:r>
              <a:rPr lang="en-US" sz="2400"/>
              <a:t> w jadrje.</a:t>
            </a:r>
          </a:p>
          <a:p>
            <a:pPr marL="754380" lvl="1" indent="-342900">
              <a:buFont typeface="Wingdings" panose="05000000000000000000" pitchFamily="2" charset="2"/>
              <a:buChar char="Ø"/>
            </a:pPr>
            <a:r>
              <a:rPr lang="en-US" sz="2400" b="1"/>
              <a:t>heliumowe </a:t>
            </a:r>
            <a:r>
              <a:rPr lang="en-US" sz="2400" b="1" err="1"/>
              <a:t>błyski</a:t>
            </a:r>
            <a:endParaRPr lang="en-US" sz="2400" b="1"/>
          </a:p>
          <a:p>
            <a:pPr marL="285750" indent="-285750">
              <a:buFont typeface="Arial" panose="020B0604020202020204" pitchFamily="34" charset="0"/>
              <a:buChar char="•"/>
            </a:pPr>
            <a:r>
              <a:rPr lang="en-US" sz="2400"/>
              <a:t>Temperatura </a:t>
            </a:r>
            <a:r>
              <a:rPr lang="en-US" sz="2400" err="1"/>
              <a:t>nutřka</a:t>
            </a:r>
            <a:r>
              <a:rPr lang="en-US" sz="2400"/>
              <a:t> stupa, </a:t>
            </a:r>
            <a:r>
              <a:rPr lang="en-US" sz="2400">
                <a:latin typeface="+mj-lt"/>
              </a:rPr>
              <a:t>cy</a:t>
            </a:r>
            <a:r>
              <a:rPr lang="en-US" sz="2400">
                <a:latin typeface="+mj-lt"/>
                <a:cs typeface="Times New Roman" panose="02020603050405020304" pitchFamily="18" charset="0"/>
              </a:rPr>
              <a:t>ł</a:t>
            </a:r>
            <a:r>
              <a:rPr lang="en-US" sz="2400">
                <a:latin typeface="+mj-lt"/>
              </a:rPr>
              <a:t>e</a:t>
            </a:r>
            <a:r>
              <a:rPr lang="en-US" sz="2400"/>
              <a:t> słónco bywa p</a:t>
            </a:r>
            <a:r>
              <a:rPr lang="en-US" sz="2400">
                <a:latin typeface="+mj-lt"/>
              </a:rPr>
              <a:t>řez to</a:t>
            </a:r>
            <a:r>
              <a:rPr lang="en-US" sz="2400"/>
              <a:t> horcyše.</a:t>
            </a:r>
          </a:p>
          <a:p>
            <a:pPr marL="285750" indent="-285750">
              <a:buFont typeface="Arial" panose="020B0604020202020204" pitchFamily="34" charset="0"/>
              <a:buChar char="•"/>
            </a:pPr>
            <a:r>
              <a:rPr lang="en-US" sz="2400"/>
              <a:t>Helium </a:t>
            </a:r>
            <a:r>
              <a:rPr lang="en-US" sz="2400" err="1"/>
              <a:t>spaluje</a:t>
            </a:r>
            <a:r>
              <a:rPr lang="en-US" sz="2400"/>
              <a:t> w </a:t>
            </a:r>
            <a:r>
              <a:rPr lang="en-US" sz="2400" err="1"/>
              <a:t>jadrje</a:t>
            </a:r>
            <a:r>
              <a:rPr lang="en-US" sz="2400"/>
              <a:t>:</a:t>
            </a:r>
            <a:br>
              <a:rPr lang="en-US" sz="2400"/>
            </a:br>
            <a:r>
              <a:rPr lang="en-US" sz="2400" b="1"/>
              <a:t>3-</a:t>
            </a:r>
            <a:r>
              <a:rPr lang="el-GR" sz="2400" b="1"/>
              <a:t>α</a:t>
            </a:r>
            <a:r>
              <a:rPr lang="en-US" sz="2400" b="1"/>
              <a:t>-</a:t>
            </a:r>
            <a:r>
              <a:rPr lang="en-US" sz="2400" b="1" err="1"/>
              <a:t>proces</a:t>
            </a:r>
            <a:endParaRPr lang="en-US" sz="2400" b="1"/>
          </a:p>
        </p:txBody>
      </p:sp>
      <p:sp>
        <p:nvSpPr>
          <p:cNvPr id="8" name="Titel 1">
            <a:extLst>
              <a:ext uri="{FF2B5EF4-FFF2-40B4-BE49-F238E27FC236}">
                <a16:creationId xmlns:a16="http://schemas.microsoft.com/office/drawing/2014/main" id="{E2E63006-EA8B-4FF1-B509-0F355340F40A}"/>
              </a:ext>
            </a:extLst>
          </p:cNvPr>
          <p:cNvSpPr>
            <a:spLocks noGrp="1"/>
          </p:cNvSpPr>
          <p:nvPr>
            <p:ph type="title"/>
          </p:nvPr>
        </p:nvSpPr>
        <p:spPr>
          <a:xfrm>
            <a:off x="874713" y="346075"/>
            <a:ext cx="10580687" cy="684213"/>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7" name="Titel 1">
            <a:extLst>
              <a:ext uri="{FF2B5EF4-FFF2-40B4-BE49-F238E27FC236}">
                <a16:creationId xmlns:a16="http://schemas.microsoft.com/office/drawing/2014/main" id="{CA3E08E6-83BA-4D72-9179-2A6461AF1D2E}"/>
              </a:ext>
            </a:extLst>
          </p:cNvPr>
          <p:cNvSpPr>
            <a:spLocks noGrp="1"/>
          </p:cNvSpPr>
          <p:nvPr>
            <p:ph type="title"/>
          </p:nvPr>
        </p:nvSpPr>
        <p:spPr>
          <a:xfrm>
            <a:off x="874713" y="346075"/>
            <a:ext cx="10580687" cy="684213"/>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
        <p:nvSpPr>
          <p:cNvPr id="8" name="Textfeld 7">
            <a:extLst>
              <a:ext uri="{FF2B5EF4-FFF2-40B4-BE49-F238E27FC236}">
                <a16:creationId xmlns:a16="http://schemas.microsoft.com/office/drawing/2014/main" id="{A60F34D0-8D6B-4268-BF15-8AA4E89B9F23}"/>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a:t>Helium </a:t>
            </a:r>
            <a:r>
              <a:rPr lang="en-US" sz="2400" err="1"/>
              <a:t>zapali</a:t>
            </a:r>
            <a:r>
              <a:rPr lang="en-US" sz="2400"/>
              <a:t> </a:t>
            </a:r>
            <a:r>
              <a:rPr lang="en-US" sz="2400" err="1"/>
              <a:t>naraz</a:t>
            </a:r>
            <a:r>
              <a:rPr lang="en-US" sz="2400"/>
              <a:t> w jadrje.</a:t>
            </a:r>
          </a:p>
          <a:p>
            <a:pPr marL="754380" lvl="1" indent="-342900">
              <a:buFont typeface="Wingdings" panose="05000000000000000000" pitchFamily="2" charset="2"/>
              <a:buChar char="Ø"/>
            </a:pPr>
            <a:r>
              <a:rPr lang="en-US" sz="2400" b="1"/>
              <a:t>heliumowe </a:t>
            </a:r>
            <a:r>
              <a:rPr lang="en-US" sz="2400" b="1" err="1"/>
              <a:t>błyski</a:t>
            </a:r>
            <a:endParaRPr lang="en-US" sz="2400" b="1"/>
          </a:p>
          <a:p>
            <a:pPr marL="285750" indent="-285750">
              <a:buFont typeface="Arial" panose="020B0604020202020204" pitchFamily="34" charset="0"/>
              <a:buChar char="•"/>
            </a:pPr>
            <a:r>
              <a:rPr lang="en-US" sz="2400"/>
              <a:t>Temperatura nutřka stupa, cy</a:t>
            </a:r>
            <a:r>
              <a:rPr lang="en-US" sz="2400">
                <a:cs typeface="Times New Roman" panose="02020603050405020304" pitchFamily="18" charset="0"/>
              </a:rPr>
              <a:t>ł</a:t>
            </a:r>
            <a:r>
              <a:rPr lang="en-US" sz="2400"/>
              <a:t>e słónco bywa přez to horcyše.</a:t>
            </a:r>
          </a:p>
          <a:p>
            <a:pPr marL="285750" indent="-285750">
              <a:buFont typeface="Arial" panose="020B0604020202020204" pitchFamily="34" charset="0"/>
              <a:buChar char="•"/>
            </a:pPr>
            <a:r>
              <a:rPr lang="en-US" sz="2400"/>
              <a:t>Helium </a:t>
            </a:r>
            <a:r>
              <a:rPr lang="en-US" sz="2400" err="1"/>
              <a:t>spaluje</a:t>
            </a:r>
            <a:r>
              <a:rPr lang="en-US" sz="2400"/>
              <a:t> w </a:t>
            </a:r>
            <a:r>
              <a:rPr lang="en-US" sz="2400" err="1"/>
              <a:t>jadrje</a:t>
            </a:r>
            <a:r>
              <a:rPr lang="en-US" sz="2400"/>
              <a:t>:</a:t>
            </a:r>
            <a:br>
              <a:rPr lang="en-US" sz="2400"/>
            </a:br>
            <a:r>
              <a:rPr lang="en-US" sz="2400" b="1"/>
              <a:t>3-</a:t>
            </a:r>
            <a:r>
              <a:rPr lang="el-GR" sz="2400" b="1"/>
              <a:t>α</a:t>
            </a:r>
            <a:r>
              <a:rPr lang="en-US" sz="2400" b="1"/>
              <a:t>-</a:t>
            </a:r>
            <a:r>
              <a:rPr lang="en-US" sz="2400" b="1" err="1"/>
              <a:t>proces</a:t>
            </a:r>
            <a:endParaRPr lang="en-US" sz="2400" b="1"/>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73383"/>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a:t>Helium w </a:t>
            </a:r>
            <a:r>
              <a:rPr lang="en-US" sz="2400" err="1"/>
              <a:t>jadrje</a:t>
            </a:r>
            <a:r>
              <a:rPr lang="en-US" sz="2400"/>
              <a:t> je přetrjebany.</a:t>
            </a:r>
          </a:p>
          <a:p>
            <a:pPr marL="285750" indent="-285750">
              <a:buFont typeface="Arial" panose="020B0604020202020204" pitchFamily="34" charset="0"/>
              <a:buChar char="•"/>
            </a:pPr>
            <a:r>
              <a:rPr lang="en-US" sz="2400"/>
              <a:t>Słónco ma </a:t>
            </a:r>
            <a:r>
              <a:rPr lang="en-US" sz="2400" err="1"/>
              <a:t>nětko</a:t>
            </a:r>
            <a:r>
              <a:rPr lang="en-US" sz="2400"/>
              <a:t> wodźikowy wobdawk, heliumowy wobdawk a </a:t>
            </a:r>
            <a:r>
              <a:rPr lang="en-US" sz="2400" err="1"/>
              <a:t>wuhlikowe</a:t>
            </a:r>
            <a:r>
              <a:rPr lang="en-US" sz="2400"/>
              <a:t>/</a:t>
            </a:r>
            <a:r>
              <a:rPr lang="en-US" sz="2400" err="1"/>
              <a:t>kislikowe</a:t>
            </a:r>
            <a:r>
              <a:rPr lang="en-US" sz="2400"/>
              <a:t> jadro.</a:t>
            </a:r>
          </a:p>
          <a:p>
            <a:pPr marL="285750" indent="-285750">
              <a:spcAft>
                <a:spcPts val="600"/>
              </a:spcAft>
              <a:buFont typeface="Arial" panose="020B0604020202020204" pitchFamily="34" charset="0"/>
              <a:buChar char="•"/>
            </a:pPr>
            <a:r>
              <a:rPr lang="en-US" sz="2400"/>
              <a:t>Wono so wupřestrěwa, </a:t>
            </a:r>
            <a:r>
              <a:rPr lang="en-US" sz="2400" err="1"/>
              <a:t>bywa</a:t>
            </a:r>
            <a:r>
              <a:rPr lang="en-US" sz="2400"/>
              <a:t> </a:t>
            </a:r>
            <a:r>
              <a:rPr lang="en-US" sz="2400" err="1"/>
              <a:t>swětliše</a:t>
            </a:r>
            <a:r>
              <a:rPr lang="en-US" sz="2400"/>
              <a:t>, ale </a:t>
            </a:r>
            <a:r>
              <a:rPr lang="en-US" sz="2400" err="1"/>
              <a:t>chłódniše</a:t>
            </a:r>
            <a:r>
              <a:rPr lang="en-US" sz="2400"/>
              <a:t> wotwonka.</a:t>
            </a:r>
          </a:p>
        </p:txBody>
      </p:sp>
      <p:sp>
        <p:nvSpPr>
          <p:cNvPr id="10" name="Titel 1">
            <a:extLst>
              <a:ext uri="{FF2B5EF4-FFF2-40B4-BE49-F238E27FC236}">
                <a16:creationId xmlns:a16="http://schemas.microsoft.com/office/drawing/2014/main" id="{4B96AE0C-C5FD-4572-B086-94588D003643}"/>
              </a:ext>
            </a:extLst>
          </p:cNvPr>
          <p:cNvSpPr>
            <a:spLocks noGrp="1"/>
          </p:cNvSpPr>
          <p:nvPr>
            <p:ph type="title"/>
          </p:nvPr>
        </p:nvSpPr>
        <p:spPr>
          <a:xfrm>
            <a:off x="874713" y="346075"/>
            <a:ext cx="10580687" cy="684213"/>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494076"/>
            <a:ext cx="5469835" cy="3477875"/>
          </a:xfrm>
          <a:prstGeom prst="rect">
            <a:avLst/>
          </a:prstGeom>
          <a:noFill/>
        </p:spPr>
        <p:txBody>
          <a:bodyPr wrap="square" rtlCol="0">
            <a:spAutoFit/>
          </a:bodyPr>
          <a:lstStyle/>
          <a:p>
            <a:pPr marL="285750" indent="-285750">
              <a:buFont typeface="Arial" panose="020B0604020202020204" pitchFamily="34" charset="0"/>
              <a:buChar char="•"/>
            </a:pPr>
            <a:r>
              <a:rPr lang="en-US" sz="2400"/>
              <a:t>Słónco </a:t>
            </a:r>
            <a:r>
              <a:rPr lang="en-US" sz="2400" err="1"/>
              <a:t>zhubi</a:t>
            </a:r>
            <a:r>
              <a:rPr lang="en-US" sz="2400"/>
              <a:t> </a:t>
            </a:r>
            <a:r>
              <a:rPr lang="en-US" sz="2400" err="1"/>
              <a:t>masu</a:t>
            </a:r>
            <a:r>
              <a:rPr lang="en-US" sz="2400"/>
              <a:t> z </a:t>
            </a:r>
            <a:r>
              <a:rPr lang="en-US" sz="2400" err="1"/>
              <a:t>kóždym</a:t>
            </a:r>
            <a:r>
              <a:rPr lang="en-US" sz="2400"/>
              <a:t> ćopłotnym </a:t>
            </a:r>
            <a:r>
              <a:rPr lang="en-US" sz="2400" err="1"/>
              <a:t>impulsom</a:t>
            </a:r>
            <a:r>
              <a:rPr lang="en-US" sz="2400"/>
              <a:t>, </a:t>
            </a:r>
            <a:r>
              <a:rPr lang="en-US" sz="2400" err="1"/>
              <a:t>doniž</a:t>
            </a:r>
            <a:r>
              <a:rPr lang="en-US" sz="2400"/>
              <a:t> </a:t>
            </a:r>
            <a:r>
              <a:rPr lang="en-US" sz="2400" err="1"/>
              <a:t>jadro</a:t>
            </a:r>
            <a:r>
              <a:rPr lang="en-US" sz="2400"/>
              <a:t> </a:t>
            </a:r>
            <a:r>
              <a:rPr lang="en-US" sz="2400" err="1"/>
              <a:t>njeje</a:t>
            </a:r>
            <a:r>
              <a:rPr lang="en-US" sz="2400"/>
              <a:t> wotkryte.</a:t>
            </a:r>
          </a:p>
          <a:p>
            <a:pPr marL="285750" indent="-285750">
              <a:buFont typeface="Arial" panose="020B0604020202020204" pitchFamily="34" charset="0"/>
              <a:buChar char="•"/>
            </a:pPr>
            <a:r>
              <a:rPr lang="en-US" sz="2400"/>
              <a:t>Wotstorčeny wobdawk </a:t>
            </a:r>
            <a:r>
              <a:rPr lang="en-US" sz="2400" err="1"/>
              <a:t>stwori</a:t>
            </a:r>
            <a:r>
              <a:rPr lang="en-US" sz="2400"/>
              <a:t> </a:t>
            </a:r>
            <a:r>
              <a:rPr lang="en-US" sz="2400" b="1" err="1"/>
              <a:t>planetarisku</a:t>
            </a:r>
            <a:r>
              <a:rPr lang="en-US" sz="2400" b="1"/>
              <a:t> młu</a:t>
            </a:r>
            <a:r>
              <a:rPr lang="en-US" sz="2400"/>
              <a:t>.</a:t>
            </a:r>
          </a:p>
          <a:p>
            <a:pPr marL="285750" indent="-285750">
              <a:buFont typeface="Arial" panose="020B0604020202020204" pitchFamily="34" charset="0"/>
              <a:buChar char="•"/>
            </a:pPr>
            <a:r>
              <a:rPr lang="en-US" sz="2400"/>
              <a:t>Wotkryte </a:t>
            </a:r>
            <a:r>
              <a:rPr lang="en-US" sz="2400" err="1"/>
              <a:t>jadro</a:t>
            </a:r>
            <a:r>
              <a:rPr lang="en-US" sz="2400"/>
              <a:t> </a:t>
            </a:r>
            <a:r>
              <a:rPr lang="en-US" sz="2400" err="1"/>
              <a:t>stwori</a:t>
            </a:r>
            <a:r>
              <a:rPr lang="en-US" sz="2400"/>
              <a:t> </a:t>
            </a:r>
            <a:r>
              <a:rPr lang="en-US" sz="2400" b="1"/>
              <a:t>běły palčik</a:t>
            </a:r>
            <a:r>
              <a:rPr lang="en-US" sz="2400"/>
              <a:t>.</a:t>
            </a:r>
          </a:p>
          <a:p>
            <a:pPr marL="697230" lvl="1" indent="-285750">
              <a:buFont typeface="Arial" panose="020B0604020202020204" pitchFamily="34" charset="0"/>
              <a:buChar char="•"/>
            </a:pPr>
            <a:r>
              <a:rPr lang="en-US" sz="2000"/>
              <a:t>wotchłódni so </a:t>
            </a:r>
            <a:r>
              <a:rPr lang="en-US" sz="2000" err="1"/>
              <a:t>spěšnje</a:t>
            </a:r>
            <a:r>
              <a:rPr lang="en-US" sz="2000"/>
              <a:t>, </a:t>
            </a:r>
            <a:r>
              <a:rPr lang="en-US" sz="2000" err="1"/>
              <a:t>žane</a:t>
            </a:r>
            <a:r>
              <a:rPr lang="en-US" sz="2000"/>
              <a:t> </a:t>
            </a:r>
            <a:r>
              <a:rPr lang="en-US" sz="2000" err="1"/>
              <a:t>dalše</a:t>
            </a:r>
            <a:r>
              <a:rPr lang="en-US" sz="2000"/>
              <a:t> </a:t>
            </a:r>
            <a:r>
              <a:rPr lang="en-US" sz="2000" err="1"/>
              <a:t>reakcije</a:t>
            </a:r>
            <a:r>
              <a:rPr lang="en-US" sz="2000"/>
              <a:t> </a:t>
            </a:r>
            <a:r>
              <a:rPr lang="en-US" sz="2000" err="1"/>
              <a:t>móžno</a:t>
            </a:r>
            <a:endParaRPr lang="en-US" sz="2000"/>
          </a:p>
          <a:p>
            <a:pPr marL="697230" lvl="1" indent="-285750">
              <a:buFont typeface="Arial" panose="020B0604020202020204" pitchFamily="34" charset="0"/>
              <a:buChar char="•"/>
            </a:pPr>
            <a:r>
              <a:rPr lang="en-US" sz="2000"/>
              <a:t>wobsteji </a:t>
            </a:r>
            <a:r>
              <a:rPr lang="en-US" sz="2000" err="1"/>
              <a:t>přewažnje</a:t>
            </a:r>
            <a:r>
              <a:rPr lang="en-US" sz="2000"/>
              <a:t> z </a:t>
            </a:r>
            <a:r>
              <a:rPr lang="en-US" sz="2000" err="1"/>
              <a:t>wuhlika</a:t>
            </a:r>
            <a:r>
              <a:rPr lang="en-US" sz="2000"/>
              <a:t> a </a:t>
            </a:r>
            <a:r>
              <a:rPr lang="en-US" sz="2000" err="1"/>
              <a:t>kislika</a:t>
            </a:r>
            <a:br>
              <a:rPr lang="en-US" sz="2400"/>
            </a:br>
            <a:r>
              <a:rPr lang="en-US" sz="1600" i="1"/>
              <a:t>něhdźe masa </a:t>
            </a:r>
            <a:r>
              <a:rPr lang="en-US" sz="1600" i="1" err="1"/>
              <a:t>słónca</a:t>
            </a:r>
            <a:r>
              <a:rPr lang="en-US" sz="1600" i="1"/>
              <a:t> a </a:t>
            </a:r>
            <a:r>
              <a:rPr lang="en-US" sz="1600" i="1" err="1"/>
              <a:t>wulkosć</a:t>
            </a:r>
            <a:r>
              <a:rPr lang="en-US" sz="1600" i="1"/>
              <a:t> </a:t>
            </a:r>
            <a:r>
              <a:rPr lang="en-US" sz="1600" i="1" err="1"/>
              <a:t>zemje</a:t>
            </a:r>
            <a:endParaRPr lang="de-DE" sz="2400" i="1"/>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el 1">
            <a:extLst>
              <a:ext uri="{FF2B5EF4-FFF2-40B4-BE49-F238E27FC236}">
                <a16:creationId xmlns:a16="http://schemas.microsoft.com/office/drawing/2014/main" id="{1DB06ECC-9F96-40CA-A818-F0F5769D869F}"/>
              </a:ext>
            </a:extLst>
          </p:cNvPr>
          <p:cNvSpPr>
            <a:spLocks noGrp="1"/>
          </p:cNvSpPr>
          <p:nvPr>
            <p:ph type="title"/>
          </p:nvPr>
        </p:nvSpPr>
        <p:spPr>
          <a:xfrm>
            <a:off x="874713" y="346075"/>
            <a:ext cx="10580687" cy="684213"/>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a:t>[18] </a:t>
            </a:r>
            <a:r>
              <a:rPr lang="en-US" sz="1800" i="1" err="1"/>
              <a:t>Planetariska</a:t>
            </a:r>
            <a:r>
              <a:rPr lang="en-US" sz="1800" i="1"/>
              <a:t> </a:t>
            </a:r>
            <a:r>
              <a:rPr lang="en-US" sz="1800" i="1" err="1"/>
              <a:t>mła</a:t>
            </a:r>
            <a:r>
              <a:rPr lang="en-US" sz="1800" i="1"/>
              <a:t> w </a:t>
            </a:r>
            <a:r>
              <a:rPr lang="en-US" sz="1800" i="1" err="1"/>
              <a:t>Kołpju</a:t>
            </a:r>
            <a:br>
              <a:rPr lang="en-US" sz="1800" i="1"/>
            </a:br>
            <a:r>
              <a:rPr lang="de-DE" i="1">
                <a:hlinkClick r:id="rId4"/>
              </a:rPr>
              <a:t>Hubble/ESA, 2021 </a:t>
            </a:r>
          </a:p>
        </p:txBody>
      </p:sp>
      <p:sp>
        <p:nvSpPr>
          <p:cNvPr id="8" name="Titel 1">
            <a:extLst>
              <a:ext uri="{FF2B5EF4-FFF2-40B4-BE49-F238E27FC236}">
                <a16:creationId xmlns:a16="http://schemas.microsoft.com/office/drawing/2014/main" id="{A81B5AC5-1CE0-49CF-846D-65D458DC1F43}"/>
              </a:ext>
            </a:extLst>
          </p:cNvPr>
          <p:cNvSpPr>
            <a:spLocks noGrp="1"/>
          </p:cNvSpPr>
          <p:nvPr>
            <p:ph type="title"/>
          </p:nvPr>
        </p:nvSpPr>
        <p:spPr>
          <a:xfrm>
            <a:off x="874713" y="346075"/>
            <a:ext cx="10580687" cy="684213"/>
          </a:xfrm>
        </p:spPr>
        <p:txBody>
          <a:bodyPr/>
          <a:lstStyle/>
          <a:p>
            <a:r>
              <a:rPr lang="de-DE" sz="3600" noProof="0" err="1"/>
              <a:t>Stawizny</a:t>
            </a:r>
            <a:r>
              <a:rPr lang="de-DE" sz="3600" noProof="0"/>
              <a:t> </a:t>
            </a:r>
            <a:r>
              <a:rPr lang="de-DE" sz="3600" noProof="0" err="1"/>
              <a:t>našeho</a:t>
            </a:r>
            <a:r>
              <a:rPr lang="de-DE" sz="3600" noProof="0"/>
              <a:t> </a:t>
            </a:r>
            <a:r>
              <a:rPr lang="de-DE" sz="3600" noProof="0" err="1"/>
              <a:t>słónca</a:t>
            </a:r>
            <a:endParaRPr lang="de-DE" sz="3000" noProof="0"/>
          </a:p>
        </p:txBody>
      </p:sp>
      <p:sp>
        <p:nvSpPr>
          <p:cNvPr id="10" name="Textfeld 9">
            <a:extLst>
              <a:ext uri="{FF2B5EF4-FFF2-40B4-BE49-F238E27FC236}">
                <a16:creationId xmlns:a16="http://schemas.microsoft.com/office/drawing/2014/main" id="{6116C51F-E8D4-4C22-B58F-31A7DE355902}"/>
              </a:ext>
            </a:extLst>
          </p:cNvPr>
          <p:cNvSpPr txBox="1"/>
          <p:nvPr/>
        </p:nvSpPr>
        <p:spPr>
          <a:xfrm>
            <a:off x="626164" y="1494076"/>
            <a:ext cx="5469835" cy="3477875"/>
          </a:xfrm>
          <a:prstGeom prst="rect">
            <a:avLst/>
          </a:prstGeom>
          <a:noFill/>
        </p:spPr>
        <p:txBody>
          <a:bodyPr wrap="square" rtlCol="0">
            <a:spAutoFit/>
          </a:bodyPr>
          <a:lstStyle/>
          <a:p>
            <a:pPr marL="285750" indent="-285750">
              <a:buFont typeface="Arial" panose="020B0604020202020204" pitchFamily="34" charset="0"/>
              <a:buChar char="•"/>
            </a:pPr>
            <a:r>
              <a:rPr lang="en-US" sz="2400"/>
              <a:t>Słónco zhubi masu z kóždym ćopłotnym impulsom, doniž jadro njeje wotkryte.</a:t>
            </a:r>
          </a:p>
          <a:p>
            <a:pPr marL="285750" indent="-285750">
              <a:buFont typeface="Arial" panose="020B0604020202020204" pitchFamily="34" charset="0"/>
              <a:buChar char="•"/>
            </a:pPr>
            <a:r>
              <a:rPr lang="en-US" sz="2400"/>
              <a:t>Wotstorčeny wobdawk stwori </a:t>
            </a:r>
            <a:r>
              <a:rPr lang="en-US" sz="2400" b="1"/>
              <a:t>planetarisku młu</a:t>
            </a:r>
            <a:r>
              <a:rPr lang="en-US" sz="2400"/>
              <a:t>.</a:t>
            </a:r>
          </a:p>
          <a:p>
            <a:pPr marL="285750" indent="-285750">
              <a:buFont typeface="Arial" panose="020B0604020202020204" pitchFamily="34" charset="0"/>
              <a:buChar char="•"/>
            </a:pPr>
            <a:r>
              <a:rPr lang="en-US" sz="2400"/>
              <a:t>Wotkryte jadro stwori </a:t>
            </a:r>
            <a:r>
              <a:rPr lang="en-US" sz="2400" b="1"/>
              <a:t>běły palčik</a:t>
            </a:r>
            <a:r>
              <a:rPr lang="en-US" sz="2400"/>
              <a:t>.</a:t>
            </a:r>
          </a:p>
          <a:p>
            <a:pPr marL="697230" lvl="1" indent="-285750">
              <a:buFont typeface="Arial" panose="020B0604020202020204" pitchFamily="34" charset="0"/>
              <a:buChar char="•"/>
            </a:pPr>
            <a:r>
              <a:rPr lang="en-US" sz="2000"/>
              <a:t>wotchłódni so </a:t>
            </a:r>
            <a:r>
              <a:rPr lang="en-US" sz="2000" err="1"/>
              <a:t>spěšnje</a:t>
            </a:r>
            <a:r>
              <a:rPr lang="en-US" sz="2000"/>
              <a:t>, </a:t>
            </a:r>
            <a:r>
              <a:rPr lang="en-US" sz="2000" err="1"/>
              <a:t>žane</a:t>
            </a:r>
            <a:r>
              <a:rPr lang="en-US" sz="2000"/>
              <a:t> </a:t>
            </a:r>
            <a:r>
              <a:rPr lang="en-US" sz="2000" err="1"/>
              <a:t>dalše</a:t>
            </a:r>
            <a:r>
              <a:rPr lang="en-US" sz="2000"/>
              <a:t> </a:t>
            </a:r>
            <a:r>
              <a:rPr lang="en-US" sz="2000" err="1"/>
              <a:t>reakcije</a:t>
            </a:r>
            <a:r>
              <a:rPr lang="en-US" sz="2000"/>
              <a:t> </a:t>
            </a:r>
            <a:r>
              <a:rPr lang="en-US" sz="2000" err="1"/>
              <a:t>móžno</a:t>
            </a:r>
            <a:endParaRPr lang="en-US" sz="2000"/>
          </a:p>
          <a:p>
            <a:pPr marL="697230" lvl="1" indent="-285750">
              <a:buFont typeface="Arial" panose="020B0604020202020204" pitchFamily="34" charset="0"/>
              <a:buChar char="•"/>
            </a:pPr>
            <a:r>
              <a:rPr lang="en-US" sz="2000"/>
              <a:t>wobsteji </a:t>
            </a:r>
            <a:r>
              <a:rPr lang="en-US" sz="2000" err="1"/>
              <a:t>přewažnje</a:t>
            </a:r>
            <a:r>
              <a:rPr lang="en-US" sz="2000"/>
              <a:t> z </a:t>
            </a:r>
            <a:r>
              <a:rPr lang="en-US" sz="2000" err="1"/>
              <a:t>wuhlika</a:t>
            </a:r>
            <a:r>
              <a:rPr lang="en-US" sz="2000"/>
              <a:t> a </a:t>
            </a:r>
            <a:r>
              <a:rPr lang="en-US" sz="2000" err="1"/>
              <a:t>kislika</a:t>
            </a:r>
            <a:br>
              <a:rPr lang="en-US" sz="2400"/>
            </a:br>
            <a:r>
              <a:rPr lang="en-US" sz="1600" i="1"/>
              <a:t>něhdźe masa </a:t>
            </a:r>
            <a:r>
              <a:rPr lang="en-US" sz="1600" i="1" err="1"/>
              <a:t>słónca</a:t>
            </a:r>
            <a:r>
              <a:rPr lang="en-US" sz="1600" i="1"/>
              <a:t> a </a:t>
            </a:r>
            <a:r>
              <a:rPr lang="en-US" sz="1600" i="1" err="1"/>
              <a:t>wulkosć</a:t>
            </a:r>
            <a:r>
              <a:rPr lang="en-US" sz="1600" i="1"/>
              <a:t> </a:t>
            </a:r>
            <a:r>
              <a:rPr lang="en-US" sz="1600" i="1" err="1"/>
              <a:t>zemje</a:t>
            </a:r>
            <a:endParaRPr lang="de-DE" sz="2400" i="1"/>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8" name="Titel 1">
            <a:extLst>
              <a:ext uri="{FF2B5EF4-FFF2-40B4-BE49-F238E27FC236}">
                <a16:creationId xmlns:a16="http://schemas.microsoft.com/office/drawing/2014/main" id="{9AB2D3B3-50C4-48EE-87BB-8AF51B68959B}"/>
              </a:ext>
            </a:extLst>
          </p:cNvPr>
          <p:cNvSpPr>
            <a:spLocks noGrp="1"/>
          </p:cNvSpPr>
          <p:nvPr>
            <p:ph type="title"/>
          </p:nvPr>
        </p:nvSpPr>
        <p:spPr>
          <a:xfrm>
            <a:off x="1238249" y="346075"/>
            <a:ext cx="10217156" cy="684000"/>
          </a:xfrm>
        </p:spPr>
        <p:txBody>
          <a:bodyPr/>
          <a:lstStyle/>
          <a:p>
            <a:r>
              <a:rPr lang="de-DE" sz="3600" noProof="0" err="1"/>
              <a:t>Častosć</a:t>
            </a:r>
            <a:r>
              <a:rPr lang="de-DE" sz="3600" noProof="0"/>
              <a:t> </a:t>
            </a:r>
            <a:r>
              <a:rPr lang="de-DE" sz="3600" noProof="0" err="1"/>
              <a:t>chemiskich</a:t>
            </a:r>
            <a:r>
              <a:rPr lang="de-DE" sz="3600" noProof="0"/>
              <a:t> </a:t>
            </a:r>
            <a:r>
              <a:rPr lang="de-DE" sz="3600" err="1"/>
              <a:t>el</a:t>
            </a:r>
            <a:r>
              <a:rPr lang="de-DE" sz="3600" noProof="0" err="1"/>
              <a:t>ementow</a:t>
            </a:r>
            <a:r>
              <a:rPr lang="de-DE" sz="3600" noProof="0"/>
              <a:t> </a:t>
            </a:r>
            <a:r>
              <a:rPr lang="de-DE" sz="2400" noProof="0"/>
              <a:t>(słónčny </a:t>
            </a:r>
            <a:r>
              <a:rPr lang="de-DE" sz="2400" noProof="0" err="1"/>
              <a:t>system</a:t>
            </a:r>
            <a:r>
              <a:rPr lang="de-DE" sz="2400" noProof="0"/>
              <a:t>)</a:t>
            </a:r>
            <a:endParaRPr lang="de-DE" sz="3000" noProof="0"/>
          </a:p>
        </p:txBody>
      </p:sp>
    </p:spTree>
    <p:extLst>
      <p:ext uri="{BB962C8B-B14F-4D97-AF65-F5344CB8AC3E}">
        <p14:creationId xmlns:p14="http://schemas.microsoft.com/office/powerpoint/2010/main" val="61770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de-DE" sz="3600" cap="small" noProof="0" err="1"/>
              <a:t>Što</a:t>
            </a:r>
            <a:r>
              <a:rPr lang="de-DE" sz="3600" cap="small" noProof="0"/>
              <a:t> </a:t>
            </a:r>
            <a:r>
              <a:rPr lang="de-DE" sz="3600" cap="small" noProof="0" err="1"/>
              <a:t>wěsće</a:t>
            </a:r>
            <a:r>
              <a:rPr lang="de-DE" sz="3600" cap="small" noProof="0"/>
              <a:t> </a:t>
            </a:r>
            <a:r>
              <a:rPr lang="de-DE" sz="3600" cap="small" noProof="0" err="1"/>
              <a:t>hižo</a:t>
            </a:r>
            <a:r>
              <a:rPr lang="de-DE" sz="3600" cap="small" noProof="0"/>
              <a:t> wo</a:t>
            </a:r>
            <a:br>
              <a:rPr lang="de-DE" sz="3600" b="1" cap="small" noProof="0"/>
            </a:br>
            <a:r>
              <a:rPr lang="de-DE" sz="3600" b="1" cap="small" noProof="0" err="1"/>
              <a:t>nuklearnej</a:t>
            </a:r>
            <a:r>
              <a:rPr lang="de-DE" sz="3600" b="1" cap="small" noProof="0"/>
              <a:t> </a:t>
            </a:r>
            <a:r>
              <a:rPr lang="de-DE" sz="3600" b="1" cap="small"/>
              <a:t>a</a:t>
            </a:r>
            <a:r>
              <a:rPr lang="de-DE" sz="3600" b="1" cap="small" noProof="0" err="1"/>
              <a:t>strofyzice</a:t>
            </a:r>
            <a:r>
              <a:rPr lang="de-DE" sz="3600" cap="small" noProof="0"/>
              <a:t>?</a:t>
            </a:r>
            <a:endParaRPr lang="de-DE" sz="3600" b="1" cap="small" noProof="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
        <p:nvSpPr>
          <p:cNvPr id="10" name="Titel 1">
            <a:extLst>
              <a:ext uri="{FF2B5EF4-FFF2-40B4-BE49-F238E27FC236}">
                <a16:creationId xmlns:a16="http://schemas.microsoft.com/office/drawing/2014/main" id="{A845CD9E-9F6F-46E8-9D45-FFA801D1C866}"/>
              </a:ext>
            </a:extLst>
          </p:cNvPr>
          <p:cNvSpPr>
            <a:spLocks noGrp="1"/>
          </p:cNvSpPr>
          <p:nvPr>
            <p:ph type="title"/>
          </p:nvPr>
        </p:nvSpPr>
        <p:spPr>
          <a:xfrm>
            <a:off x="1238249" y="346075"/>
            <a:ext cx="10217156" cy="684000"/>
          </a:xfrm>
        </p:spPr>
        <p:txBody>
          <a:bodyPr/>
          <a:lstStyle/>
          <a:p>
            <a:r>
              <a:rPr lang="de-DE" sz="3600" noProof="0" err="1"/>
              <a:t>Častosć</a:t>
            </a:r>
            <a:r>
              <a:rPr lang="de-DE" sz="3600" noProof="0"/>
              <a:t> </a:t>
            </a:r>
            <a:r>
              <a:rPr lang="de-DE" sz="3600" noProof="0" err="1"/>
              <a:t>chemiskich</a:t>
            </a:r>
            <a:r>
              <a:rPr lang="de-DE" sz="3600" noProof="0"/>
              <a:t> </a:t>
            </a:r>
            <a:r>
              <a:rPr lang="de-DE" sz="3600" err="1"/>
              <a:t>el</a:t>
            </a:r>
            <a:r>
              <a:rPr lang="de-DE" sz="3600" noProof="0" err="1"/>
              <a:t>ementow</a:t>
            </a:r>
            <a:r>
              <a:rPr lang="de-DE" sz="3600" noProof="0"/>
              <a:t> </a:t>
            </a:r>
            <a:r>
              <a:rPr lang="de-DE" sz="2400" noProof="0"/>
              <a:t>(słónčny </a:t>
            </a:r>
            <a:r>
              <a:rPr lang="de-DE" sz="2400" noProof="0" err="1"/>
              <a:t>system</a:t>
            </a:r>
            <a:r>
              <a:rPr lang="de-DE" sz="2400" noProof="0"/>
              <a:t>)</a:t>
            </a:r>
            <a:endParaRPr lang="de-DE" sz="3000" noProof="0"/>
          </a:p>
        </p:txBody>
      </p:sp>
    </p:spTree>
    <p:extLst>
      <p:ext uri="{BB962C8B-B14F-4D97-AF65-F5344CB8AC3E}">
        <p14:creationId xmlns:p14="http://schemas.microsoft.com/office/powerpoint/2010/main" val="21703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569660"/>
          </a:xfrm>
          <a:prstGeom prst="rect">
            <a:avLst/>
          </a:prstGeom>
          <a:noFill/>
        </p:spPr>
        <p:txBody>
          <a:bodyPr wrap="square" rtlCol="0">
            <a:spAutoFit/>
          </a:bodyPr>
          <a:lstStyle/>
          <a:p>
            <a:pPr marL="285750" indent="-285750">
              <a:buFont typeface="Arial" panose="020B0604020202020204" pitchFamily="34" charset="0"/>
              <a:buChar char="•"/>
            </a:pPr>
            <a:r>
              <a:rPr lang="en-GB" sz="2400"/>
              <a:t>Elementy </a:t>
            </a:r>
            <a:r>
              <a:rPr lang="en-GB" sz="2400" err="1"/>
              <a:t>hač</a:t>
            </a:r>
            <a:r>
              <a:rPr lang="en-GB" sz="2400"/>
              <a:t> do </a:t>
            </a:r>
            <a:r>
              <a:rPr lang="en-GB" sz="2400" b="1" err="1"/>
              <a:t>železa</a:t>
            </a:r>
            <a:r>
              <a:rPr lang="en-GB" sz="2400" b="1"/>
              <a:t> </a:t>
            </a:r>
            <a:r>
              <a:rPr lang="en-GB" sz="2400" err="1"/>
              <a:t>móža</a:t>
            </a:r>
            <a:r>
              <a:rPr lang="en-GB" sz="2400"/>
              <a:t> so </a:t>
            </a:r>
            <a:r>
              <a:rPr lang="en-GB" sz="2400" err="1"/>
              <a:t>přez</a:t>
            </a:r>
            <a:r>
              <a:rPr lang="en-GB" sz="2400"/>
              <a:t> </a:t>
            </a:r>
            <a:r>
              <a:rPr lang="en-GB" sz="2400" err="1"/>
              <a:t>jadrowu</a:t>
            </a:r>
            <a:r>
              <a:rPr lang="en-GB" sz="2400"/>
              <a:t> </a:t>
            </a:r>
            <a:r>
              <a:rPr lang="en-GB" sz="2400" err="1"/>
              <a:t>fuziju</a:t>
            </a:r>
            <a:r>
              <a:rPr lang="en-GB" sz="2400"/>
              <a:t> w </a:t>
            </a:r>
            <a:r>
              <a:rPr lang="en-GB" sz="2400" err="1"/>
              <a:t>stelarnych</a:t>
            </a:r>
            <a:r>
              <a:rPr lang="en-GB" sz="2400"/>
              <a:t> </a:t>
            </a:r>
            <a:r>
              <a:rPr lang="en-GB" sz="2400" err="1"/>
              <a:t>procesach</a:t>
            </a:r>
            <a:r>
              <a:rPr lang="en-GB" sz="2400"/>
              <a:t> syntetizować.</a:t>
            </a:r>
          </a:p>
          <a:p>
            <a:pPr marL="285750" indent="-285750">
              <a:buFont typeface="Arial" panose="020B0604020202020204" pitchFamily="34" charset="0"/>
              <a:buChar char="•"/>
            </a:pPr>
            <a:r>
              <a:rPr lang="en-GB" sz="2400"/>
              <a:t>Přez to zwyši so </a:t>
            </a:r>
            <a:r>
              <a:rPr lang="en-GB" sz="2400" err="1"/>
              <a:t>podźěl</a:t>
            </a:r>
            <a:r>
              <a:rPr lang="en-GB" sz="2400"/>
              <a:t> železa.</a:t>
            </a:r>
          </a:p>
        </p:txBody>
      </p:sp>
      <p:sp>
        <p:nvSpPr>
          <p:cNvPr id="10" name="Titel 1">
            <a:extLst>
              <a:ext uri="{FF2B5EF4-FFF2-40B4-BE49-F238E27FC236}">
                <a16:creationId xmlns:a16="http://schemas.microsoft.com/office/drawing/2014/main" id="{047DD314-4298-4652-8E23-3BBABD074069}"/>
              </a:ext>
            </a:extLst>
          </p:cNvPr>
          <p:cNvSpPr>
            <a:spLocks noGrp="1"/>
          </p:cNvSpPr>
          <p:nvPr>
            <p:ph type="title"/>
          </p:nvPr>
        </p:nvSpPr>
        <p:spPr>
          <a:xfrm>
            <a:off x="1238249" y="346075"/>
            <a:ext cx="10217156" cy="684000"/>
          </a:xfrm>
        </p:spPr>
        <p:txBody>
          <a:bodyPr/>
          <a:lstStyle/>
          <a:p>
            <a:r>
              <a:rPr lang="de-DE" sz="3600" noProof="0" err="1"/>
              <a:t>Častosć</a:t>
            </a:r>
            <a:r>
              <a:rPr lang="de-DE" sz="3600" noProof="0"/>
              <a:t> </a:t>
            </a:r>
            <a:r>
              <a:rPr lang="de-DE" sz="3600" noProof="0" err="1"/>
              <a:t>chemiskich</a:t>
            </a:r>
            <a:r>
              <a:rPr lang="de-DE" sz="3600" noProof="0"/>
              <a:t> </a:t>
            </a:r>
            <a:r>
              <a:rPr lang="de-DE" sz="3600" err="1"/>
              <a:t>el</a:t>
            </a:r>
            <a:r>
              <a:rPr lang="de-DE" sz="3600" noProof="0" err="1"/>
              <a:t>ementow</a:t>
            </a:r>
            <a:r>
              <a:rPr lang="de-DE" sz="3600" noProof="0"/>
              <a:t> </a:t>
            </a:r>
            <a:r>
              <a:rPr lang="de-DE" sz="2400" noProof="0"/>
              <a:t>(słón</a:t>
            </a:r>
            <a:r>
              <a:rPr lang="hsb-DE" sz="2400" noProof="0"/>
              <a:t>čn</a:t>
            </a:r>
            <a:r>
              <a:rPr lang="de-DE" sz="2400" noProof="0"/>
              <a:t>y </a:t>
            </a:r>
            <a:r>
              <a:rPr lang="de-DE" sz="2400" noProof="0" err="1"/>
              <a:t>system</a:t>
            </a:r>
            <a:r>
              <a:rPr lang="de-DE" sz="2400" noProof="0"/>
              <a:t>)</a:t>
            </a:r>
            <a:endParaRPr lang="de-DE" sz="3000" noProof="0"/>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err="1">
                <a:solidFill>
                  <a:srgbClr val="000000"/>
                </a:solidFill>
              </a:rPr>
              <a:t>Wjazbowa</a:t>
            </a:r>
            <a:r>
              <a:rPr lang="de-DE" sz="1400" b="1">
                <a:solidFill>
                  <a:srgbClr val="000000"/>
                </a:solidFill>
              </a:rPr>
              <a:t> </a:t>
            </a:r>
            <a:r>
              <a:rPr lang="de-DE" sz="1400" b="1" err="1">
                <a:solidFill>
                  <a:srgbClr val="000000"/>
                </a:solidFill>
              </a:rPr>
              <a:t>energija</a:t>
            </a:r>
            <a:r>
              <a:rPr lang="de-DE" sz="1400" b="1">
                <a:solidFill>
                  <a:srgbClr val="000000"/>
                </a:solidFill>
              </a:rPr>
              <a:t> na </a:t>
            </a:r>
            <a:r>
              <a:rPr lang="de-DE" sz="1400" b="1" err="1">
                <a:solidFill>
                  <a:srgbClr val="000000"/>
                </a:solidFill>
              </a:rPr>
              <a:t>nukleon</a:t>
            </a:r>
            <a:r>
              <a:rPr lang="de-DE" sz="1400" b="1">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err="1">
                <a:solidFill>
                  <a:srgbClr val="000000"/>
                </a:solidFill>
              </a:rPr>
              <a:t>Masowa</a:t>
            </a:r>
            <a:r>
              <a:rPr lang="de-DE" sz="1400" b="1">
                <a:solidFill>
                  <a:srgbClr val="000000"/>
                </a:solidFill>
              </a:rPr>
              <a:t> </a:t>
            </a:r>
            <a:r>
              <a:rPr lang="de-DE" sz="1400" b="1" err="1">
                <a:solidFill>
                  <a:srgbClr val="000000"/>
                </a:solidFill>
              </a:rPr>
              <a:t>ličba</a:t>
            </a:r>
            <a:r>
              <a:rPr lang="de-DE" sz="1400" b="1">
                <a:solidFill>
                  <a:srgbClr val="000000"/>
                </a:solidFill>
              </a:rPr>
              <a:t> A</a:t>
            </a:r>
          </a:p>
        </p:txBody>
      </p:sp>
      <p:sp>
        <p:nvSpPr>
          <p:cNvPr id="8" name="Titel 1">
            <a:extLst>
              <a:ext uri="{FF2B5EF4-FFF2-40B4-BE49-F238E27FC236}">
                <a16:creationId xmlns:a16="http://schemas.microsoft.com/office/drawing/2014/main" id="{4D914272-58EA-421C-A535-008829E3A43D}"/>
              </a:ext>
            </a:extLst>
          </p:cNvPr>
          <p:cNvSpPr>
            <a:spLocks noGrp="1"/>
          </p:cNvSpPr>
          <p:nvPr>
            <p:ph type="title"/>
          </p:nvPr>
        </p:nvSpPr>
        <p:spPr>
          <a:xfrm>
            <a:off x="1238249" y="346075"/>
            <a:ext cx="10217156" cy="684000"/>
          </a:xfrm>
        </p:spPr>
        <p:txBody>
          <a:bodyPr/>
          <a:lstStyle/>
          <a:p>
            <a:r>
              <a:rPr lang="de-DE" sz="3600" noProof="0" err="1"/>
              <a:t>Wjazbowa</a:t>
            </a:r>
            <a:r>
              <a:rPr lang="de-DE" sz="3600" noProof="0"/>
              <a:t> </a:t>
            </a:r>
            <a:r>
              <a:rPr lang="de-DE" sz="3600" noProof="0" err="1"/>
              <a:t>energija</a:t>
            </a:r>
            <a:endParaRPr lang="de-DE" sz="3000" noProof="0"/>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err="1">
                <a:solidFill>
                  <a:srgbClr val="000000"/>
                </a:solidFill>
              </a:rPr>
              <a:t>Wjazbowa</a:t>
            </a:r>
            <a:r>
              <a:rPr lang="de-DE" sz="1400" b="1">
                <a:solidFill>
                  <a:srgbClr val="000000"/>
                </a:solidFill>
              </a:rPr>
              <a:t> </a:t>
            </a:r>
            <a:r>
              <a:rPr lang="de-DE" sz="1400" b="1" err="1">
                <a:solidFill>
                  <a:srgbClr val="000000"/>
                </a:solidFill>
              </a:rPr>
              <a:t>energija</a:t>
            </a:r>
            <a:r>
              <a:rPr lang="de-DE" sz="1400" b="1">
                <a:solidFill>
                  <a:srgbClr val="000000"/>
                </a:solidFill>
              </a:rPr>
              <a:t> na </a:t>
            </a:r>
            <a:r>
              <a:rPr lang="de-DE" sz="1400" b="1" err="1">
                <a:solidFill>
                  <a:srgbClr val="000000"/>
                </a:solidFill>
              </a:rPr>
              <a:t>nukleon</a:t>
            </a:r>
            <a:r>
              <a:rPr lang="de-DE" sz="1400" b="1">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err="1">
                <a:solidFill>
                  <a:srgbClr val="000000"/>
                </a:solidFill>
              </a:rPr>
              <a:t>Masowa</a:t>
            </a:r>
            <a:r>
              <a:rPr lang="de-DE" sz="1400" b="1">
                <a:solidFill>
                  <a:srgbClr val="000000"/>
                </a:solidFill>
              </a:rPr>
              <a:t> </a:t>
            </a:r>
            <a:r>
              <a:rPr lang="de-DE" sz="1400" b="1" err="1">
                <a:solidFill>
                  <a:srgbClr val="000000"/>
                </a:solidFill>
              </a:rPr>
              <a:t>ličba</a:t>
            </a:r>
            <a:r>
              <a:rPr lang="de-DE" sz="1400" b="1">
                <a:solidFill>
                  <a:srgbClr val="000000"/>
                </a:solidFill>
              </a:rPr>
              <a:t>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err="1">
                <a:solidFill>
                  <a:srgbClr val="C00000"/>
                </a:solidFill>
              </a:rPr>
              <a:t>Jadrowa</a:t>
            </a:r>
            <a:r>
              <a:rPr lang="en-US" b="1">
                <a:solidFill>
                  <a:srgbClr val="C00000"/>
                </a:solidFill>
              </a:rPr>
              <a:t> </a:t>
            </a:r>
            <a:r>
              <a:rPr lang="en-US" b="1" err="1">
                <a:solidFill>
                  <a:srgbClr val="C00000"/>
                </a:solidFill>
              </a:rPr>
              <a:t>fuzija</a:t>
            </a:r>
            <a:endParaRPr lang="en-US" b="1">
              <a:solidFill>
                <a:srgbClr val="C00000"/>
              </a:solidFill>
            </a:endParaRP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a:solidFill>
                  <a:srgbClr val="FFC000"/>
                </a:solidFill>
              </a:rPr>
              <a:t>???</a:t>
            </a:r>
          </a:p>
        </p:txBody>
      </p:sp>
      <p:sp>
        <p:nvSpPr>
          <p:cNvPr id="12" name="Titel 1">
            <a:extLst>
              <a:ext uri="{FF2B5EF4-FFF2-40B4-BE49-F238E27FC236}">
                <a16:creationId xmlns:a16="http://schemas.microsoft.com/office/drawing/2014/main" id="{165F0854-5FF6-402E-B3C7-D9E06623C93B}"/>
              </a:ext>
            </a:extLst>
          </p:cNvPr>
          <p:cNvSpPr>
            <a:spLocks noGrp="1"/>
          </p:cNvSpPr>
          <p:nvPr>
            <p:ph type="title"/>
          </p:nvPr>
        </p:nvSpPr>
        <p:spPr>
          <a:xfrm>
            <a:off x="1238249" y="346075"/>
            <a:ext cx="10217156" cy="684000"/>
          </a:xfrm>
        </p:spPr>
        <p:txBody>
          <a:bodyPr/>
          <a:lstStyle/>
          <a:p>
            <a:r>
              <a:rPr lang="de-DE" sz="3600" noProof="0" err="1"/>
              <a:t>Wjazbowa</a:t>
            </a:r>
            <a:r>
              <a:rPr lang="de-DE" sz="3600" noProof="0"/>
              <a:t> </a:t>
            </a:r>
            <a:r>
              <a:rPr lang="de-DE" sz="3600" noProof="0" err="1"/>
              <a:t>energija</a:t>
            </a:r>
            <a:endParaRPr lang="de-DE" sz="3000" noProof="0"/>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Dźěl</a:t>
            </a:r>
            <a:r>
              <a:rPr kumimoji="0" lang="en-US" sz="3600" b="1" i="0" u="none" strike="noStrike" kern="1200" cap="small" spc="0" normalizeH="0" baseline="0" noProof="0">
                <a:ln>
                  <a:noFill/>
                </a:ln>
                <a:solidFill>
                  <a:srgbClr val="FFFFFF"/>
                </a:solidFill>
                <a:effectLst/>
                <a:uLnTx/>
                <a:uFillTx/>
                <a:latin typeface="Open Sans" panose="020B0606030504020204" pitchFamily="34" charset="0"/>
                <a:ea typeface="+mn-ea"/>
                <a:cs typeface="+mn-cs"/>
              </a:rPr>
              <a:t> IV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a:ln>
                  <a:noFill/>
                </a:ln>
                <a:solidFill>
                  <a:srgbClr val="FFFFFF"/>
                </a:solidFill>
                <a:effectLst/>
                <a:uLnTx/>
                <a:uFillTx/>
                <a:latin typeface="Open Sans" panose="020B0606030504020204" pitchFamily="34" charset="0"/>
                <a:ea typeface="+mn-ea"/>
                <a:cs typeface="+mn-cs"/>
              </a:rPr>
              <a:t>Pójće sobu k </a:t>
            </a:r>
            <a:r>
              <a:rPr kumimoji="0" lang="en-US" sz="3600" b="0"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wyšim</a:t>
            </a:r>
            <a:r>
              <a:rPr kumimoji="0" lang="en-US" sz="3600" b="0" i="0" u="none" strike="noStrike" kern="1200" cap="small" spc="0" normalizeH="0" baseline="0" noProof="0">
                <a:ln>
                  <a:noFill/>
                </a:ln>
                <a:solidFill>
                  <a:srgbClr val="FFFFFF"/>
                </a:solidFill>
                <a:effectLst/>
                <a:uLnTx/>
                <a:uFillTx/>
                <a:latin typeface="Open Sans" panose="020B0606030504020204" pitchFamily="34" charset="0"/>
                <a:ea typeface="+mn-ea"/>
                <a:cs typeface="+mn-cs"/>
              </a:rPr>
              <a:t> </a:t>
            </a:r>
            <a:r>
              <a:rPr kumimoji="0" lang="en-US" sz="3600" b="0"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Elementam</a:t>
            </a:r>
            <a:r>
              <a:rPr kumimoji="0" lang="en-US" sz="3600" b="0" i="0" u="none" strike="noStrike" kern="1200" cap="small" spc="0" normalizeH="0" baseline="0" noProof="0">
                <a:ln>
                  <a:noFill/>
                </a:ln>
                <a:solidFill>
                  <a:srgbClr val="FFFFFF"/>
                </a:solidFill>
                <a:effectLst/>
                <a:uLnTx/>
                <a:uFillTx/>
                <a:latin typeface="Open Sans" panose="020B0606030504020204" pitchFamily="34" charset="0"/>
                <a:ea typeface="+mn-ea"/>
                <a:cs typeface="+mn-cs"/>
              </a:rPr>
              <a:t>!</a:t>
            </a:r>
            <a:endParaRPr kumimoji="0" lang="en-US" sz="3600" b="1" i="0" u="none" strike="noStrike" kern="1200" cap="small"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956160" cy="2392362"/>
          </a:xfrm>
        </p:spPr>
        <p:txBody>
          <a:bodyPr anchor="ctr"/>
          <a:lstStyle/>
          <a:p>
            <a:pPr algn="ctr"/>
            <a:r>
              <a:rPr lang="de-DE" sz="3600" cap="small" noProof="0" err="1"/>
              <a:t>Kak</a:t>
            </a:r>
            <a:r>
              <a:rPr lang="de-DE" sz="3600" cap="small" noProof="0"/>
              <a:t> </a:t>
            </a:r>
            <a:r>
              <a:rPr lang="de-DE" sz="3600" cap="small" noProof="0" err="1"/>
              <a:t>móža</a:t>
            </a:r>
            <a:r>
              <a:rPr lang="de-DE" sz="3600" cap="small" noProof="0"/>
              <a:t> so </a:t>
            </a:r>
            <a:r>
              <a:rPr lang="de-DE" sz="3600" b="1" cap="small" noProof="0" err="1"/>
              <a:t>čežke</a:t>
            </a:r>
            <a:r>
              <a:rPr lang="de-DE" sz="3600" b="1" cap="small" noProof="0"/>
              <a:t> </a:t>
            </a:r>
            <a:r>
              <a:rPr lang="de-DE" sz="3600" b="1" cap="small"/>
              <a:t>e</a:t>
            </a:r>
            <a:r>
              <a:rPr lang="de-DE" sz="3600" b="1" cap="small" noProof="0" err="1"/>
              <a:t>lementy</a:t>
            </a:r>
            <a:r>
              <a:rPr lang="de-DE" sz="3600" b="1" cap="small" noProof="0"/>
              <a:t> </a:t>
            </a:r>
            <a:r>
              <a:rPr lang="de-DE" sz="3600" cap="small" noProof="0" err="1"/>
              <a:t>stworić</a:t>
            </a:r>
            <a:r>
              <a:rPr lang="de-DE" sz="3600" cap="small" noProof="0"/>
              <a:t>?</a:t>
            </a:r>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a:t>P</a:t>
            </a:r>
            <a:r>
              <a:rPr lang="de-DE" sz="3600" noProof="0"/>
              <a:t>opad</a:t>
            </a:r>
            <a:r>
              <a:rPr lang="de-DE" sz="3200"/>
              <a:t> Neutronow</a:t>
            </a:r>
            <a:endParaRPr lang="de-DE" sz="3000" noProof="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de-DE" sz="2000" b="1">
                <a:solidFill>
                  <a:srgbClr val="00305E"/>
                </a:solidFill>
                <a:latin typeface="Open Sans"/>
              </a:rPr>
              <a:t>r</a:t>
            </a:r>
            <a:r>
              <a:rPr kumimoji="0" lang="de-DE" sz="2000" b="1" i="0" u="none" strike="noStrike" kern="1200" cap="none" spc="0" normalizeH="0" baseline="0" noProof="0">
                <a:ln>
                  <a:noFill/>
                </a:ln>
                <a:solidFill>
                  <a:srgbClr val="00305E"/>
                </a:solidFill>
                <a:effectLst/>
                <a:uLnTx/>
                <a:uFillTx/>
                <a:latin typeface="Open Sans"/>
                <a:ea typeface="+mn-ea"/>
                <a:cs typeface="+mn-cs"/>
              </a:rPr>
              <a:t>adioaktiwne </a:t>
            </a:r>
            <a:r>
              <a:rPr kumimoji="0" lang="de-DE" sz="2000" b="1" i="0" u="none" strike="noStrike" kern="1200" cap="none" spc="0" normalizeH="0" baseline="0" noProof="0" err="1">
                <a:ln>
                  <a:noFill/>
                </a:ln>
                <a:solidFill>
                  <a:srgbClr val="00305E"/>
                </a:solidFill>
                <a:effectLst/>
                <a:uLnTx/>
                <a:uFillTx/>
                <a:latin typeface="Open Sans"/>
                <a:ea typeface="+mn-ea"/>
                <a:cs typeface="+mn-cs"/>
              </a:rPr>
              <a:t>přetworjenje</a:t>
            </a:r>
            <a:endParaRPr kumimoji="0" lang="de-DE" sz="2000" b="1" i="0"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lvl="0" indent="-285750">
              <a:lnSpc>
                <a:spcPct val="120000"/>
              </a:lnSpc>
              <a:buFont typeface="Arial" panose="020B0604020202020204" pitchFamily="34" charset="0"/>
              <a:buChar char="•"/>
              <a:defRPr/>
            </a:pPr>
            <a:r>
              <a:rPr lang="hsb-DE" sz="2200">
                <a:solidFill>
                  <a:srgbClr val="00305E"/>
                </a:solidFill>
                <a:latin typeface="Open Sans"/>
              </a:rPr>
              <a:t>Ž</a:t>
            </a:r>
            <a:r>
              <a:rPr kumimoji="0" lang="en-US" sz="2200" b="0" i="0" u="none" strike="noStrike" kern="1200" cap="none" spc="0" normalizeH="0" baseline="0" noProof="0">
                <a:ln>
                  <a:noFill/>
                </a:ln>
                <a:solidFill>
                  <a:srgbClr val="00305E"/>
                </a:solidFill>
                <a:effectLst/>
                <a:uLnTx/>
                <a:uFillTx/>
                <a:latin typeface="Open Sans"/>
                <a:ea typeface="+mn-ea"/>
                <a:cs typeface="+mn-cs"/>
              </a:rPr>
              <a:t>elezo-59 </a:t>
            </a:r>
            <a:r>
              <a:rPr kumimoji="0" lang="en-US" sz="2200" b="0" i="0" u="none" strike="noStrike" kern="1200" cap="none" spc="0" normalizeH="0" baseline="0" noProof="0" err="1">
                <a:ln>
                  <a:noFill/>
                </a:ln>
                <a:solidFill>
                  <a:srgbClr val="00305E"/>
                </a:solidFill>
                <a:effectLst/>
                <a:uLnTx/>
                <a:uFillTx/>
                <a:latin typeface="Open Sans"/>
                <a:ea typeface="+mn-ea"/>
                <a:cs typeface="+mn-cs"/>
              </a:rPr>
              <a:t>móže</a:t>
            </a:r>
            <a:r>
              <a:rPr kumimoji="0" lang="en-US" sz="2200" b="0" i="0" u="none" strike="noStrike" kern="1200" cap="none" spc="0" normalizeH="0" baseline="0" noProof="0">
                <a:ln>
                  <a:noFill/>
                </a:ln>
                <a:solidFill>
                  <a:srgbClr val="00305E"/>
                </a:solidFill>
                <a:effectLst/>
                <a:uLnTx/>
                <a:uFillTx/>
                <a:latin typeface="Open Sans"/>
                <a:ea typeface="+mn-ea"/>
                <a:cs typeface="+mn-cs"/>
              </a:rPr>
              <a:t> dalši popad </a:t>
            </a:r>
            <a:r>
              <a:rPr lang="en-US" sz="2200">
                <a:solidFill>
                  <a:srgbClr val="00305E"/>
                </a:solidFill>
              </a:rPr>
              <a:t>neutronow </a:t>
            </a:r>
            <a:r>
              <a:rPr kumimoji="0" lang="en-US" sz="2200" b="0" i="0" u="none" strike="noStrike" kern="1200" cap="none" spc="0" normalizeH="0" baseline="0" noProof="0">
                <a:ln>
                  <a:noFill/>
                </a:ln>
                <a:solidFill>
                  <a:srgbClr val="00305E"/>
                </a:solidFill>
                <a:effectLst/>
                <a:uLnTx/>
                <a:uFillTx/>
                <a:latin typeface="Open Sans"/>
                <a:ea typeface="+mn-ea"/>
                <a:cs typeface="+mn-cs"/>
              </a:rPr>
              <a:t>přeběžeć, </a:t>
            </a:r>
            <a:r>
              <a:rPr kumimoji="0" lang="en-US" sz="2200" b="0" i="0" u="none" strike="noStrike" kern="1200" cap="none" spc="0" normalizeH="0" baseline="0" noProof="0" err="1">
                <a:ln>
                  <a:noFill/>
                </a:ln>
                <a:solidFill>
                  <a:srgbClr val="00305E"/>
                </a:solidFill>
                <a:effectLst/>
                <a:uLnTx/>
                <a:uFillTx/>
                <a:latin typeface="Open Sans"/>
                <a:ea typeface="+mn-ea"/>
                <a:cs typeface="+mn-cs"/>
              </a:rPr>
              <a:t>prjedy</a:t>
            </a:r>
            <a:r>
              <a:rPr kumimoji="0" lang="en-US" sz="2200" b="0" i="0" u="none" strike="noStrike" kern="1200" cap="none" spc="0" normalizeH="0" baseline="0" noProof="0">
                <a:ln>
                  <a:noFill/>
                </a:ln>
                <a:solidFill>
                  <a:srgbClr val="00305E"/>
                </a:solidFill>
                <a:effectLst/>
                <a:uLnTx/>
                <a:uFillTx/>
                <a:latin typeface="Open Sans"/>
                <a:ea typeface="+mn-ea"/>
                <a:cs typeface="+mn-cs"/>
              </a:rPr>
              <a:t> hač rozpadnje.</a:t>
            </a:r>
          </a:p>
          <a:p>
            <a:pPr marL="285750" lvl="0" indent="-285750">
              <a:lnSpc>
                <a:spcPct val="120000"/>
              </a:lnSpc>
              <a:buFont typeface="Arial" panose="020B0604020202020204" pitchFamily="34" charset="0"/>
              <a:buChar char="•"/>
              <a:defRPr/>
            </a:pPr>
            <a:r>
              <a:rPr kumimoji="0" lang="en-US" sz="2200" b="0" i="0" u="none" strike="noStrike" kern="1200" cap="none" spc="0" normalizeH="0" baseline="0" noProof="0">
                <a:ln>
                  <a:noFill/>
                </a:ln>
                <a:solidFill>
                  <a:srgbClr val="00305E"/>
                </a:solidFill>
                <a:effectLst/>
                <a:uLnTx/>
                <a:uFillTx/>
                <a:latin typeface="Open Sans"/>
                <a:ea typeface="+mn-ea"/>
                <a:cs typeface="+mn-cs"/>
              </a:rPr>
              <a:t>Poměr </a:t>
            </a:r>
            <a:r>
              <a:rPr kumimoji="0" lang="en-US" sz="2200" b="0" i="0" u="none" strike="noStrike" kern="1200" cap="none" spc="0" normalizeH="0" baseline="0" noProof="0" err="1">
                <a:ln>
                  <a:noFill/>
                </a:ln>
                <a:solidFill>
                  <a:srgbClr val="00305E"/>
                </a:solidFill>
                <a:effectLst/>
                <a:uLnTx/>
                <a:uFillTx/>
                <a:latin typeface="Open Sans"/>
                <a:ea typeface="+mn-ea"/>
                <a:cs typeface="+mn-cs"/>
              </a:rPr>
              <a:t>prawdźepodobnosće</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hač</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nuklid</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rozpadnje</a:t>
            </a:r>
            <a:r>
              <a:rPr kumimoji="0" lang="en-US" sz="2200" b="0" i="0" u="none" strike="noStrike" kern="1200" cap="none" spc="0" normalizeH="0" baseline="0" noProof="0">
                <a:ln>
                  <a:noFill/>
                </a:ln>
                <a:solidFill>
                  <a:srgbClr val="00305E"/>
                </a:solidFill>
                <a:effectLst/>
                <a:uLnTx/>
                <a:uFillTx/>
                <a:latin typeface="Open Sans"/>
                <a:ea typeface="+mn-ea"/>
                <a:cs typeface="+mn-cs"/>
              </a:rPr>
              <a:t> abo </a:t>
            </a:r>
            <a:r>
              <a:rPr kumimoji="0" lang="en-US" sz="2200" b="0" i="0" u="none" strike="noStrike" kern="1200" cap="none" spc="0" normalizeH="0" baseline="0" noProof="0" err="1">
                <a:ln>
                  <a:noFill/>
                </a:ln>
                <a:solidFill>
                  <a:srgbClr val="00305E"/>
                </a:solidFill>
                <a:effectLst/>
                <a:uLnTx/>
                <a:uFillTx/>
                <a:latin typeface="Open Sans"/>
                <a:ea typeface="+mn-ea"/>
                <a:cs typeface="+mn-cs"/>
              </a:rPr>
              <a:t>hač</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wuskutkuje</a:t>
            </a:r>
            <a:r>
              <a:rPr kumimoji="0" lang="en-US" sz="2200" b="0" i="0" u="none" strike="noStrike" kern="1200" cap="none" spc="0" normalizeH="0" baseline="0" noProof="0">
                <a:ln>
                  <a:noFill/>
                </a:ln>
                <a:solidFill>
                  <a:srgbClr val="00305E"/>
                </a:solidFill>
                <a:effectLst/>
                <a:uLnTx/>
                <a:uFillTx/>
                <a:latin typeface="Open Sans"/>
                <a:ea typeface="+mn-ea"/>
                <a:cs typeface="+mn-cs"/>
              </a:rPr>
              <a:t> so </a:t>
            </a:r>
            <a:r>
              <a:rPr kumimoji="0" lang="en-US" sz="2200" b="0" i="0" u="none" strike="noStrike" kern="1200" cap="none" spc="0" normalizeH="0" baseline="0" noProof="0" err="1">
                <a:ln>
                  <a:noFill/>
                </a:ln>
                <a:solidFill>
                  <a:srgbClr val="00305E"/>
                </a:solidFill>
                <a:effectLst/>
                <a:uLnTx/>
                <a:uFillTx/>
                <a:latin typeface="Open Sans"/>
                <a:ea typeface="+mn-ea"/>
                <a:cs typeface="+mn-cs"/>
              </a:rPr>
              <a:t>město</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toho</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slěd</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lang="en-US" sz="2200">
                <a:solidFill>
                  <a:srgbClr val="00305E"/>
                </a:solidFill>
              </a:rPr>
              <a:t>popadow neutronow, </a:t>
            </a:r>
            <a:r>
              <a:rPr kumimoji="0" lang="en-US" sz="2200" b="0" i="0" u="none" strike="noStrike" kern="1200" cap="none" spc="0" normalizeH="0" baseline="0" noProof="0" err="1">
                <a:ln>
                  <a:noFill/>
                </a:ln>
                <a:solidFill>
                  <a:srgbClr val="00305E"/>
                </a:solidFill>
                <a:effectLst/>
                <a:uLnTx/>
                <a:uFillTx/>
                <a:latin typeface="Open Sans"/>
                <a:ea typeface="+mn-ea"/>
                <a:cs typeface="+mn-cs"/>
              </a:rPr>
              <a:t>wotwisuje</a:t>
            </a:r>
            <a:r>
              <a:rPr kumimoji="0" lang="en-US" sz="2200" b="0" i="0" u="none" strike="noStrike" kern="1200" cap="none" spc="0" normalizeH="0" baseline="0" noProof="0">
                <a:ln>
                  <a:noFill/>
                </a:ln>
                <a:solidFill>
                  <a:srgbClr val="00305E"/>
                </a:solidFill>
                <a:effectLst/>
                <a:uLnTx/>
                <a:uFillTx/>
                <a:latin typeface="Open Sans"/>
                <a:ea typeface="+mn-ea"/>
                <a:cs typeface="+mn-cs"/>
              </a:rPr>
              <a:t> wot </a:t>
            </a:r>
            <a:r>
              <a:rPr lang="en-US" sz="2200">
                <a:solidFill>
                  <a:srgbClr val="00305E"/>
                </a:solidFill>
                <a:latin typeface="Open Sans"/>
              </a:rPr>
              <a:t>n</a:t>
            </a:r>
            <a:r>
              <a:rPr kumimoji="0" lang="en-US" sz="2200" b="0" i="0" u="none" strike="noStrike" kern="1200" cap="none" spc="0" normalizeH="0" baseline="0" noProof="0" err="1">
                <a:ln>
                  <a:noFill/>
                </a:ln>
                <a:solidFill>
                  <a:srgbClr val="00305E"/>
                </a:solidFill>
                <a:effectLst/>
                <a:uLnTx/>
                <a:uFillTx/>
                <a:latin typeface="Open Sans"/>
                <a:ea typeface="+mn-ea"/>
                <a:cs typeface="+mn-cs"/>
              </a:rPr>
              <a:t>eutronoweho</a:t>
            </a:r>
            <a:r>
              <a:rPr kumimoji="0" lang="en-US" sz="2200" b="0" i="0" u="none" strike="noStrike" kern="1200" cap="none" spc="0" normalizeH="0" baseline="0" noProof="0">
                <a:ln>
                  <a:noFill/>
                </a:ln>
                <a:solidFill>
                  <a:srgbClr val="00305E"/>
                </a:solidFill>
                <a:effectLst/>
                <a:uLnTx/>
                <a:uFillTx/>
                <a:latin typeface="Open Sans"/>
                <a:ea typeface="+mn-ea"/>
                <a:cs typeface="+mn-cs"/>
              </a:rPr>
              <a:t> promjenja:</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5022117"/>
                <a:ext cx="1919088" cy="73020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sSub>
                            <m:sSubPr>
                              <m:ctrlPr>
                                <a:rPr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num>
                        <m:den>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𝛌</m:t>
                          </m:r>
                        </m:den>
                      </m:f>
                    </m:oMath>
                  </m:oMathPara>
                </a14:m>
                <a:endParaRPr kumimoji="0" lang="de-DE" sz="2400" b="1" i="0" u="none" strike="noStrike" kern="1200" cap="none" spc="0" normalizeH="0" baseline="0" noProof="0">
                  <a:ln>
                    <a:noFill/>
                  </a:ln>
                  <a:solidFill>
                    <a:srgbClr val="00305E"/>
                  </a:solidFill>
                  <a:effectLst/>
                  <a:uLnTx/>
                  <a:uFillTx/>
                  <a:latin typeface="Open Sans"/>
                  <a:ea typeface="+mn-ea"/>
                  <a:cs typeface="+mn-cs"/>
                </a:endParaRPr>
              </a:p>
            </p:txBody>
          </p:sp>
        </mc:Choice>
        <mc:Fallback xmlns="">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5022117"/>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639854" y="5029974"/>
                <a:ext cx="4218645" cy="707886"/>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𝑝</m:t>
                          </m:r>
                        </m:e>
                        <m: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𝑛</m:t>
                          </m:r>
                        </m:sub>
                      </m:sSub>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𝑛</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𝑒𝑢𝑡𝑟𝑜𝑛</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𝑜𝑤𝑎</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𝑝𝑜𝑝𝑎𝑑𝑜𝑤𝑎</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𝑟</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𝑎𝑡</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𝑎</m:t>
                      </m:r>
                    </m:oMath>
                    <m:oMath xmlns:m="http://schemas.openxmlformats.org/officeDocument/2006/math">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𝜆</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𝑟𝑎𝑡𝑎</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r>
                        <a:rPr kumimoji="0" lang="hsb-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𝑟𝑜𝑧𝑝𝑎𝑑𝑎</m:t>
                      </m:r>
                      <m:r>
                        <a:rPr kumimoji="0" lang="de-DE" sz="20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 </m:t>
                      </m:r>
                    </m:oMath>
                  </m:oMathPara>
                </a14:m>
                <a:endParaRPr kumimoji="0" lang="de-DE" sz="1620" b="0" i="0" u="none" strike="noStrike" kern="1200" cap="none" spc="0" normalizeH="0" baseline="0" noProof="0">
                  <a:ln>
                    <a:noFill/>
                  </a:ln>
                  <a:solidFill>
                    <a:srgbClr val="00305E"/>
                  </a:solidFill>
                  <a:effectLst/>
                  <a:uLnTx/>
                  <a:uFillTx/>
                  <a:latin typeface="Open Sans"/>
                  <a:ea typeface="+mn-ea"/>
                  <a:cs typeface="+mn-cs"/>
                </a:endParaRPr>
              </a:p>
            </p:txBody>
          </p:sp>
        </mc:Choice>
        <mc:Fallback xmlns="">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639854" y="5029974"/>
                <a:ext cx="4218645" cy="707886"/>
              </a:xfrm>
              <a:prstGeom prst="rect">
                <a:avLst/>
              </a:prstGeom>
              <a:blipFill>
                <a:blip r:embed="rId5"/>
                <a:stretch>
                  <a:fillRect b="-7759"/>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de-DE" sz="1400" b="1">
                <a:solidFill>
                  <a:srgbClr val="00305E"/>
                </a:solidFill>
                <a:latin typeface="Open Sans"/>
              </a:rPr>
              <a:t>r</a:t>
            </a:r>
            <a:r>
              <a:rPr kumimoji="0" lang="de-DE" sz="1400" b="1" i="0" u="none" strike="noStrike" kern="1200" cap="none" spc="0" normalizeH="0" baseline="0" noProof="0">
                <a:ln>
                  <a:noFill/>
                </a:ln>
                <a:solidFill>
                  <a:srgbClr val="00305E"/>
                </a:solidFill>
                <a:effectLst/>
                <a:uLnTx/>
                <a:uFillTx/>
                <a:latin typeface="Open Sans"/>
                <a:ea typeface="+mn-ea"/>
                <a:cs typeface="+mn-cs"/>
              </a:rPr>
              <a:t>adioaktiwne </a:t>
            </a:r>
            <a:r>
              <a:rPr kumimoji="0" lang="de-DE" sz="1400" b="1" i="0" u="none" strike="noStrike" kern="1200" cap="none" spc="0" normalizeH="0" baseline="0" noProof="0" err="1">
                <a:ln>
                  <a:noFill/>
                </a:ln>
                <a:solidFill>
                  <a:srgbClr val="00305E"/>
                </a:solidFill>
                <a:effectLst/>
                <a:uLnTx/>
                <a:uFillTx/>
                <a:latin typeface="Open Sans"/>
                <a:ea typeface="+mn-ea"/>
                <a:cs typeface="+mn-cs"/>
              </a:rPr>
              <a:t>přetworjenje</a:t>
            </a:r>
            <a:endParaRPr kumimoji="0" lang="de-DE" sz="1400" b="0" i="0" u="none" strike="noStrike" kern="1200" cap="none" spc="0" normalizeH="0" baseline="0" noProof="0">
              <a:ln>
                <a:noFill/>
              </a:ln>
              <a:solidFill>
                <a:srgbClr val="00305E"/>
              </a:solidFill>
              <a:effectLst/>
              <a:uLnTx/>
              <a:uFillTx/>
              <a:latin typeface="Open Sans"/>
              <a:ea typeface="+mn-ea"/>
              <a:cs typeface="+mn-cs"/>
            </a:endParaRPr>
          </a:p>
        </p:txBody>
      </p:sp>
      <p:sp>
        <p:nvSpPr>
          <p:cNvPr id="12" name="Titel 1">
            <a:extLst>
              <a:ext uri="{FF2B5EF4-FFF2-40B4-BE49-F238E27FC236}">
                <a16:creationId xmlns:a16="http://schemas.microsoft.com/office/drawing/2014/main" id="{A5683DF1-DF5C-4127-B69F-41CA65F0EADA}"/>
              </a:ext>
            </a:extLst>
          </p:cNvPr>
          <p:cNvSpPr>
            <a:spLocks noGrp="1"/>
          </p:cNvSpPr>
          <p:nvPr>
            <p:ph type="title"/>
          </p:nvPr>
        </p:nvSpPr>
        <p:spPr>
          <a:xfrm>
            <a:off x="874713" y="346075"/>
            <a:ext cx="10580687" cy="684213"/>
          </a:xfrm>
        </p:spPr>
        <p:txBody>
          <a:bodyPr/>
          <a:lstStyle/>
          <a:p>
            <a:r>
              <a:rPr lang="de-DE" sz="3600" noProof="0"/>
              <a:t>Popad</a:t>
            </a:r>
            <a:r>
              <a:rPr lang="de-DE" sz="3200"/>
              <a:t> neutronow</a:t>
            </a:r>
            <a:endParaRPr lang="de-DE" sz="3000" noProof="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err="1"/>
              <a:t>Deskowa</a:t>
            </a:r>
            <a:r>
              <a:rPr lang="de-DE" sz="3600" noProof="0"/>
              <a:t> </a:t>
            </a:r>
            <a:r>
              <a:rPr lang="de-DE" sz="3600" noProof="0" err="1"/>
              <a:t>hra</a:t>
            </a:r>
            <a:r>
              <a:rPr lang="de-DE" sz="3600" noProof="0"/>
              <a:t>: </a:t>
            </a:r>
            <a:r>
              <a:rPr lang="de-DE" sz="3600" noProof="0" err="1"/>
              <a:t>nuklidowe</a:t>
            </a:r>
            <a:r>
              <a:rPr lang="de-DE" sz="3600" noProof="0"/>
              <a:t> </a:t>
            </a:r>
            <a:r>
              <a:rPr lang="de-DE" sz="3600" noProof="0" err="1"/>
              <a:t>wubědźowanje</a:t>
            </a:r>
            <a:endParaRPr lang="de-DE" sz="3000" noProof="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459476" y="1855347"/>
            <a:ext cx="6342421"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defRPr/>
              </a:pPr>
              <a:r>
                <a:rPr kumimoji="0" lang="en-US" sz="2800" b="0" i="0" u="none" strike="noStrike" kern="1200" cap="none" spc="0" normalizeH="0" baseline="0" noProof="0" err="1">
                  <a:ln>
                    <a:noFill/>
                  </a:ln>
                  <a:solidFill>
                    <a:srgbClr val="00305E"/>
                  </a:solidFill>
                  <a:effectLst/>
                  <a:uLnTx/>
                  <a:uFillTx/>
                  <a:latin typeface="Open Sans"/>
                  <a:ea typeface="+mn-ea"/>
                  <a:cs typeface="+mn-cs"/>
                </a:rPr>
                <a:t>Wužiwajće</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0" i="0" u="none" strike="noStrike" kern="1200" cap="none" spc="0" normalizeH="0" baseline="0" noProof="0" err="1">
                  <a:ln>
                    <a:noFill/>
                  </a:ln>
                  <a:solidFill>
                    <a:srgbClr val="00305E"/>
                  </a:solidFill>
                  <a:effectLst/>
                  <a:uLnTx/>
                  <a:uFillTx/>
                  <a:latin typeface="Open Sans"/>
                  <a:ea typeface="+mn-ea"/>
                  <a:cs typeface="+mn-cs"/>
                </a:rPr>
                <a:t>nuklidowu</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0" i="0" u="none" strike="noStrike" kern="1200" cap="none" spc="0" normalizeH="0" baseline="0" noProof="0" err="1">
                  <a:ln>
                    <a:noFill/>
                  </a:ln>
                  <a:solidFill>
                    <a:srgbClr val="00305E"/>
                  </a:solidFill>
                  <a:effectLst/>
                  <a:uLnTx/>
                  <a:uFillTx/>
                  <a:latin typeface="Open Sans"/>
                  <a:ea typeface="+mn-ea"/>
                  <a:cs typeface="+mn-cs"/>
                </a:rPr>
                <a:t>kartu</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0" i="0" u="none" strike="noStrike" kern="1200" cap="none" spc="0" normalizeH="0" baseline="0" noProof="0" err="1">
                  <a:ln>
                    <a:noFill/>
                  </a:ln>
                  <a:solidFill>
                    <a:srgbClr val="00305E"/>
                  </a:solidFill>
                  <a:effectLst/>
                  <a:uLnTx/>
                  <a:uFillTx/>
                  <a:latin typeface="Open Sans"/>
                  <a:ea typeface="+mn-ea"/>
                  <a:cs typeface="+mn-cs"/>
                </a:rPr>
                <a:t>jako</a:t>
              </a:r>
              <a:r>
                <a:rPr kumimoji="0" lang="en-US" sz="2800" b="0" i="0" u="none" strike="noStrike" kern="1200" cap="none" spc="0" normalizeH="0" baseline="0" noProof="0">
                  <a:ln>
                    <a:noFill/>
                  </a:ln>
                  <a:solidFill>
                    <a:srgbClr val="00305E"/>
                  </a:solidFill>
                  <a:effectLst/>
                  <a:uLnTx/>
                  <a:uFillTx/>
                  <a:latin typeface="Open Sans"/>
                  <a:ea typeface="+mn-ea"/>
                  <a:cs typeface="+mn-cs"/>
                </a:rPr>
                <a:t> hrajnu desku, zo byšće popady</a:t>
              </a:r>
              <a:r>
                <a:rPr lang="en-US" sz="2800">
                  <a:solidFill>
                    <a:srgbClr val="00305E"/>
                  </a:solidFill>
                </a:rPr>
                <a:t> neutronow </a:t>
              </a:r>
              <a:r>
                <a:rPr kumimoji="0" lang="en-US" sz="2800" b="0" i="0" u="none" strike="noStrike" kern="1200" cap="none" spc="0" normalizeH="0" baseline="0" noProof="0">
                  <a:ln>
                    <a:noFill/>
                  </a:ln>
                  <a:solidFill>
                    <a:srgbClr val="00305E"/>
                  </a:solidFill>
                  <a:effectLst/>
                  <a:uLnTx/>
                  <a:uFillTx/>
                  <a:latin typeface="Open Sans"/>
                  <a:ea typeface="+mn-ea"/>
                  <a:cs typeface="+mn-cs"/>
                </a:rPr>
                <a:t>wuslědźili.</a:t>
              </a:r>
              <a:br>
                <a:rPr kumimoji="0" lang="en-US" sz="2800" b="0"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4.1 </a:t>
              </a:r>
              <a:r>
                <a:rPr kumimoji="0" lang="en-US" sz="2800" b="1" i="0" u="none" strike="noStrike" kern="1200" cap="none" spc="0" normalizeH="0" baseline="0" noProof="0" err="1">
                  <a:ln>
                    <a:noFill/>
                  </a:ln>
                  <a:solidFill>
                    <a:srgbClr val="00305E"/>
                  </a:solidFill>
                  <a:effectLst/>
                  <a:uLnTx/>
                  <a:uFillTx/>
                  <a:latin typeface="Open Sans"/>
                  <a:ea typeface="+mn-ea"/>
                  <a:cs typeface="+mn-cs"/>
                </a:rPr>
                <a:t>Hrajne</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err="1">
                  <a:ln>
                    <a:noFill/>
                  </a:ln>
                  <a:solidFill>
                    <a:srgbClr val="00305E"/>
                  </a:solidFill>
                  <a:effectLst/>
                  <a:uLnTx/>
                  <a:uFillTx/>
                  <a:latin typeface="Open Sans"/>
                  <a:ea typeface="+mn-ea"/>
                  <a:cs typeface="+mn-cs"/>
                </a:rPr>
                <a:t>prawidła</a:t>
              </a:r>
              <a:br>
                <a:rPr kumimoji="0" lang="en-US" sz="2800" b="1"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4.2 </a:t>
              </a:r>
              <a:r>
                <a:rPr kumimoji="0" lang="en-US" sz="2800" b="1" i="0" u="none" strike="noStrike" kern="1200" cap="none" spc="0" normalizeH="0" baseline="0" noProof="0" err="1">
                  <a:ln>
                    <a:noFill/>
                  </a:ln>
                  <a:solidFill>
                    <a:srgbClr val="00305E"/>
                  </a:solidFill>
                  <a:effectLst/>
                  <a:uLnTx/>
                  <a:uFillTx/>
                  <a:latin typeface="Open Sans"/>
                  <a:ea typeface="+mn-ea"/>
                  <a:cs typeface="+mn-cs"/>
                </a:rPr>
                <a:t>Hrajna</a:t>
              </a:r>
              <a:r>
                <a:rPr kumimoji="0" lang="en-US" sz="2800" b="1" i="0" u="none" strike="noStrike" kern="1200" cap="none" spc="0" normalizeH="0" baseline="0" noProof="0">
                  <a:ln>
                    <a:noFill/>
                  </a:ln>
                  <a:solidFill>
                    <a:srgbClr val="00305E"/>
                  </a:solidFill>
                  <a:effectLst/>
                  <a:uLnTx/>
                  <a:uFillTx/>
                  <a:latin typeface="Open Sans"/>
                  <a:ea typeface="+mn-ea"/>
                  <a:cs typeface="+mn-cs"/>
                </a:rPr>
                <a:t> deska</a:t>
              </a:r>
              <a:endParaRPr kumimoji="0" lang="en-GB" sz="280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238249" y="1329445"/>
            <a:ext cx="7256821"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Scenarij</a:t>
              </a:r>
              <a:r>
                <a:rPr kumimoji="0" lang="en-US" sz="2800" b="1" i="0" u="none" strike="noStrike" kern="1200" cap="none" spc="0" normalizeH="0" baseline="0" noProof="0">
                  <a:ln>
                    <a:noFill/>
                  </a:ln>
                  <a:solidFill>
                    <a:srgbClr val="FFFFFF"/>
                  </a:solidFill>
                  <a:effectLst/>
                  <a:uLnTx/>
                  <a:uFillTx/>
                  <a:latin typeface="Open Sans"/>
                  <a:ea typeface="+mn-ea"/>
                  <a:cs typeface="+mn-cs"/>
                </a:rPr>
                <a:t> 1</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ts val="1200"/>
                    </a:spcBef>
                    <a:defRPr/>
                  </a:pPr>
                  <a:r>
                    <a:rPr lang="en-US" sz="1800" i="1">
                      <a:solidFill>
                        <a:srgbClr val="1B1F22"/>
                      </a:solidFill>
                      <a:latin typeface="Open Sans" panose="020B0606030504020204" pitchFamily="34" charset="0"/>
                    </a:rPr>
                    <a:t>Ty </a:t>
                  </a:r>
                  <a:r>
                    <a:rPr lang="en-US" sz="1800" i="1" err="1">
                      <a:solidFill>
                        <a:srgbClr val="1B1F22"/>
                      </a:solidFill>
                      <a:latin typeface="Open Sans" panose="020B0606030504020204" pitchFamily="34" charset="0"/>
                    </a:rPr>
                    <a:t>sy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nuklid</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železo-58 a čuješ so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stabilny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Ty sy nutřka </a:t>
                  </a:r>
                  <a:r>
                    <a:rPr lang="en-US" sz="1800" i="1">
                      <a:solidFill>
                        <a:srgbClr val="1B1F22"/>
                      </a:solidFill>
                      <a:latin typeface="Open Sans" panose="020B0606030504020204" pitchFamily="34" charset="0"/>
                    </a:rPr>
                    <a:t>čerwjeneho </a:t>
                  </a:r>
                  <a:r>
                    <a:rPr lang="en-US" sz="1800" i="1" err="1">
                      <a:solidFill>
                        <a:srgbClr val="1B1F22"/>
                      </a:solidFill>
                      <a:latin typeface="Open Sans" panose="020B0606030504020204" pitchFamily="34" charset="0"/>
                    </a:rPr>
                    <a:t>nadhobera</a:t>
                  </a:r>
                  <a:r>
                    <a:rPr lang="en-US" sz="1800" i="1">
                      <a:solidFill>
                        <a:srgbClr val="1B1F22"/>
                      </a:solidFill>
                      <a:latin typeface="Open Sans" panose="020B0606030504020204" pitchFamily="34" charset="0"/>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Aldebarana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Tu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knježa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wysoke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t</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emperatury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wot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wjacorych</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g</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igakelvinow a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wysoki</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g</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rawitaciski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ćišć</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zo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móže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jadrowa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fuzija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heliuma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wodźika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atd</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wotměwać</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Za </a:t>
                  </a:r>
                  <a:r>
                    <a:rPr lang="en-US" sz="1800" i="1" err="1">
                      <a:solidFill>
                        <a:srgbClr val="1B1F22"/>
                      </a:solidFill>
                      <a:latin typeface="Open Sans" panose="020B0606030504020204" pitchFamily="34" charset="0"/>
                    </a:rPr>
                    <a:t>tebje</a:t>
                  </a:r>
                  <a:r>
                    <a:rPr lang="en-US" sz="1800" i="1">
                      <a:solidFill>
                        <a:srgbClr val="1B1F22"/>
                      </a:solidFill>
                      <a:latin typeface="Open Sans" panose="020B0606030504020204" pitchFamily="34" charset="0"/>
                    </a:rPr>
                    <a:t> </a:t>
                  </a:r>
                  <a:r>
                    <a:rPr lang="en-US" sz="1800" i="1" err="1">
                      <a:solidFill>
                        <a:srgbClr val="1B1F22"/>
                      </a:solidFill>
                      <a:latin typeface="Open Sans" panose="020B0606030504020204" pitchFamily="34" charset="0"/>
                    </a:rPr>
                    <a:t>pak</a:t>
                  </a:r>
                  <a:r>
                    <a:rPr lang="en-US" sz="1800" i="1">
                      <a:solidFill>
                        <a:srgbClr val="1B1F22"/>
                      </a:solidFill>
                      <a:latin typeface="Open Sans" panose="020B0606030504020204" pitchFamily="34" charset="0"/>
                    </a:rPr>
                    <a:t> </a:t>
                  </a:r>
                  <a:r>
                    <a:rPr lang="en-US" sz="1800" i="1" err="1">
                      <a:solidFill>
                        <a:srgbClr val="1B1F22"/>
                      </a:solidFill>
                      <a:latin typeface="Open Sans" panose="020B0606030504020204" pitchFamily="34" charset="0"/>
                    </a:rPr>
                    <a:t>njepřińdźe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jadrowa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fuzija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do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prašenja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Nichtó</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njeje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stabilny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kaž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ty.</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Tam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někotre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swobodnje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wokoło</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lětace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n</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eutrony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kotrež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chcedźa, zo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někajke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atomowe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jadro</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je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popadnje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wjele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zo w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přerězku</a:t>
                  </a:r>
                  <a:b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i="1">
                      <a:solidFill>
                        <a:srgbClr val="1B1F22"/>
                      </a:solidFill>
                      <a:latin typeface="Open Sans" panose="020B0606030504020204" pitchFamily="34" charset="0"/>
                    </a:rPr>
                    <a:t>po</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padowe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reakcije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so </a:t>
                  </a:r>
                  <a:r>
                    <a:rPr lang="en-US" sz="1800" i="1" err="1">
                      <a:solidFill>
                        <a:srgbClr val="1B1F22"/>
                      </a:solidFill>
                      <a:latin typeface="Open Sans" panose="020B0606030504020204" pitchFamily="34" charset="0"/>
                    </a:rPr>
                    <a:t>wotměwaja</a:t>
                  </a:r>
                  <a:r>
                    <a:rPr lang="en-US" sz="1800" i="1">
                      <a:solidFill>
                        <a:srgbClr val="1B1F22"/>
                      </a:solidFill>
                      <a:latin typeface="Open Sans" panose="020B0606030504020204" pitchFamily="34" charset="0"/>
                    </a:rPr>
                    <a:t> na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sekundu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Ty </a:t>
                  </a:r>
                  <a:r>
                    <a:rPr lang="en-US" sz="1800" i="1" err="1">
                      <a:solidFill>
                        <a:srgbClr val="1B1F22"/>
                      </a:solidFill>
                      <a:latin typeface="Open Sans" panose="020B0606030504020204" pitchFamily="34" charset="0"/>
                    </a:rPr>
                    <a:t>sy</a:t>
                  </a:r>
                  <a:r>
                    <a:rPr lang="en-US" sz="1800" i="1">
                      <a:solidFill>
                        <a:srgbClr val="1B1F22"/>
                      </a:solidFill>
                      <a:latin typeface="Open Sans" panose="020B0606030504020204" pitchFamily="34" charset="0"/>
                    </a:rPr>
                    <a:t> </a:t>
                  </a:r>
                  <a:r>
                    <a:rPr lang="en-US" sz="1800" i="1" err="1">
                      <a:solidFill>
                        <a:srgbClr val="1B1F22"/>
                      </a:solidFill>
                      <a:latin typeface="Open Sans" panose="020B0606030504020204" pitchFamily="34" charset="0"/>
                    </a:rPr>
                    <a:t>přeco</a:t>
                  </a:r>
                  <a:r>
                    <a:rPr lang="en-US" sz="1800" i="1">
                      <a:solidFill>
                        <a:srgbClr val="1B1F22"/>
                      </a:solidFill>
                      <a:latin typeface="Open Sans" panose="020B0606030504020204" pitchFamily="34" charset="0"/>
                    </a:rPr>
                    <a:t> wo </a:t>
                  </a:r>
                  <a:r>
                    <a:rPr lang="en-US" sz="1800" i="1" err="1">
                      <a:solidFill>
                        <a:srgbClr val="1B1F22"/>
                      </a:solidFill>
                      <a:latin typeface="Open Sans" panose="020B0606030504020204" pitchFamily="34" charset="0"/>
                    </a:rPr>
                    <a:t>tym</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sonił</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g</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alium</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być</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endParaRPr kumimoji="0" lang="en-US" sz="1600" b="0" i="0" u="none" strike="noStrike" kern="1200" cap="none" spc="0" normalizeH="0" baseline="0" noProof="0">
                    <a:ln>
                      <a:noFill/>
                    </a:ln>
                    <a:solidFill>
                      <a:srgbClr val="1B1F22"/>
                    </a:solidFill>
                    <a:effectLst/>
                    <a:uLnTx/>
                    <a:uFillTx/>
                    <a:latin typeface="Open Sans" panose="020B0606030504020204" pitchFamily="34" charset="0"/>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
        <p:nvSpPr>
          <p:cNvPr id="11" name="Titel 1">
            <a:extLst>
              <a:ext uri="{FF2B5EF4-FFF2-40B4-BE49-F238E27FC236}">
                <a16:creationId xmlns:a16="http://schemas.microsoft.com/office/drawing/2014/main" id="{5D5BB10C-B258-42F7-AAD6-B57E715F6190}"/>
              </a:ext>
            </a:extLst>
          </p:cNvPr>
          <p:cNvSpPr>
            <a:spLocks noGrp="1"/>
          </p:cNvSpPr>
          <p:nvPr>
            <p:ph type="title"/>
          </p:nvPr>
        </p:nvSpPr>
        <p:spPr>
          <a:xfrm>
            <a:off x="1238249" y="346075"/>
            <a:ext cx="10217156" cy="684000"/>
          </a:xfrm>
        </p:spPr>
        <p:txBody>
          <a:bodyPr/>
          <a:lstStyle/>
          <a:p>
            <a:r>
              <a:rPr lang="de-DE" sz="3600" noProof="0" err="1"/>
              <a:t>Deskowa</a:t>
            </a:r>
            <a:r>
              <a:rPr lang="de-DE" sz="3600" noProof="0"/>
              <a:t> </a:t>
            </a:r>
            <a:r>
              <a:rPr lang="de-DE" sz="3600" noProof="0" err="1"/>
              <a:t>hra</a:t>
            </a:r>
            <a:r>
              <a:rPr lang="de-DE" sz="3600" noProof="0"/>
              <a:t>: </a:t>
            </a:r>
            <a:r>
              <a:rPr lang="de-DE" sz="3600" noProof="0" err="1"/>
              <a:t>nuklidowe</a:t>
            </a:r>
            <a:r>
              <a:rPr lang="de-DE" sz="3600" noProof="0"/>
              <a:t> </a:t>
            </a:r>
            <a:r>
              <a:rPr lang="de-DE" sz="3600" noProof="0" err="1"/>
              <a:t>wubědźowanje</a:t>
            </a:r>
            <a:endParaRPr lang="de-DE" sz="3000" noProof="0"/>
          </a:p>
        </p:txBody>
      </p:sp>
    </p:spTree>
    <p:extLst>
      <p:ext uri="{BB962C8B-B14F-4D97-AF65-F5344CB8AC3E}">
        <p14:creationId xmlns:p14="http://schemas.microsoft.com/office/powerpoint/2010/main" val="338491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a:t>Brainstorming</a:t>
            </a:r>
            <a:endParaRPr lang="de-DE" sz="3000" noProof="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415845" y="2343151"/>
            <a:ext cx="5889831"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mj-lt"/>
              </a:rPr>
              <a:t>Nadawk</a:t>
            </a:r>
            <a:endParaRPr lang="en-US" sz="2400" b="1">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415845" y="2856230"/>
            <a:ext cx="5889831"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err="1">
                <a:solidFill>
                  <a:schemeClr val="tx1"/>
                </a:solidFill>
                <a:latin typeface="+mj-lt"/>
              </a:rPr>
              <a:t>Wočińće</a:t>
            </a:r>
            <a:br>
              <a:rPr lang="de-DE" sz="2800">
                <a:solidFill>
                  <a:schemeClr val="tx1"/>
                </a:solidFill>
                <a:latin typeface="+mj-lt"/>
              </a:rPr>
            </a:br>
            <a:r>
              <a:rPr lang="de-DE" sz="2800" b="1">
                <a:solidFill>
                  <a:schemeClr val="tx1"/>
                </a:solidFill>
                <a:latin typeface="+mj-lt"/>
              </a:rPr>
              <a:t> 1.1 </a:t>
            </a:r>
            <a:r>
              <a:rPr lang="de-DE" sz="2800" b="1" err="1">
                <a:solidFill>
                  <a:schemeClr val="tx1"/>
                </a:solidFill>
                <a:latin typeface="+mj-lt"/>
              </a:rPr>
              <a:t>Brainstormingowy</a:t>
            </a:r>
            <a:r>
              <a:rPr lang="de-DE" sz="2800" b="1">
                <a:solidFill>
                  <a:schemeClr val="tx1"/>
                </a:solidFill>
                <a:latin typeface="+mj-lt"/>
              </a:rPr>
              <a:t> </a:t>
            </a:r>
            <a:r>
              <a:rPr lang="de-DE" sz="2800" b="1" err="1">
                <a:solidFill>
                  <a:schemeClr val="tx1"/>
                </a:solidFill>
                <a:latin typeface="+mj-lt"/>
              </a:rPr>
              <a:t>board</a:t>
            </a:r>
            <a:br>
              <a:rPr lang="de-DE" sz="2800" b="1">
                <a:solidFill>
                  <a:schemeClr val="tx1"/>
                </a:solidFill>
                <a:latin typeface="+mj-lt"/>
              </a:rPr>
            </a:br>
            <a:r>
              <a:rPr lang="en-US" sz="2800">
                <a:solidFill>
                  <a:schemeClr val="tx1"/>
                </a:solidFill>
                <a:latin typeface="+mj-lt"/>
              </a:rPr>
              <a:t>a </a:t>
            </a:r>
            <a:r>
              <a:rPr lang="en-US" sz="2800" err="1">
                <a:solidFill>
                  <a:schemeClr val="tx1"/>
                </a:solidFill>
                <a:latin typeface="+mj-lt"/>
              </a:rPr>
              <a:t>wupjelńće</a:t>
            </a:r>
            <a:r>
              <a:rPr lang="en-US" sz="2800">
                <a:solidFill>
                  <a:schemeClr val="tx1"/>
                </a:solidFill>
                <a:latin typeface="+mj-lt"/>
              </a:rPr>
              <a:t> </a:t>
            </a:r>
            <a:r>
              <a:rPr lang="en-US" sz="2800" err="1">
                <a:solidFill>
                  <a:schemeClr val="tx1"/>
                </a:solidFill>
                <a:latin typeface="+mj-lt"/>
              </a:rPr>
              <a:t>jón</a:t>
            </a:r>
            <a:r>
              <a:rPr lang="en-US" sz="2800">
                <a:solidFill>
                  <a:schemeClr val="tx1"/>
                </a:solidFill>
                <a:latin typeface="+mj-lt"/>
              </a:rPr>
              <a:t> </a:t>
            </a:r>
            <a:r>
              <a:rPr lang="en-US" sz="2800" err="1">
                <a:solidFill>
                  <a:schemeClr val="tx1"/>
                </a:solidFill>
                <a:latin typeface="+mj-lt"/>
              </a:rPr>
              <a:t>zhromadnje</a:t>
            </a:r>
            <a:r>
              <a:rPr lang="en-US" sz="2800">
                <a:solidFill>
                  <a:schemeClr val="tx1"/>
                </a:solidFill>
                <a:latin typeface="+mj-lt"/>
              </a:rPr>
              <a:t>.</a:t>
            </a:r>
            <a:endParaRPr lang="en-GB" sz="2800">
              <a:solidFill>
                <a:schemeClr val="tx1"/>
              </a:solidFill>
              <a:latin typeface="+mj-lt"/>
            </a:endParaRPr>
          </a:p>
        </p:txBody>
      </p:sp>
    </p:spTree>
    <p:extLst>
      <p:ext uri="{BB962C8B-B14F-4D97-AF65-F5344CB8AC3E}">
        <p14:creationId xmlns:p14="http://schemas.microsoft.com/office/powerpoint/2010/main" val="4287382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Scenarij</a:t>
              </a:r>
              <a:r>
                <a:rPr kumimoji="0" lang="en-US" sz="2800" b="1" i="0" u="none" strike="noStrike" kern="1200" cap="none" spc="0" normalizeH="0" baseline="0" noProof="0">
                  <a:ln>
                    <a:noFill/>
                  </a:ln>
                  <a:solidFill>
                    <a:srgbClr val="FFFFFF"/>
                  </a:solidFill>
                  <a:effectLst/>
                  <a:uLnTx/>
                  <a:uFillTx/>
                  <a:latin typeface="Open Sans"/>
                  <a:ea typeface="+mn-ea"/>
                  <a:cs typeface="+mn-cs"/>
                </a:rPr>
                <a:t> 1</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err="1">
                      <a:ln>
                        <a:noFill/>
                      </a:ln>
                      <a:solidFill>
                        <a:srgbClr val="00305E"/>
                      </a:solidFill>
                      <a:effectLst/>
                      <a:uLnTx/>
                      <a:uFillTx/>
                      <a:latin typeface="Open Sans"/>
                      <a:ea typeface="+mn-ea"/>
                      <a:cs typeface="+mn-cs"/>
                    </a:rPr>
                    <a:t>Syntetizuj</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0" i="0" u="none" strike="noStrike" kern="1200" cap="none" spc="0" normalizeH="0" baseline="0" noProof="0" err="1">
                      <a:ln>
                        <a:noFill/>
                      </a:ln>
                      <a:solidFill>
                        <a:srgbClr val="00305E"/>
                      </a:solidFill>
                      <a:effectLst/>
                      <a:uLnTx/>
                      <a:uFillTx/>
                      <a:latin typeface="Open Sans"/>
                      <a:ea typeface="+mn-ea"/>
                      <a:cs typeface="+mn-cs"/>
                    </a:rPr>
                    <a:t>nuklid</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a:ln>
                        <a:noFill/>
                      </a:ln>
                      <a:solidFill>
                        <a:srgbClr val="00305E"/>
                      </a:solidFill>
                      <a:effectLst/>
                      <a:uLnTx/>
                      <a:uFillTx/>
                      <a:latin typeface="Open Sans"/>
                      <a:ea typeface="+mn-ea"/>
                      <a:cs typeface="+mn-cs"/>
                    </a:rPr>
                    <a:t>Fe-58</a:t>
                  </a:r>
                  <a:r>
                    <a:rPr kumimoji="0" lang="en-US" sz="2800" b="0" i="0" u="none" strike="noStrike" kern="1200" cap="none" spc="0" normalizeH="0" baseline="0" noProof="0">
                      <a:ln>
                        <a:noFill/>
                      </a:ln>
                      <a:solidFill>
                        <a:srgbClr val="00305E"/>
                      </a:solidFill>
                      <a:effectLst/>
                      <a:uLnTx/>
                      <a:uFillTx/>
                      <a:latin typeface="Open Sans"/>
                      <a:ea typeface="+mn-ea"/>
                      <a:cs typeface="+mn-cs"/>
                    </a:rPr>
                    <a:t> k </a:t>
                  </a:r>
                  <a:r>
                    <a:rPr kumimoji="0" lang="en-US" sz="2800" b="0" i="0" u="none" strike="noStrike" kern="1200" cap="none" spc="0" normalizeH="0" baseline="0" noProof="0" err="1">
                      <a:ln>
                        <a:noFill/>
                      </a:ln>
                      <a:solidFill>
                        <a:srgbClr val="00305E"/>
                      </a:solidFill>
                      <a:effectLst/>
                      <a:uLnTx/>
                      <a:uFillTx/>
                      <a:latin typeface="Open Sans"/>
                      <a:ea typeface="+mn-ea"/>
                      <a:cs typeface="+mn-cs"/>
                    </a:rPr>
                    <a:t>někajkemu</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lang="en-US" sz="2800">
                      <a:solidFill>
                        <a:srgbClr val="00305E"/>
                      </a:solidFill>
                      <a:latin typeface="Open Sans"/>
                    </a:rPr>
                    <a:t>g</a:t>
                  </a:r>
                  <a:r>
                    <a:rPr kumimoji="0" lang="en-US" sz="2800" b="0" i="0" u="none" strike="noStrike" kern="1200" cap="none" spc="0" normalizeH="0" baseline="0" noProof="0" err="1">
                      <a:ln>
                        <a:noFill/>
                      </a:ln>
                      <a:solidFill>
                        <a:srgbClr val="00305E"/>
                      </a:solidFill>
                      <a:effectLst/>
                      <a:uLnTx/>
                      <a:uFillTx/>
                      <a:latin typeface="Open Sans"/>
                      <a:ea typeface="+mn-ea"/>
                      <a:cs typeface="+mn-cs"/>
                    </a:rPr>
                    <a:t>aliumowemu</a:t>
                  </a:r>
                  <a:r>
                    <a:rPr kumimoji="0" lang="en-US" sz="2800" b="0" i="0" u="none" strike="noStrike" kern="1200" cap="none" spc="0" normalizeH="0" baseline="0" noProof="0">
                      <a:ln>
                        <a:noFill/>
                      </a:ln>
                      <a:solidFill>
                        <a:srgbClr val="00305E"/>
                      </a:solidFill>
                      <a:effectLst/>
                      <a:uLnTx/>
                      <a:uFillTx/>
                      <a:latin typeface="Open Sans"/>
                      <a:ea typeface="+mn-ea"/>
                      <a:cs typeface="+mn-cs"/>
                    </a:rPr>
                    <a:t> izotopej </a:t>
                  </a:r>
                  <a:r>
                    <a:rPr kumimoji="0" lang="de-DE" sz="2800" b="0" i="0" u="none" strike="noStrike" kern="1200" cap="none" spc="0" normalizeH="0" baseline="0" noProof="0">
                      <a:ln>
                        <a:noFill/>
                      </a:ln>
                      <a:solidFill>
                        <a:srgbClr val="00305E"/>
                      </a:solidFill>
                      <a:effectLst/>
                      <a:uLnTx/>
                      <a:uFillTx/>
                      <a:latin typeface="Open Sans"/>
                      <a:ea typeface="+mn-ea"/>
                      <a:cs typeface="+mn-cs"/>
                    </a:rPr>
                    <a:t>(</a:t>
                  </a:r>
                  <a:r>
                    <a:rPr kumimoji="0" lang="de-DE" sz="2800" b="1" i="0" u="none" strike="noStrike" kern="1200" cap="none" spc="0" normalizeH="0" baseline="0" noProof="0">
                      <a:ln>
                        <a:noFill/>
                      </a:ln>
                      <a:solidFill>
                        <a:srgbClr val="00305E"/>
                      </a:solidFill>
                      <a:effectLst/>
                      <a:uLnTx/>
                      <a:uFillTx/>
                      <a:latin typeface="Open Sans"/>
                      <a:ea typeface="+mn-ea"/>
                      <a:cs typeface="+mn-cs"/>
                    </a:rPr>
                    <a:t>Ga</a:t>
                  </a:r>
                  <a:r>
                    <a:rPr kumimoji="0" lang="de-DE" sz="2800" b="0" i="0" u="none" strike="noStrike" kern="1200" cap="none" spc="0" normalizeH="0" baseline="0" noProof="0">
                      <a:ln>
                        <a:noFill/>
                      </a:ln>
                      <a:solidFill>
                        <a:srgbClr val="00305E"/>
                      </a:solidFill>
                      <a:effectLst/>
                      <a:uLnTx/>
                      <a:uFillTx/>
                      <a:latin typeface="Open Sans"/>
                      <a:ea typeface="+mn-ea"/>
                      <a:cs typeface="+mn-cs"/>
                    </a:rPr>
                    <a:t>).</a:t>
                  </a:r>
                  <a:br>
                    <a:rPr kumimoji="0" lang="de-DE" sz="2800" b="0" i="0" u="none" strike="noStrike" kern="1200" cap="none" spc="0" normalizeH="0" baseline="0" noProof="0">
                      <a:ln>
                        <a:noFill/>
                      </a:ln>
                      <a:solidFill>
                        <a:srgbClr val="00305E"/>
                      </a:solidFill>
                      <a:effectLst/>
                      <a:uLnTx/>
                      <a:uFillTx/>
                      <a:latin typeface="Open Sans"/>
                      <a:ea typeface="+mn-ea"/>
                      <a:cs typeface="+mn-cs"/>
                    </a:rPr>
                  </a:br>
                  <a:endParaRPr kumimoji="0" lang="de-DE" sz="2800" b="0" i="0" u="none" strike="noStrike" kern="1200" cap="none" spc="0" normalizeH="0" baseline="0" noProof="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𝟐</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𝟏𝟎</m:t>
                            </m:r>
                          </m:e>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𝟒</m:t>
                            </m:r>
                          </m:sup>
                        </m:sSup>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
        <p:nvSpPr>
          <p:cNvPr id="11" name="Titel 1">
            <a:extLst>
              <a:ext uri="{FF2B5EF4-FFF2-40B4-BE49-F238E27FC236}">
                <a16:creationId xmlns:a16="http://schemas.microsoft.com/office/drawing/2014/main" id="{4330F7C5-2591-4303-97ED-D4385B62AD5C}"/>
              </a:ext>
            </a:extLst>
          </p:cNvPr>
          <p:cNvSpPr>
            <a:spLocks noGrp="1"/>
          </p:cNvSpPr>
          <p:nvPr>
            <p:ph type="title"/>
          </p:nvPr>
        </p:nvSpPr>
        <p:spPr>
          <a:xfrm>
            <a:off x="1238249" y="346075"/>
            <a:ext cx="10217156" cy="684000"/>
          </a:xfrm>
        </p:spPr>
        <p:txBody>
          <a:bodyPr/>
          <a:lstStyle/>
          <a:p>
            <a:r>
              <a:rPr lang="de-DE" sz="3600" noProof="0" err="1"/>
              <a:t>Deskowa</a:t>
            </a:r>
            <a:r>
              <a:rPr lang="de-DE" sz="3600" noProof="0"/>
              <a:t> </a:t>
            </a:r>
            <a:r>
              <a:rPr lang="de-DE" sz="3600" noProof="0" err="1"/>
              <a:t>hra</a:t>
            </a:r>
            <a:r>
              <a:rPr lang="de-DE" sz="3600" noProof="0"/>
              <a:t>: </a:t>
            </a:r>
            <a:r>
              <a:rPr lang="de-DE" sz="3600" noProof="0" err="1"/>
              <a:t>nuklidowe</a:t>
            </a:r>
            <a:r>
              <a:rPr lang="de-DE" sz="3600" noProof="0"/>
              <a:t> </a:t>
            </a:r>
            <a:r>
              <a:rPr lang="de-DE" sz="3600" noProof="0" err="1"/>
              <a:t>wubědźowanje</a:t>
            </a:r>
            <a:endParaRPr lang="de-DE" sz="3000" noProof="0"/>
          </a:p>
        </p:txBody>
      </p:sp>
    </p:spTree>
    <p:extLst>
      <p:ext uri="{BB962C8B-B14F-4D97-AF65-F5344CB8AC3E}">
        <p14:creationId xmlns:p14="http://schemas.microsoft.com/office/powerpoint/2010/main" val="32506923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Scenarij</a:t>
              </a:r>
              <a:r>
                <a:rPr kumimoji="0" lang="en-US" sz="2800" b="1" i="0" u="none" strike="noStrike" kern="1200" cap="none" spc="0" normalizeH="0" baseline="0" noProof="0">
                  <a:ln>
                    <a:noFill/>
                  </a:ln>
                  <a:solidFill>
                    <a:srgbClr val="FFFFFF"/>
                  </a:solidFill>
                  <a:effectLst/>
                  <a:uLnTx/>
                  <a:uFillTx/>
                  <a:latin typeface="Open Sans"/>
                  <a:ea typeface="+mn-ea"/>
                  <a:cs typeface="+mn-cs"/>
                </a:rPr>
                <a:t> 2</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mc:AlternateContent xmlns:mc="http://schemas.openxmlformats.org/markup-compatibility/2006">
          <mc:Choice xmlns:a14="http://schemas.microsoft.com/office/drawing/2010/main"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Ty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nuklid</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a:solidFill>
                        <a:srgbClr val="1B1F22"/>
                      </a:solidFill>
                      <a:latin typeface="Open Sans" panose="020B0606030504020204" pitchFamily="34" charset="0"/>
                    </a:rPr>
                    <a:t>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obalt-59 a čuješ so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stabilny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W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twojim</a:t>
                  </a:r>
                  <a:r>
                    <a:rPr lang="en-US" sz="1800" i="1">
                      <a:solidFill>
                        <a:srgbClr val="1B1F22"/>
                      </a:solidFill>
                      <a:latin typeface="Open Sans" panose="020B0606030504020204" pitchFamily="34" charset="0"/>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nadhobrje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wšak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je to w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poslednim</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času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jara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njepřijomne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bywało</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dokelž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temperatury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njesměrnje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wysoke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Snano </a:t>
                  </a:r>
                  <a:r>
                    <a:rPr lang="en-US" sz="1800" i="1">
                      <a:solidFill>
                        <a:srgbClr val="1B1F22"/>
                      </a:solidFill>
                      <a:latin typeface="Open Sans" panose="020B0606030504020204" pitchFamily="34" charset="0"/>
                    </a:rPr>
                    <a:t>dožiw</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ješ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runje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prěni raz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supernowu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štó</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wě</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a:t>
                  </a: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i="1">
                      <a:solidFill>
                        <a:srgbClr val="1B1F22"/>
                      </a:solidFill>
                      <a:latin typeface="Open Sans" panose="020B0606030504020204" pitchFamily="34" charset="0"/>
                    </a:rPr>
                    <a:t>Ty </a:t>
                  </a:r>
                  <a:r>
                    <a:rPr lang="en-US" sz="1800" i="1" err="1">
                      <a:solidFill>
                        <a:srgbClr val="1B1F22"/>
                      </a:solidFill>
                      <a:latin typeface="Open Sans" panose="020B0606030504020204" pitchFamily="34" charset="0"/>
                    </a:rPr>
                    <a:t>wěš</a:t>
                  </a:r>
                  <a:r>
                    <a:rPr lang="en-US" sz="1800" i="1">
                      <a:solidFill>
                        <a:srgbClr val="1B1F22"/>
                      </a:solidFill>
                      <a:latin typeface="Open Sans" panose="020B0606030504020204" pitchFamily="34" charset="0"/>
                    </a:rPr>
                    <a:t> </a:t>
                  </a:r>
                  <a:r>
                    <a:rPr lang="en-US" sz="1800" i="1" err="1">
                      <a:solidFill>
                        <a:srgbClr val="1B1F22"/>
                      </a:solidFill>
                      <a:latin typeface="Open Sans" panose="020B0606030504020204" pitchFamily="34" charset="0"/>
                    </a:rPr>
                    <a:t>jenož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zo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lěta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tež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lang="en-US" sz="1800" i="1" err="1">
                      <a:solidFill>
                        <a:srgbClr val="1B1F22"/>
                      </a:solidFill>
                      <a:latin typeface="Open Sans" panose="020B0606030504020204" pitchFamily="34" charset="0"/>
                    </a:rPr>
                    <a:t>wulka</a:t>
                  </a:r>
                  <a:r>
                    <a:rPr lang="en-US" sz="1800" i="1">
                      <a:solidFill>
                        <a:srgbClr val="1B1F22"/>
                      </a:solidFill>
                      <a:latin typeface="Open Sans" panose="020B0606030504020204" pitchFamily="34" charset="0"/>
                    </a:rPr>
                    <a:t> </a:t>
                  </a:r>
                  <a:r>
                    <a:rPr lang="en-US" sz="1800" i="1" err="1">
                      <a:solidFill>
                        <a:srgbClr val="1B1F22"/>
                      </a:solidFill>
                      <a:latin typeface="Open Sans" panose="020B0606030504020204" pitchFamily="34" charset="0"/>
                    </a:rPr>
                    <a:t>hromada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neutronow</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wokoło</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kotrež</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chcedźa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so popadnyć dać.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Tak</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wjele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zo w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přerězku</a:t>
                  </a:r>
                  <a:b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800" i="1">
                      <a:solidFill>
                        <a:srgbClr val="1B1F22"/>
                      </a:solidFill>
                      <a:latin typeface="Open Sans" panose="020B0606030504020204" pitchFamily="34" charset="0"/>
                    </a:rPr>
                    <a:t>p</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opadowe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reakcije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so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wotměwaja</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na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sekundu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 ty by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rady</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tróšku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wjace</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neutronow</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we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wačoku</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 </a:t>
                  </a:r>
                  <a:r>
                    <a:rPr kumimoji="0" lang="en-US" sz="1800" b="0" i="1" u="none" strike="noStrike" kern="1200" cap="none" spc="0" normalizeH="0" baseline="0" noProof="0" err="1">
                      <a:ln>
                        <a:noFill/>
                      </a:ln>
                      <a:solidFill>
                        <a:srgbClr val="1B1F22"/>
                      </a:solidFill>
                      <a:effectLst/>
                      <a:uLnTx/>
                      <a:uFillTx/>
                      <a:latin typeface="Open Sans" panose="020B0606030504020204" pitchFamily="34" charset="0"/>
                      <a:ea typeface="+mn-ea"/>
                      <a:cs typeface="+mn-cs"/>
                    </a:rPr>
                    <a:t>měł</a:t>
                  </a:r>
                  <a:r>
                    <a:rPr kumimoji="0" lang="en-US" sz="1800" b="0" i="1" u="none" strike="noStrike" kern="1200" cap="none" spc="0" normalizeH="0" baseline="0" noProof="0">
                      <a:ln>
                        <a:noFill/>
                      </a:ln>
                      <a:solidFill>
                        <a:srgbClr val="1B1F22"/>
                      </a:solidFill>
                      <a:effectLst/>
                      <a:uLnTx/>
                      <a:uFillTx/>
                      <a:latin typeface="Open Sans" panose="020B0606030504020204" pitchFamily="34" charset="0"/>
                      <a:ea typeface="+mn-ea"/>
                      <a:cs typeface="+mn-cs"/>
                    </a:rPr>
                    <a:t>.</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r="-777"/>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
        <p:nvSpPr>
          <p:cNvPr id="12" name="Titel 1">
            <a:extLst>
              <a:ext uri="{FF2B5EF4-FFF2-40B4-BE49-F238E27FC236}">
                <a16:creationId xmlns:a16="http://schemas.microsoft.com/office/drawing/2014/main" id="{854A76FE-4A18-492C-A83A-E7597156EC68}"/>
              </a:ext>
            </a:extLst>
          </p:cNvPr>
          <p:cNvSpPr>
            <a:spLocks noGrp="1"/>
          </p:cNvSpPr>
          <p:nvPr>
            <p:ph type="title"/>
          </p:nvPr>
        </p:nvSpPr>
        <p:spPr>
          <a:xfrm>
            <a:off x="1238249" y="346075"/>
            <a:ext cx="10217156" cy="684000"/>
          </a:xfrm>
        </p:spPr>
        <p:txBody>
          <a:bodyPr/>
          <a:lstStyle/>
          <a:p>
            <a:r>
              <a:rPr lang="de-DE" sz="3600" noProof="0" err="1"/>
              <a:t>Deskowa</a:t>
            </a:r>
            <a:r>
              <a:rPr lang="de-DE" sz="3600" noProof="0"/>
              <a:t> </a:t>
            </a:r>
            <a:r>
              <a:rPr lang="de-DE" sz="3600" noProof="0" err="1"/>
              <a:t>hra</a:t>
            </a:r>
            <a:r>
              <a:rPr lang="de-DE" sz="3600" noProof="0"/>
              <a:t>: </a:t>
            </a:r>
            <a:r>
              <a:rPr lang="de-DE" sz="3600" noProof="0" err="1"/>
              <a:t>nuklidowe</a:t>
            </a:r>
            <a:r>
              <a:rPr lang="de-DE" sz="3600" noProof="0"/>
              <a:t> </a:t>
            </a:r>
            <a:r>
              <a:rPr lang="de-DE" sz="3600" noProof="0" err="1"/>
              <a:t>wubědźowanje</a:t>
            </a:r>
            <a:endParaRPr lang="de-DE" sz="3000" noProof="0"/>
          </a:p>
        </p:txBody>
      </p:sp>
    </p:spTree>
    <p:extLst>
      <p:ext uri="{BB962C8B-B14F-4D97-AF65-F5344CB8AC3E}">
        <p14:creationId xmlns:p14="http://schemas.microsoft.com/office/powerpoint/2010/main" val="1999000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Scenarij</a:t>
              </a:r>
              <a:r>
                <a:rPr kumimoji="0" lang="en-US" sz="2800" b="1" i="0" u="none" strike="noStrike" kern="1200" cap="none" spc="0" normalizeH="0" baseline="0" noProof="0">
                  <a:ln>
                    <a:noFill/>
                  </a:ln>
                  <a:solidFill>
                    <a:srgbClr val="FFFFFF"/>
                  </a:solidFill>
                  <a:effectLst/>
                  <a:uLnTx/>
                  <a:uFillTx/>
                  <a:latin typeface="Open Sans"/>
                  <a:ea typeface="+mn-ea"/>
                  <a:cs typeface="+mn-cs"/>
                </a:rPr>
                <a:t> 2</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err="1">
                      <a:ln>
                        <a:noFill/>
                      </a:ln>
                      <a:solidFill>
                        <a:srgbClr val="00305E"/>
                      </a:solidFill>
                      <a:effectLst/>
                      <a:uLnTx/>
                      <a:uFillTx/>
                      <a:latin typeface="Open Sans"/>
                      <a:ea typeface="+mn-ea"/>
                      <a:cs typeface="+mn-cs"/>
                    </a:rPr>
                    <a:t>Syntetizuj</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0" i="0" u="none" strike="noStrike" kern="1200" cap="none" spc="0" normalizeH="0" baseline="0" noProof="0" err="1">
                      <a:ln>
                        <a:noFill/>
                      </a:ln>
                      <a:solidFill>
                        <a:srgbClr val="00305E"/>
                      </a:solidFill>
                      <a:effectLst/>
                      <a:uLnTx/>
                      <a:uFillTx/>
                      <a:latin typeface="Open Sans"/>
                      <a:ea typeface="+mn-ea"/>
                      <a:cs typeface="+mn-cs"/>
                    </a:rPr>
                    <a:t>nuklid</a:t>
                  </a:r>
                  <a:r>
                    <a:rPr kumimoji="0" lang="en-US" sz="2800" b="0"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a:ln>
                        <a:noFill/>
                      </a:ln>
                      <a:solidFill>
                        <a:srgbClr val="00305E"/>
                      </a:solidFill>
                      <a:effectLst/>
                      <a:uLnTx/>
                      <a:uFillTx/>
                      <a:latin typeface="Open Sans"/>
                      <a:ea typeface="+mn-ea"/>
                      <a:cs typeface="+mn-cs"/>
                    </a:rPr>
                    <a:t>Co-59</a:t>
                  </a:r>
                  <a:r>
                    <a:rPr kumimoji="0" lang="en-US" sz="2800" b="0" i="0" u="none" strike="noStrike" kern="1200" cap="none" spc="0" normalizeH="0" baseline="0" noProof="0">
                      <a:ln>
                        <a:noFill/>
                      </a:ln>
                      <a:solidFill>
                        <a:srgbClr val="00305E"/>
                      </a:solidFill>
                      <a:effectLst/>
                      <a:uLnTx/>
                      <a:uFillTx/>
                      <a:latin typeface="Open Sans"/>
                      <a:ea typeface="+mn-ea"/>
                      <a:cs typeface="+mn-cs"/>
                    </a:rPr>
                    <a:t> k </a:t>
                  </a:r>
                  <a:r>
                    <a:rPr kumimoji="0" lang="en-US" sz="2800" b="0" i="0" u="none" strike="noStrike" kern="1200" cap="none" spc="0" normalizeH="0" baseline="0" noProof="0" err="1">
                      <a:ln>
                        <a:noFill/>
                      </a:ln>
                      <a:solidFill>
                        <a:srgbClr val="00305E"/>
                      </a:solidFill>
                      <a:effectLst/>
                      <a:uLnTx/>
                      <a:uFillTx/>
                      <a:latin typeface="Open Sans"/>
                      <a:ea typeface="+mn-ea"/>
                      <a:cs typeface="+mn-cs"/>
                    </a:rPr>
                    <a:t>nuklidej</a:t>
                  </a:r>
                  <a:r>
                    <a:rPr kumimoji="0" lang="en-US" sz="2800" b="0" i="0" u="none" strike="noStrike" kern="1200" cap="none" spc="0" normalizeH="0" baseline="0" noProof="0">
                      <a:ln>
                        <a:noFill/>
                      </a:ln>
                      <a:solidFill>
                        <a:srgbClr val="00305E"/>
                      </a:solidFill>
                      <a:effectLst/>
                      <a:uLnTx/>
                      <a:uFillTx/>
                      <a:latin typeface="Open Sans"/>
                      <a:ea typeface="+mn-ea"/>
                      <a:cs typeface="+mn-cs"/>
                    </a:rPr>
                    <a:t> ze </a:t>
                  </a:r>
                  <a:r>
                    <a:rPr kumimoji="0" lang="en-US" sz="2800" b="0" i="0" u="none" strike="noStrike" kern="1200" cap="none" spc="0" normalizeH="0" baseline="0" noProof="0" err="1">
                      <a:ln>
                        <a:noFill/>
                      </a:ln>
                      <a:solidFill>
                        <a:srgbClr val="00305E"/>
                      </a:solidFill>
                      <a:effectLst/>
                      <a:uLnTx/>
                      <a:uFillTx/>
                      <a:latin typeface="Open Sans"/>
                      <a:ea typeface="+mn-ea"/>
                      <a:cs typeface="+mn-cs"/>
                    </a:rPr>
                    <a:t>znajmjeńša</a:t>
                  </a:r>
                  <a:r>
                    <a:rPr kumimoji="0" lang="en-US" sz="2800" b="0" i="0" u="none" strike="noStrike" kern="1200" cap="none" spc="0" normalizeH="0" baseline="0" noProof="0">
                      <a:ln>
                        <a:noFill/>
                      </a:ln>
                      <a:solidFill>
                        <a:srgbClr val="00305E"/>
                      </a:solidFill>
                      <a:effectLst/>
                      <a:uLnTx/>
                      <a:uFillTx/>
                      <a:latin typeface="Open Sans"/>
                      <a:ea typeface="+mn-ea"/>
                      <a:cs typeface="+mn-cs"/>
                    </a:rPr>
                    <a:t> 40 </a:t>
                  </a:r>
                  <a:r>
                    <a:rPr lang="en-US" sz="2800">
                      <a:solidFill>
                        <a:srgbClr val="00305E"/>
                      </a:solidFill>
                      <a:latin typeface="Open Sans"/>
                    </a:rPr>
                    <a:t>n</a:t>
                  </a:r>
                  <a:r>
                    <a:rPr kumimoji="0" lang="en-US" sz="2800" b="0" i="0" u="none" strike="noStrike" kern="1200" cap="none" spc="0" normalizeH="0" baseline="0" noProof="0">
                      <a:ln>
                        <a:noFill/>
                      </a:ln>
                      <a:solidFill>
                        <a:srgbClr val="00305E"/>
                      </a:solidFill>
                      <a:effectLst/>
                      <a:uLnTx/>
                      <a:uFillTx/>
                      <a:latin typeface="Open Sans"/>
                      <a:ea typeface="+mn-ea"/>
                      <a:cs typeface="+mn-cs"/>
                    </a:rPr>
                    <a:t>eutronami</a:t>
                  </a:r>
                  <a:r>
                    <a:rPr kumimoji="0" lang="de-DE" sz="2800" b="0" i="0" u="none" strike="noStrike" kern="1200" cap="none" spc="0" normalizeH="0" baseline="0" noProof="0">
                      <a:ln>
                        <a:noFill/>
                      </a:ln>
                      <a:solidFill>
                        <a:srgbClr val="00305E"/>
                      </a:solidFill>
                      <a:effectLst/>
                      <a:uLnTx/>
                      <a:uFillTx/>
                      <a:latin typeface="Open Sans"/>
                      <a:ea typeface="+mn-ea"/>
                      <a:cs typeface="+mn-cs"/>
                    </a:rPr>
                    <a:t>.</a:t>
                  </a:r>
                  <a:br>
                    <a:rPr kumimoji="0" lang="de-DE" sz="2800" b="0" i="0" u="none" strike="noStrike" kern="1200" cap="none" spc="0" normalizeH="0" baseline="0" noProof="0">
                      <a:ln>
                        <a:noFill/>
                      </a:ln>
                      <a:solidFill>
                        <a:srgbClr val="00305E"/>
                      </a:solidFill>
                      <a:effectLst/>
                      <a:uLnTx/>
                      <a:uFillTx/>
                      <a:latin typeface="Open Sans"/>
                      <a:ea typeface="+mn-ea"/>
                      <a:cs typeface="+mn-cs"/>
                    </a:rPr>
                  </a:br>
                  <a:endParaRPr kumimoji="0" lang="de-DE" sz="2800" b="0" i="0" u="none" strike="noStrike" kern="1200" cap="none" spc="0" normalizeH="0" baseline="0" noProof="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a:ln>
                      <a:noFill/>
                    </a:ln>
                    <a:solidFill>
                      <a:srgbClr val="00305E"/>
                    </a:solidFill>
                    <a:effectLst/>
                    <a:uLnTx/>
                    <a:uFillTx/>
                    <a:latin typeface="Open Sans"/>
                    <a:ea typeface="+mn-ea"/>
                    <a:cs typeface="+mn-cs"/>
                  </a:endParaRPr>
                </a:p>
              </p:txBody>
            </p:sp>
          </mc:Choice>
          <mc:Fallback xmlns="">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de-DE">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
        <p:nvSpPr>
          <p:cNvPr id="11" name="Titel 1">
            <a:extLst>
              <a:ext uri="{FF2B5EF4-FFF2-40B4-BE49-F238E27FC236}">
                <a16:creationId xmlns:a16="http://schemas.microsoft.com/office/drawing/2014/main" id="{9BCA0615-756D-4EA2-B90E-F56632A3F7B0}"/>
              </a:ext>
            </a:extLst>
          </p:cNvPr>
          <p:cNvSpPr>
            <a:spLocks noGrp="1"/>
          </p:cNvSpPr>
          <p:nvPr>
            <p:ph type="title"/>
          </p:nvPr>
        </p:nvSpPr>
        <p:spPr>
          <a:xfrm>
            <a:off x="1238249" y="346075"/>
            <a:ext cx="10217156" cy="684000"/>
          </a:xfrm>
        </p:spPr>
        <p:txBody>
          <a:bodyPr/>
          <a:lstStyle/>
          <a:p>
            <a:r>
              <a:rPr lang="de-DE" sz="3600" noProof="0" err="1"/>
              <a:t>Deskowa</a:t>
            </a:r>
            <a:r>
              <a:rPr lang="de-DE" sz="3600" noProof="0"/>
              <a:t> </a:t>
            </a:r>
            <a:r>
              <a:rPr lang="de-DE" sz="3600" noProof="0" err="1"/>
              <a:t>hra</a:t>
            </a:r>
            <a:r>
              <a:rPr lang="de-DE" sz="3600" noProof="0"/>
              <a:t>: </a:t>
            </a:r>
            <a:r>
              <a:rPr lang="de-DE" sz="3600" noProof="0" err="1"/>
              <a:t>nuklidowe</a:t>
            </a:r>
            <a:r>
              <a:rPr lang="de-DE" sz="3600" noProof="0"/>
              <a:t> </a:t>
            </a:r>
            <a:r>
              <a:rPr lang="de-DE" sz="3600" noProof="0" err="1"/>
              <a:t>wubědźowanje</a:t>
            </a:r>
            <a:endParaRPr lang="de-DE" sz="3000" noProof="0"/>
          </a:p>
        </p:txBody>
      </p:sp>
    </p:spTree>
    <p:extLst>
      <p:ext uri="{BB962C8B-B14F-4D97-AF65-F5344CB8AC3E}">
        <p14:creationId xmlns:p14="http://schemas.microsoft.com/office/powerpoint/2010/main" val="698758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9983755" y="5235194"/>
            <a:ext cx="2168028" cy="830997"/>
          </a:xfrm>
          <a:prstGeom prst="rect">
            <a:avLst/>
          </a:prstGeom>
          <a:noFill/>
        </p:spPr>
        <p:txBody>
          <a:bodyPr wrap="square" rtlCol="0">
            <a:spAutoFit/>
          </a:bodyPr>
          <a:lstStyle/>
          <a:p>
            <a:pPr lvl="0" algn="ctr">
              <a:defRPr/>
            </a:pPr>
            <a:r>
              <a:rPr kumimoji="0" lang="en-US" sz="1600" b="0" i="1" u="none" strike="noStrike" kern="1200" cap="none" spc="0" normalizeH="0" baseline="0" noProof="0">
                <a:ln>
                  <a:noFill/>
                </a:ln>
                <a:solidFill>
                  <a:srgbClr val="00305E"/>
                </a:solidFill>
                <a:effectLst/>
                <a:uLnTx/>
                <a:uFillTx/>
                <a:latin typeface="Open Sans"/>
                <a:ea typeface="+mn-ea"/>
                <a:cs typeface="+mn-cs"/>
              </a:rPr>
              <a:t>[20] </a:t>
            </a:r>
            <a:r>
              <a:rPr kumimoji="0" lang="de-DE" sz="1600" b="0" i="1" u="none" strike="noStrike" kern="1200" cap="none" spc="0" normalizeH="0" baseline="0" noProof="0" err="1">
                <a:ln>
                  <a:noFill/>
                </a:ln>
                <a:solidFill>
                  <a:srgbClr val="00305E"/>
                </a:solidFill>
                <a:effectLst/>
                <a:uLnTx/>
                <a:uFillTx/>
                <a:latin typeface="Open Sans"/>
                <a:ea typeface="+mn-ea"/>
                <a:cs typeface="+mn-cs"/>
              </a:rPr>
              <a:t>Termiski</a:t>
            </a:r>
            <a:r>
              <a:rPr kumimoji="0" lang="de-DE" sz="1600" b="0" i="1" u="none" strike="noStrike" kern="1200" cap="none" spc="0" normalizeH="0" baseline="0" noProof="0">
                <a:ln>
                  <a:noFill/>
                </a:ln>
                <a:solidFill>
                  <a:srgbClr val="00305E"/>
                </a:solidFill>
                <a:effectLst/>
                <a:uLnTx/>
                <a:uFillTx/>
                <a:latin typeface="Open Sans"/>
                <a:ea typeface="+mn-ea"/>
                <a:cs typeface="+mn-cs"/>
              </a:rPr>
              <a:t> </a:t>
            </a:r>
            <a:r>
              <a:rPr kumimoji="0" lang="de-DE" sz="1600" b="0" i="1" u="none" strike="noStrike" kern="1200" cap="none" spc="0" normalizeH="0" baseline="0" noProof="0" err="1">
                <a:ln>
                  <a:noFill/>
                </a:ln>
                <a:solidFill>
                  <a:srgbClr val="00305E"/>
                </a:solidFill>
                <a:effectLst/>
                <a:uLnTx/>
                <a:uFillTx/>
                <a:latin typeface="Open Sans"/>
                <a:ea typeface="+mn-ea"/>
                <a:cs typeface="+mn-cs"/>
              </a:rPr>
              <a:t>skutkowanski</a:t>
            </a:r>
            <a:r>
              <a:rPr kumimoji="0" lang="de-DE" sz="1600" b="0" i="1" u="none" strike="noStrike" kern="1200" cap="none" spc="0" normalizeH="0" baseline="0" noProof="0">
                <a:ln>
                  <a:noFill/>
                </a:ln>
                <a:solidFill>
                  <a:srgbClr val="00305E"/>
                </a:solidFill>
                <a:effectLst/>
                <a:uLnTx/>
                <a:uFillTx/>
                <a:latin typeface="Open Sans"/>
                <a:ea typeface="+mn-ea"/>
                <a:cs typeface="+mn-cs"/>
              </a:rPr>
              <a:t> </a:t>
            </a:r>
            <a:r>
              <a:rPr kumimoji="0" lang="de-DE" sz="1600" b="0" i="1" u="none" strike="noStrike" kern="1200" cap="none" spc="0" normalizeH="0" baseline="0" noProof="0" err="1">
                <a:ln>
                  <a:noFill/>
                </a:ln>
                <a:solidFill>
                  <a:srgbClr val="00305E"/>
                </a:solidFill>
                <a:effectLst/>
                <a:uLnTx/>
                <a:uFillTx/>
                <a:latin typeface="Open Sans"/>
                <a:ea typeface="+mn-ea"/>
                <a:cs typeface="+mn-cs"/>
              </a:rPr>
              <a:t>přerěz</a:t>
            </a:r>
            <a:r>
              <a:rPr kumimoji="0" lang="de-DE" sz="1600" b="0" i="1" u="none" strike="noStrike" kern="1200" cap="none" spc="0" normalizeH="0" baseline="0" noProof="0">
                <a:ln>
                  <a:noFill/>
                </a:ln>
                <a:solidFill>
                  <a:srgbClr val="00305E"/>
                </a:solidFill>
                <a:effectLst/>
                <a:uLnTx/>
                <a:uFillTx/>
                <a:latin typeface="Open Sans"/>
                <a:ea typeface="+mn-ea"/>
                <a:cs typeface="+mn-cs"/>
              </a:rPr>
              <a:t> </a:t>
            </a:r>
            <a:r>
              <a:rPr kumimoji="0" lang="de-DE" sz="1600" b="0" i="1" u="none" strike="noStrike" kern="1200" cap="none" spc="0" normalizeH="0" baseline="0" noProof="0" err="1">
                <a:ln>
                  <a:noFill/>
                </a:ln>
                <a:solidFill>
                  <a:srgbClr val="00305E"/>
                </a:solidFill>
                <a:effectLst/>
                <a:uLnTx/>
                <a:uFillTx/>
                <a:latin typeface="Open Sans"/>
                <a:ea typeface="+mn-ea"/>
                <a:cs typeface="+mn-cs"/>
              </a:rPr>
              <a:t>za</a:t>
            </a:r>
            <a:r>
              <a:rPr kumimoji="0" lang="de-DE" sz="1600" b="0" i="1" u="none" strike="noStrike" kern="1200" cap="none" spc="0" normalizeH="0" baseline="0" noProof="0">
                <a:ln>
                  <a:noFill/>
                </a:ln>
                <a:solidFill>
                  <a:srgbClr val="00305E"/>
                </a:solidFill>
                <a:effectLst/>
                <a:uLnTx/>
                <a:uFillTx/>
                <a:latin typeface="Open Sans"/>
                <a:ea typeface="+mn-ea"/>
                <a:cs typeface="+mn-cs"/>
              </a:rPr>
              <a:t> </a:t>
            </a:r>
            <a:r>
              <a:rPr lang="de-DE" sz="1600" i="1">
                <a:solidFill>
                  <a:srgbClr val="00305E"/>
                </a:solidFill>
              </a:rPr>
              <a:t>popad neutronow</a:t>
            </a:r>
            <a:endParaRPr kumimoji="0" lang="de-DE" sz="1600" b="0" i="1"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a:t>S- a R-</a:t>
            </a:r>
            <a:r>
              <a:rPr lang="de-DE" sz="3600" noProof="0" err="1"/>
              <a:t>procesy</a:t>
            </a:r>
            <a:endParaRPr lang="de-DE" sz="3000" noProof="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a:ln>
                  <a:noFill/>
                </a:ln>
                <a:solidFill>
                  <a:srgbClr val="00305E"/>
                </a:solidFill>
                <a:effectLst/>
                <a:uLnTx/>
                <a:uFillTx/>
                <a:latin typeface="Open Sans"/>
                <a:ea typeface="+mn-ea"/>
                <a:cs typeface="+mn-cs"/>
              </a:rPr>
              <a:t>S-</a:t>
            </a:r>
            <a:r>
              <a:rPr kumimoji="0" lang="de-DE" sz="2200" b="1" i="0" u="none" strike="noStrike" kern="1200" cap="none" spc="0" normalizeH="0" baseline="0" noProof="0" err="1">
                <a:ln>
                  <a:noFill/>
                </a:ln>
                <a:solidFill>
                  <a:srgbClr val="00305E"/>
                </a:solidFill>
                <a:effectLst/>
                <a:uLnTx/>
                <a:uFillTx/>
                <a:latin typeface="Open Sans"/>
                <a:ea typeface="+mn-ea"/>
                <a:cs typeface="+mn-cs"/>
              </a:rPr>
              <a:t>proces</a:t>
            </a:r>
            <a:r>
              <a:rPr kumimoji="0" lang="de-DE" sz="2200" b="1" i="0" u="none" strike="noStrike" kern="1200" cap="none" spc="0" normalizeH="0" baseline="0" noProof="0">
                <a:ln>
                  <a:noFill/>
                </a:ln>
                <a:solidFill>
                  <a:srgbClr val="00305E"/>
                </a:solidFill>
                <a:effectLst/>
                <a:uLnTx/>
                <a:uFillTx/>
                <a:latin typeface="Open Sans"/>
                <a:ea typeface="+mn-ea"/>
                <a:cs typeface="+mn-cs"/>
              </a:rPr>
              <a:t> (</a:t>
            </a:r>
            <a:r>
              <a:rPr kumimoji="0" lang="de-DE" sz="2200" b="1" i="0" u="none" strike="noStrike" kern="1200" cap="none" spc="0" normalizeH="0" baseline="0" noProof="0" err="1">
                <a:ln>
                  <a:noFill/>
                </a:ln>
                <a:solidFill>
                  <a:srgbClr val="00305E"/>
                </a:solidFill>
                <a:effectLst/>
                <a:uLnTx/>
                <a:uFillTx/>
                <a:latin typeface="Open Sans"/>
                <a:ea typeface="+mn-ea"/>
                <a:cs typeface="+mn-cs"/>
              </a:rPr>
              <a:t>pomały</a:t>
            </a:r>
            <a:r>
              <a:rPr kumimoji="0" lang="de-DE" sz="2200" b="1" i="0" u="none" strike="noStrike" kern="1200" cap="none" spc="0" normalizeH="0" baseline="0" noProof="0">
                <a:ln>
                  <a:noFill/>
                </a:ln>
                <a:solidFill>
                  <a:srgbClr val="00305E"/>
                </a:solidFill>
                <a:effectLst/>
                <a:uLnTx/>
                <a:uFillTx/>
                <a:latin typeface="Open Sans"/>
                <a:ea typeface="+mn-ea"/>
                <a:cs typeface="+mn-cs"/>
              </a:rPr>
              <a:t>)</a:t>
            </a:r>
          </a:p>
          <a:p>
            <a:pPr marL="697230" lvl="1" indent="-285750">
              <a:lnSpc>
                <a:spcPct val="120000"/>
              </a:lnSpc>
              <a:buFont typeface="Arial" panose="020B0604020202020204" pitchFamily="34" charset="0"/>
              <a:buChar char="•"/>
              <a:defRPr/>
            </a:pPr>
            <a:r>
              <a:rPr lang="en-US" sz="2000">
                <a:solidFill>
                  <a:srgbClr val="00305E"/>
                </a:solidFill>
                <a:latin typeface="Open Sans"/>
              </a:rPr>
              <a:t>p</a:t>
            </a:r>
            <a:r>
              <a:rPr kumimoji="0" lang="en-US" sz="2000" b="0" i="0" u="none" strike="noStrike" kern="1200" cap="none" spc="0" normalizeH="0" baseline="0" noProof="0">
                <a:ln>
                  <a:noFill/>
                </a:ln>
                <a:solidFill>
                  <a:srgbClr val="00305E"/>
                </a:solidFill>
                <a:effectLst/>
                <a:uLnTx/>
                <a:uFillTx/>
                <a:latin typeface="Open Sans"/>
                <a:ea typeface="+mn-ea"/>
                <a:cs typeface="+mn-cs"/>
              </a:rPr>
              <a:t>ři </a:t>
            </a:r>
            <a:r>
              <a:rPr kumimoji="0" lang="en-US" sz="2000" b="0" i="0" u="none" strike="noStrike" kern="1200" cap="none" spc="0" normalizeH="0" baseline="0" noProof="0" err="1">
                <a:ln>
                  <a:noFill/>
                </a:ln>
                <a:solidFill>
                  <a:srgbClr val="00305E"/>
                </a:solidFill>
                <a:effectLst/>
                <a:uLnTx/>
                <a:uFillTx/>
                <a:latin typeface="Open Sans"/>
                <a:ea typeface="+mn-ea"/>
                <a:cs typeface="+mn-cs"/>
              </a:rPr>
              <a:t>relatiwnje</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niskich</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temperaturach</a:t>
            </a:r>
            <a:r>
              <a:rPr kumimoji="0" lang="en-US" sz="2000" b="0" i="0" u="none" strike="noStrike" kern="1200" cap="none" spc="0" normalizeH="0" baseline="0" noProof="0">
                <a:ln>
                  <a:noFill/>
                </a:ln>
                <a:solidFill>
                  <a:srgbClr val="00305E"/>
                </a:solidFill>
                <a:effectLst/>
                <a:uLnTx/>
                <a:uFillTx/>
                <a:latin typeface="Open Sans"/>
                <a:ea typeface="+mn-ea"/>
                <a:cs typeface="+mn-cs"/>
              </a:rPr>
              <a:t> a </a:t>
            </a:r>
            <a:r>
              <a:rPr lang="en-US" sz="2000" err="1">
                <a:solidFill>
                  <a:srgbClr val="00305E"/>
                </a:solidFill>
              </a:rPr>
              <a:t>hustosćach</a:t>
            </a:r>
            <a:r>
              <a:rPr lang="en-US" sz="2000">
                <a:solidFill>
                  <a:srgbClr val="00305E"/>
                </a:solidFill>
              </a:rPr>
              <a:t> </a:t>
            </a:r>
            <a:r>
              <a:rPr lang="en-US" sz="2000" err="1">
                <a:solidFill>
                  <a:srgbClr val="00305E"/>
                </a:solidFill>
              </a:rPr>
              <a:t>neutronoweho</a:t>
            </a:r>
            <a:r>
              <a:rPr lang="en-US" sz="2000">
                <a:solidFill>
                  <a:srgbClr val="00305E"/>
                </a:solidFill>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promjenja</a:t>
            </a:r>
            <a:endParaRPr kumimoji="0" lang="en-US" sz="2000" b="0" i="0" u="none" strike="noStrike" kern="1200" cap="none" spc="0" normalizeH="0" baseline="0" noProof="0">
              <a:ln>
                <a:noFill/>
              </a:ln>
              <a:solidFill>
                <a:srgbClr val="00305E"/>
              </a:solidFill>
              <a:effectLst/>
              <a:uLnTx/>
              <a:uFillTx/>
              <a:latin typeface="Open Sans"/>
              <a:ea typeface="+mn-ea"/>
              <a:cs typeface="+mn-cs"/>
            </a:endParaRP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000">
                <a:solidFill>
                  <a:srgbClr val="00305E"/>
                </a:solidFill>
                <a:latin typeface="Open Sans"/>
              </a:rPr>
              <a:t>p</a:t>
            </a:r>
            <a:r>
              <a:rPr kumimoji="0" lang="en-US" sz="2000" b="0" i="0" u="none" strike="noStrike" kern="1200" cap="none" spc="0" normalizeH="0" baseline="0" noProof="0">
                <a:ln>
                  <a:noFill/>
                </a:ln>
                <a:solidFill>
                  <a:srgbClr val="00305E"/>
                </a:solidFill>
                <a:effectLst/>
                <a:uLnTx/>
                <a:uFillTx/>
                <a:latin typeface="Open Sans"/>
                <a:ea typeface="+mn-ea"/>
                <a:cs typeface="+mn-cs"/>
              </a:rPr>
              <a:t>řewažnje w AGB-</a:t>
            </a:r>
            <a:r>
              <a:rPr kumimoji="0" lang="en-US" sz="2000" b="0" i="0" u="none" strike="noStrike" kern="1200" cap="none" spc="0" normalizeH="0" baseline="0" noProof="0" err="1">
                <a:ln>
                  <a:noFill/>
                </a:ln>
                <a:solidFill>
                  <a:srgbClr val="00305E"/>
                </a:solidFill>
                <a:effectLst/>
                <a:uLnTx/>
                <a:uFillTx/>
                <a:latin typeface="Open Sans"/>
                <a:ea typeface="+mn-ea"/>
                <a:cs typeface="+mn-cs"/>
              </a:rPr>
              <a:t>hwězdach</a:t>
            </a:r>
            <a:r>
              <a:rPr kumimoji="0" lang="en-US" sz="2000" b="0" i="0" u="none" strike="noStrike" kern="1200" cap="none" spc="0" normalizeH="0" baseline="0" noProof="0">
                <a:ln>
                  <a:noFill/>
                </a:ln>
                <a:solidFill>
                  <a:srgbClr val="00305E"/>
                </a:solidFill>
                <a:effectLst/>
                <a:uLnTx/>
                <a:uFillTx/>
                <a:latin typeface="Open Sans"/>
                <a:ea typeface="+mn-ea"/>
                <a:cs typeface="+mn-cs"/>
              </a:rPr>
              <a:t> w </a:t>
            </a:r>
            <a:r>
              <a:rPr kumimoji="0" lang="en-US" sz="2000" b="0" i="0" u="none" strike="noStrike" kern="1200" cap="none" spc="0" normalizeH="0" baseline="0" noProof="0" err="1">
                <a:ln>
                  <a:noFill/>
                </a:ln>
                <a:solidFill>
                  <a:srgbClr val="00305E"/>
                </a:solidFill>
                <a:effectLst/>
                <a:uLnTx/>
                <a:uFillTx/>
                <a:latin typeface="Open Sans"/>
                <a:ea typeface="+mn-ea"/>
                <a:cs typeface="+mn-cs"/>
              </a:rPr>
              <a:t>času</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běliznoweho</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palenja</a:t>
            </a:r>
            <a:endParaRPr kumimoji="0" lang="en-US" sz="2000" b="0" i="0" u="none" strike="noStrike" kern="1200" cap="none" spc="0" normalizeH="0" baseline="0" noProof="0">
              <a:ln>
                <a:noFill/>
              </a:ln>
              <a:solidFill>
                <a:srgbClr val="00305E"/>
              </a:solidFill>
              <a:effectLst/>
              <a:uLnTx/>
              <a:uFillTx/>
              <a:latin typeface="Open Sans"/>
              <a:ea typeface="+mn-ea"/>
              <a:cs typeface="+mn-cs"/>
            </a:endParaRP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000">
                <a:solidFill>
                  <a:srgbClr val="00305E"/>
                </a:solidFill>
                <a:latin typeface="Open Sans"/>
              </a:rPr>
              <a:t>p</a:t>
            </a:r>
            <a:r>
              <a:rPr kumimoji="0" lang="en-US" sz="2000" b="0" i="0" u="none" strike="noStrike" kern="1200" cap="none" spc="0" normalizeH="0" baseline="0" noProof="0">
                <a:ln>
                  <a:noFill/>
                </a:ln>
                <a:solidFill>
                  <a:srgbClr val="00305E"/>
                </a:solidFill>
                <a:effectLst/>
                <a:uLnTx/>
                <a:uFillTx/>
                <a:latin typeface="Open Sans"/>
                <a:ea typeface="+mn-ea"/>
                <a:cs typeface="+mn-cs"/>
              </a:rPr>
              <a:t>omały </a:t>
            </a:r>
            <a:r>
              <a:rPr kumimoji="0" lang="en-US" sz="2000" b="0" i="0" u="none" strike="noStrike" kern="1200" cap="none" spc="0" normalizeH="0" baseline="0" noProof="0" err="1">
                <a:ln>
                  <a:noFill/>
                </a:ln>
                <a:solidFill>
                  <a:srgbClr val="00305E"/>
                </a:solidFill>
                <a:effectLst/>
                <a:uLnTx/>
                <a:uFillTx/>
                <a:latin typeface="Open Sans"/>
                <a:ea typeface="+mn-ea"/>
                <a:cs typeface="+mn-cs"/>
              </a:rPr>
              <a:t>slěd</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reakcijow</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přez</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wjacore</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stabilne</a:t>
            </a:r>
            <a:r>
              <a:rPr kumimoji="0" lang="en-US" sz="2000" b="0" i="0" u="none" strike="noStrike" kern="1200" cap="none" spc="0" normalizeH="0" baseline="0" noProof="0">
                <a:ln>
                  <a:noFill/>
                </a:ln>
                <a:solidFill>
                  <a:srgbClr val="00305E"/>
                </a:solidFill>
                <a:effectLst/>
                <a:uLnTx/>
                <a:uFillTx/>
                <a:latin typeface="Open Sans"/>
                <a:ea typeface="+mn-ea"/>
                <a:cs typeface="+mn-cs"/>
              </a:rPr>
              <a:t> mjezynuklidy</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1" y="4399419"/>
            <a:ext cx="10668194" cy="1580497"/>
          </a:xfrm>
          <a:prstGeom prst="rect">
            <a:avLst/>
          </a:prstGeom>
          <a:noFill/>
        </p:spPr>
        <p:txBody>
          <a:bodyPr wrap="square" rtlCol="0">
            <a:spAutoFit/>
          </a:bodyPr>
          <a:lstStyle/>
          <a:p>
            <a:pPr marL="285750" marR="0" lvl="0"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de-DE" sz="2200" b="1" i="0" u="none" strike="noStrike" kern="1200" cap="none" spc="0" normalizeH="0" baseline="0" noProof="0">
                <a:ln>
                  <a:noFill/>
                </a:ln>
                <a:solidFill>
                  <a:srgbClr val="00305E"/>
                </a:solidFill>
                <a:effectLst/>
                <a:uLnTx/>
                <a:uFillTx/>
                <a:latin typeface="Open Sans"/>
                <a:ea typeface="+mn-ea"/>
                <a:cs typeface="+mn-cs"/>
              </a:rPr>
              <a:t>R-</a:t>
            </a:r>
            <a:r>
              <a:rPr kumimoji="0" lang="de-DE" sz="2200" b="1" i="0" u="none" strike="noStrike" kern="1200" cap="none" spc="0" normalizeH="0" baseline="0" noProof="0" err="1">
                <a:ln>
                  <a:noFill/>
                </a:ln>
                <a:solidFill>
                  <a:srgbClr val="00305E"/>
                </a:solidFill>
                <a:effectLst/>
                <a:uLnTx/>
                <a:uFillTx/>
                <a:latin typeface="Open Sans"/>
                <a:ea typeface="+mn-ea"/>
                <a:cs typeface="+mn-cs"/>
              </a:rPr>
              <a:t>proces</a:t>
            </a:r>
            <a:r>
              <a:rPr kumimoji="0" lang="de-DE" sz="2200" b="1" i="0" u="none" strike="noStrike" kern="1200" cap="none" spc="0" normalizeH="0" baseline="0" noProof="0">
                <a:ln>
                  <a:noFill/>
                </a:ln>
                <a:solidFill>
                  <a:srgbClr val="00305E"/>
                </a:solidFill>
                <a:effectLst/>
                <a:uLnTx/>
                <a:uFillTx/>
                <a:latin typeface="Open Sans"/>
                <a:ea typeface="+mn-ea"/>
                <a:cs typeface="+mn-cs"/>
              </a:rPr>
              <a:t> (</a:t>
            </a:r>
            <a:r>
              <a:rPr kumimoji="0" lang="de-DE" sz="2200" b="1" i="0" u="none" strike="noStrike" kern="1200" cap="none" spc="0" normalizeH="0" baseline="0" noProof="0" err="1">
                <a:ln>
                  <a:noFill/>
                </a:ln>
                <a:solidFill>
                  <a:srgbClr val="00305E"/>
                </a:solidFill>
                <a:effectLst/>
                <a:uLnTx/>
                <a:uFillTx/>
                <a:latin typeface="Open Sans"/>
                <a:ea typeface="+mn-ea"/>
                <a:cs typeface="+mn-cs"/>
              </a:rPr>
              <a:t>spěšny</a:t>
            </a:r>
            <a:r>
              <a:rPr kumimoji="0" lang="de-DE" sz="2200" b="1" i="0" u="none" strike="noStrike" kern="1200" cap="none" spc="0" normalizeH="0" baseline="0" noProof="0">
                <a:ln>
                  <a:noFill/>
                </a:ln>
                <a:solidFill>
                  <a:srgbClr val="00305E"/>
                </a:solidFill>
                <a:effectLst/>
                <a:uLnTx/>
                <a:uFillTx/>
                <a:latin typeface="Open Sans"/>
                <a:ea typeface="+mn-ea"/>
                <a:cs typeface="+mn-cs"/>
              </a:rPr>
              <a:t>)</a:t>
            </a:r>
          </a:p>
          <a:p>
            <a:pPr marL="697230" lvl="1" indent="-285750">
              <a:lnSpc>
                <a:spcPct val="120000"/>
              </a:lnSpc>
              <a:buFont typeface="Arial" panose="020B0604020202020204" pitchFamily="34" charset="0"/>
              <a:buChar char="•"/>
              <a:defRPr/>
            </a:pPr>
            <a:r>
              <a:rPr lang="en-US" sz="2000">
                <a:solidFill>
                  <a:srgbClr val="00305E"/>
                </a:solidFill>
                <a:latin typeface="Open Sans"/>
              </a:rPr>
              <a:t>p</a:t>
            </a:r>
            <a:r>
              <a:rPr kumimoji="0" lang="en-US" sz="2000" b="0" i="0" u="none" strike="noStrike" kern="1200" cap="none" spc="0" normalizeH="0" baseline="0" noProof="0">
                <a:ln>
                  <a:noFill/>
                </a:ln>
                <a:solidFill>
                  <a:srgbClr val="00305E"/>
                </a:solidFill>
                <a:effectLst/>
                <a:uLnTx/>
                <a:uFillTx/>
                <a:latin typeface="Open Sans"/>
                <a:ea typeface="+mn-ea"/>
                <a:cs typeface="+mn-cs"/>
              </a:rPr>
              <a:t>ři </a:t>
            </a:r>
            <a:r>
              <a:rPr kumimoji="0" lang="en-US" sz="2000" b="0" i="0" u="none" strike="noStrike" kern="1200" cap="none" spc="0" normalizeH="0" baseline="0" noProof="0" err="1">
                <a:ln>
                  <a:noFill/>
                </a:ln>
                <a:solidFill>
                  <a:srgbClr val="00305E"/>
                </a:solidFill>
                <a:effectLst/>
                <a:uLnTx/>
                <a:uFillTx/>
                <a:latin typeface="Open Sans"/>
                <a:ea typeface="+mn-ea"/>
                <a:cs typeface="+mn-cs"/>
              </a:rPr>
              <a:t>jara</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wysokich</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lang="en-US" sz="2000" err="1">
                <a:solidFill>
                  <a:srgbClr val="00305E"/>
                </a:solidFill>
              </a:rPr>
              <a:t>hustosćach</a:t>
            </a:r>
            <a:r>
              <a:rPr lang="en-US" sz="2000">
                <a:solidFill>
                  <a:srgbClr val="00305E"/>
                </a:solidFill>
              </a:rPr>
              <a:t> </a:t>
            </a:r>
            <a:r>
              <a:rPr lang="en-US" sz="2000" err="1">
                <a:solidFill>
                  <a:srgbClr val="00305E"/>
                </a:solidFill>
              </a:rPr>
              <a:t>neutronoweho</a:t>
            </a:r>
            <a:r>
              <a:rPr lang="en-US" sz="2000">
                <a:solidFill>
                  <a:srgbClr val="00305E"/>
                </a:solidFill>
              </a:rPr>
              <a:t> </a:t>
            </a:r>
            <a:r>
              <a:rPr lang="en-US" sz="2000" err="1">
                <a:solidFill>
                  <a:srgbClr val="00305E"/>
                </a:solidFill>
              </a:rPr>
              <a:t>promjenja</a:t>
            </a:r>
            <a:r>
              <a:rPr lang="en-US" sz="2000">
                <a:solidFill>
                  <a:srgbClr val="00305E"/>
                </a:solidFill>
              </a:rPr>
              <a:t> </a:t>
            </a:r>
            <a:r>
              <a:rPr kumimoji="0" lang="en-US" sz="2000" b="0" i="0" u="none" strike="noStrike" kern="1200" cap="none" spc="0" normalizeH="0" baseline="0" noProof="0">
                <a:ln>
                  <a:noFill/>
                </a:ln>
                <a:solidFill>
                  <a:srgbClr val="00305E"/>
                </a:solidFill>
                <a:effectLst/>
                <a:uLnTx/>
                <a:uFillTx/>
                <a:latin typeface="Open Sans"/>
                <a:ea typeface="+mn-ea"/>
                <a:cs typeface="+mn-cs"/>
              </a:rPr>
              <a:t>a </a:t>
            </a:r>
            <a:r>
              <a:rPr kumimoji="0" lang="en-US" sz="2000" b="0" i="0" u="none" strike="noStrike" kern="1200" cap="none" spc="0" normalizeH="0" baseline="0" noProof="0" err="1">
                <a:ln>
                  <a:noFill/>
                </a:ln>
                <a:solidFill>
                  <a:srgbClr val="00305E"/>
                </a:solidFill>
                <a:effectLst/>
                <a:uLnTx/>
                <a:uFillTx/>
                <a:latin typeface="Open Sans"/>
                <a:ea typeface="+mn-ea"/>
                <a:cs typeface="+mn-cs"/>
              </a:rPr>
              <a:t>temperaturach</a:t>
            </a:r>
            <a:endParaRPr kumimoji="0" lang="en-US" sz="2000" b="0" i="0" u="none" strike="noStrike" kern="1200" cap="none" spc="0" normalizeH="0" baseline="0" noProof="0">
              <a:ln>
                <a:noFill/>
              </a:ln>
              <a:solidFill>
                <a:srgbClr val="00305E"/>
              </a:solidFill>
              <a:effectLst/>
              <a:uLnTx/>
              <a:uFillTx/>
              <a:latin typeface="Open Sans"/>
              <a:ea typeface="+mn-ea"/>
              <a:cs typeface="+mn-cs"/>
            </a:endParaRP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000">
                <a:solidFill>
                  <a:srgbClr val="00305E"/>
                </a:solidFill>
                <a:latin typeface="Open Sans"/>
              </a:rPr>
              <a:t>s</a:t>
            </a:r>
            <a:r>
              <a:rPr kumimoji="0" lang="en-US" sz="2000" b="0" i="0" u="none" strike="noStrike" kern="1200" cap="none" spc="0" normalizeH="0" baseline="0" noProof="0">
                <a:ln>
                  <a:noFill/>
                </a:ln>
                <a:solidFill>
                  <a:srgbClr val="00305E"/>
                </a:solidFill>
                <a:effectLst/>
                <a:uLnTx/>
                <a:uFillTx/>
                <a:latin typeface="Open Sans"/>
                <a:ea typeface="+mn-ea"/>
                <a:cs typeface="+mn-cs"/>
              </a:rPr>
              <a:t>pěšny </a:t>
            </a:r>
            <a:r>
              <a:rPr kumimoji="0" lang="en-US" sz="2000" b="0" i="0" u="none" strike="noStrike" kern="1200" cap="none" spc="0" normalizeH="0" baseline="0" noProof="0" err="1">
                <a:ln>
                  <a:noFill/>
                </a:ln>
                <a:solidFill>
                  <a:srgbClr val="00305E"/>
                </a:solidFill>
                <a:effectLst/>
                <a:uLnTx/>
                <a:uFillTx/>
                <a:latin typeface="Open Sans"/>
                <a:ea typeface="+mn-ea"/>
                <a:cs typeface="+mn-cs"/>
              </a:rPr>
              <a:t>slěd</a:t>
            </a:r>
            <a:r>
              <a:rPr kumimoji="0" lang="en-US" sz="2000" b="0" i="0" u="none" strike="noStrike" kern="1200" cap="none" spc="0" normalizeH="0" baseline="0" noProof="0">
                <a:ln>
                  <a:noFill/>
                </a:ln>
                <a:solidFill>
                  <a:srgbClr val="00305E"/>
                </a:solidFill>
                <a:effectLst/>
                <a:uLnTx/>
                <a:uFillTx/>
                <a:latin typeface="Open Sans"/>
                <a:ea typeface="+mn-ea"/>
                <a:cs typeface="+mn-cs"/>
              </a:rPr>
              <a:t> popadowych </a:t>
            </a:r>
            <a:r>
              <a:rPr kumimoji="0" lang="en-US" sz="2000" b="0" i="0" u="none" strike="noStrike" kern="1200" cap="none" spc="0" normalizeH="0" baseline="0" noProof="0" err="1">
                <a:ln>
                  <a:noFill/>
                </a:ln>
                <a:solidFill>
                  <a:srgbClr val="00305E"/>
                </a:solidFill>
                <a:effectLst/>
                <a:uLnTx/>
                <a:uFillTx/>
                <a:latin typeface="Open Sans"/>
                <a:ea typeface="+mn-ea"/>
                <a:cs typeface="+mn-cs"/>
              </a:rPr>
              <a:t>reakcijow</a:t>
            </a:r>
            <a:endParaRPr kumimoji="0" lang="en-US" sz="2000" b="0" i="0" u="none" strike="noStrike" kern="1200" cap="none" spc="0" normalizeH="0" baseline="0" noProof="0">
              <a:ln>
                <a:noFill/>
              </a:ln>
              <a:solidFill>
                <a:srgbClr val="00305E"/>
              </a:solidFill>
              <a:effectLst/>
              <a:uLnTx/>
              <a:uFillTx/>
              <a:latin typeface="Open Sans"/>
              <a:ea typeface="+mn-ea"/>
              <a:cs typeface="+mn-cs"/>
            </a:endParaRPr>
          </a:p>
          <a:p>
            <a:pPr marL="697230" marR="0" lvl="1" indent="-285750" algn="l" defTabSz="82296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000">
                <a:solidFill>
                  <a:srgbClr val="00305E"/>
                </a:solidFill>
                <a:latin typeface="Open Sans"/>
              </a:rPr>
              <a:t>p</a:t>
            </a:r>
            <a:r>
              <a:rPr kumimoji="0" lang="en-US" sz="2000" b="0" i="0" u="none" strike="noStrike" kern="1200" cap="none" spc="0" normalizeH="0" baseline="0" noProof="0">
                <a:ln>
                  <a:noFill/>
                </a:ln>
                <a:solidFill>
                  <a:srgbClr val="00305E"/>
                </a:solidFill>
                <a:effectLst/>
                <a:uLnTx/>
                <a:uFillTx/>
                <a:latin typeface="Open Sans"/>
                <a:ea typeface="+mn-ea"/>
                <a:cs typeface="+mn-cs"/>
              </a:rPr>
              <a:t>rawdźepodobnje </a:t>
            </a:r>
            <a:r>
              <a:rPr kumimoji="0" lang="en-US" sz="2000" b="0" i="0" u="none" strike="noStrike" kern="1200" cap="none" spc="0" normalizeH="0" baseline="0" noProof="0" err="1">
                <a:ln>
                  <a:noFill/>
                </a:ln>
                <a:solidFill>
                  <a:srgbClr val="00305E"/>
                </a:solidFill>
                <a:effectLst/>
                <a:uLnTx/>
                <a:uFillTx/>
                <a:latin typeface="Open Sans"/>
                <a:ea typeface="+mn-ea"/>
                <a:cs typeface="+mn-cs"/>
              </a:rPr>
              <a:t>při</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supernowach</a:t>
            </a:r>
            <a:r>
              <a:rPr kumimoji="0" lang="en-US" sz="2000" b="0" i="0" u="none" strike="noStrike" kern="1200" cap="none" spc="0" normalizeH="0" baseline="0" noProof="0">
                <a:ln>
                  <a:noFill/>
                </a:ln>
                <a:solidFill>
                  <a:srgbClr val="00305E"/>
                </a:solidFill>
                <a:effectLst/>
                <a:uLnTx/>
                <a:uFillTx/>
                <a:latin typeface="Open Sans"/>
                <a:ea typeface="+mn-ea"/>
                <a:cs typeface="+mn-cs"/>
              </a:rPr>
              <a:t> a zjednoćenjach </a:t>
            </a:r>
            <a:r>
              <a:rPr kumimoji="0" lang="en-US" sz="2000" b="0" i="0" u="none" strike="noStrike" kern="1200" cap="none" spc="0" normalizeH="0" baseline="0" noProof="0" err="1">
                <a:ln>
                  <a:noFill/>
                </a:ln>
                <a:solidFill>
                  <a:srgbClr val="00305E"/>
                </a:solidFill>
                <a:effectLst/>
                <a:uLnTx/>
                <a:uFillTx/>
                <a:latin typeface="Open Sans"/>
                <a:ea typeface="+mn-ea"/>
                <a:cs typeface="+mn-cs"/>
              </a:rPr>
              <a:t>neutronowych</a:t>
            </a:r>
            <a:r>
              <a:rPr kumimoji="0" lang="en-US" sz="2000" b="0" i="0" u="none" strike="noStrike" kern="1200" cap="none" spc="0" normalizeH="0" baseline="0" noProof="0">
                <a:ln>
                  <a:noFill/>
                </a:ln>
                <a:solidFill>
                  <a:srgbClr val="00305E"/>
                </a:solidFill>
                <a:effectLst/>
                <a:uLnTx/>
                <a:uFillTx/>
                <a:latin typeface="Open Sans"/>
                <a:ea typeface="+mn-ea"/>
                <a:cs typeface="+mn-cs"/>
              </a:rPr>
              <a:t> </a:t>
            </a:r>
            <a:r>
              <a:rPr kumimoji="0" lang="en-US" sz="2000" b="0" i="0" u="none" strike="noStrike" kern="1200" cap="none" spc="0" normalizeH="0" baseline="0" noProof="0" err="1">
                <a:ln>
                  <a:noFill/>
                </a:ln>
                <a:solidFill>
                  <a:srgbClr val="00305E"/>
                </a:solidFill>
                <a:effectLst/>
                <a:uLnTx/>
                <a:uFillTx/>
                <a:latin typeface="Open Sans"/>
                <a:ea typeface="+mn-ea"/>
                <a:cs typeface="+mn-cs"/>
              </a:rPr>
              <a:t>hwězdow</a:t>
            </a:r>
            <a:endParaRPr kumimoji="0" lang="en-US" sz="2000" b="0" i="0" u="none" strike="noStrike" kern="1200" cap="none" spc="0" normalizeH="0" baseline="0" noProof="0">
              <a:ln>
                <a:noFill/>
              </a:ln>
              <a:solidFill>
                <a:srgbClr val="00305E"/>
              </a:solidFill>
              <a:effectLst/>
              <a:uLnTx/>
              <a:uFillTx/>
              <a:latin typeface="Open Sans"/>
              <a:ea typeface="+mn-ea"/>
              <a:cs typeface="+mn-cs"/>
            </a:endParaRP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Open Sans"/>
                <a:ea typeface="+mn-ea"/>
                <a:cs typeface="+mn-cs"/>
              </a:rPr>
              <a:t>Protonowa</a:t>
            </a:r>
            <a:r>
              <a:rPr kumimoji="0" lang="en-US" sz="1400" b="0" i="0" u="none" strike="noStrike" kern="1200" cap="none" spc="0" normalizeH="0" baseline="0" noProof="0">
                <a:ln>
                  <a:noFill/>
                </a:ln>
                <a:solidFill>
                  <a:srgbClr val="000000"/>
                </a:solidFill>
                <a:effectLst/>
                <a:uLnTx/>
                <a:uFillTx/>
                <a:latin typeface="Open Sans"/>
                <a:ea typeface="+mn-ea"/>
                <a:cs typeface="+mn-cs"/>
              </a:rPr>
              <a:t> </a:t>
            </a:r>
            <a:r>
              <a:rPr kumimoji="0" lang="en-US" sz="1400" b="0" i="0" u="none" strike="noStrike" kern="1200" cap="none" spc="0" normalizeH="0" baseline="0" noProof="0" err="1">
                <a:ln>
                  <a:noFill/>
                </a:ln>
                <a:solidFill>
                  <a:srgbClr val="000000"/>
                </a:solidFill>
                <a:effectLst/>
                <a:uLnTx/>
                <a:uFillTx/>
                <a:latin typeface="Open Sans"/>
                <a:ea typeface="+mn-ea"/>
                <a:cs typeface="+mn-cs"/>
              </a:rPr>
              <a:t>ličba</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0000"/>
                </a:solidFill>
                <a:effectLst/>
                <a:uLnTx/>
                <a:uFillTx/>
                <a:latin typeface="Open Sans"/>
                <a:ea typeface="+mn-ea"/>
                <a:cs typeface="+mn-cs"/>
              </a:rPr>
              <a:t>Neutronowa</a:t>
            </a:r>
            <a:r>
              <a:rPr kumimoji="0" lang="en-US" sz="1400" b="0" i="0" u="none" strike="noStrike" kern="1200" cap="none" spc="0" normalizeH="0" baseline="0" noProof="0">
                <a:ln>
                  <a:noFill/>
                </a:ln>
                <a:solidFill>
                  <a:srgbClr val="000000"/>
                </a:solidFill>
                <a:effectLst/>
                <a:uLnTx/>
                <a:uFillTx/>
                <a:latin typeface="Open Sans"/>
                <a:ea typeface="+mn-ea"/>
                <a:cs typeface="+mn-cs"/>
              </a:rPr>
              <a:t> </a:t>
            </a:r>
            <a:r>
              <a:rPr kumimoji="0" lang="en-US" sz="1400" b="0" i="0" u="none" strike="noStrike" kern="1200" cap="none" spc="0" normalizeH="0" baseline="0" noProof="0" err="1">
                <a:ln>
                  <a:noFill/>
                </a:ln>
                <a:solidFill>
                  <a:srgbClr val="000000"/>
                </a:solidFill>
                <a:effectLst/>
                <a:uLnTx/>
                <a:uFillTx/>
                <a:latin typeface="Open Sans"/>
                <a:ea typeface="+mn-ea"/>
                <a:cs typeface="+mn-cs"/>
              </a:rPr>
              <a:t>ličba</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extfeld 7">
            <a:extLst>
              <a:ext uri="{FF2B5EF4-FFF2-40B4-BE49-F238E27FC236}">
                <a16:creationId xmlns:a16="http://schemas.microsoft.com/office/drawing/2014/main" id="{ABB459A5-EEEA-3E2E-C13B-71D2A448E8F0}"/>
              </a:ext>
            </a:extLst>
          </p:cNvPr>
          <p:cNvSpPr txBox="1"/>
          <p:nvPr/>
        </p:nvSpPr>
        <p:spPr>
          <a:xfrm>
            <a:off x="3984614" y="3559016"/>
            <a:ext cx="1212538"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a:solidFill>
                  <a:srgbClr val="47FF47"/>
                </a:solidFill>
                <a:latin typeface="Open Sans"/>
              </a:rPr>
              <a:t>r</a:t>
            </a:r>
            <a:r>
              <a:rPr kumimoji="0" lang="en-US" sz="1400" b="0" i="0" u="none" strike="noStrike" kern="1200" cap="none" spc="0" normalizeH="0" baseline="0" noProof="0">
                <a:ln>
                  <a:noFill/>
                </a:ln>
                <a:solidFill>
                  <a:srgbClr val="47FF47"/>
                </a:solidFill>
                <a:effectLst/>
                <a:uLnTx/>
                <a:uFillTx/>
                <a:latin typeface="Open Sans"/>
                <a:ea typeface="+mn-ea"/>
                <a:cs typeface="+mn-cs"/>
              </a:rPr>
              <a:t>-</a:t>
            </a:r>
            <a:r>
              <a:rPr kumimoji="0" lang="en-US" sz="1400" b="0" i="0" u="none" strike="noStrike" kern="1200" cap="none" spc="0" normalizeH="0" baseline="0" noProof="0" err="1">
                <a:ln>
                  <a:noFill/>
                </a:ln>
                <a:solidFill>
                  <a:srgbClr val="47FF47"/>
                </a:solidFill>
                <a:effectLst/>
                <a:uLnTx/>
                <a:uFillTx/>
                <a:latin typeface="Open Sans"/>
                <a:ea typeface="+mn-ea"/>
                <a:cs typeface="+mn-cs"/>
              </a:rPr>
              <a:t>proces</a:t>
            </a:r>
            <a:endParaRPr kumimoji="0" lang="en-US" sz="1400" b="0" i="0" u="none" strike="noStrike" kern="1200" cap="none" spc="0" normalizeH="0" baseline="0" noProof="0">
              <a:ln>
                <a:noFill/>
              </a:ln>
              <a:solidFill>
                <a:srgbClr val="47FF47"/>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C8C2819C-C03D-6DF2-9113-AA77D72B8A31}"/>
              </a:ext>
            </a:extLst>
          </p:cNvPr>
          <p:cNvSpPr txBox="1"/>
          <p:nvPr/>
        </p:nvSpPr>
        <p:spPr>
          <a:xfrm>
            <a:off x="4493726" y="1269206"/>
            <a:ext cx="1279722" cy="360850"/>
          </a:xfrm>
          <a:prstGeom prst="rect">
            <a:avLst/>
          </a:prstGeom>
          <a:solidFill>
            <a:schemeClr val="bg1"/>
          </a:solidFill>
          <a:ln w="19050">
            <a:noFill/>
          </a:ln>
        </p:spPr>
        <p:txBody>
          <a:bodyPr wrap="square" lIns="36000" tIns="72000" rIns="36000" bIns="72000"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Open Sans"/>
                <a:ea typeface="+mn-ea"/>
                <a:cs typeface="+mn-cs"/>
              </a:rPr>
              <a:t>s-</a:t>
            </a:r>
            <a:r>
              <a:rPr lang="en-US" sz="1400">
                <a:solidFill>
                  <a:srgbClr val="FF0000"/>
                </a:solidFill>
                <a:latin typeface="Open Sans"/>
              </a:rPr>
              <a:t>p</a:t>
            </a:r>
            <a:r>
              <a:rPr kumimoji="0" lang="en-US" sz="1400" b="0" i="0" u="none" strike="noStrike" kern="1200" cap="none" spc="0" normalizeH="0" baseline="0" noProof="0" err="1">
                <a:ln>
                  <a:noFill/>
                </a:ln>
                <a:solidFill>
                  <a:srgbClr val="FF0000"/>
                </a:solidFill>
                <a:effectLst/>
                <a:uLnTx/>
                <a:uFillTx/>
                <a:latin typeface="Open Sans"/>
                <a:ea typeface="+mn-ea"/>
                <a:cs typeface="+mn-cs"/>
              </a:rPr>
              <a:t>roces</a:t>
            </a:r>
            <a:endParaRPr kumimoji="0" lang="en-US" sz="1400" b="0" i="0" u="none" strike="noStrike" kern="1200" cap="none" spc="0" normalizeH="0" baseline="0" noProof="0">
              <a:ln>
                <a:noFill/>
              </a:ln>
              <a:solidFill>
                <a:srgbClr val="FF0000"/>
              </a:solidFill>
              <a:effectLst/>
              <a:uLnTx/>
              <a:uFillTx/>
              <a:latin typeface="Open Sans"/>
              <a:ea typeface="+mn-ea"/>
              <a:cs typeface="+mn-cs"/>
            </a:endParaRP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a:t>R-</a:t>
            </a:r>
            <a:r>
              <a:rPr lang="en-US" sz="3600"/>
              <a:t>p</a:t>
            </a:r>
            <a:r>
              <a:rPr lang="en-US" sz="3600" noProof="0" err="1"/>
              <a:t>roces</a:t>
            </a:r>
            <a:r>
              <a:rPr lang="en-US" sz="3600" noProof="0"/>
              <a:t> w </a:t>
            </a:r>
            <a:r>
              <a:rPr lang="en-US" sz="3600" noProof="0" err="1"/>
              <a:t>akciji</a:t>
            </a:r>
            <a:endParaRPr lang="en-US" sz="3000" noProof="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err="1"/>
              <a:t>Zwotkel</a:t>
            </a:r>
            <a:r>
              <a:rPr lang="de-DE" sz="3600" cap="small" noProof="0"/>
              <a:t> </a:t>
            </a:r>
            <a:r>
              <a:rPr lang="de-DE" sz="3600" b="1" cap="small" noProof="0"/>
              <a:t>p</a:t>
            </a:r>
            <a:r>
              <a:rPr lang="hsb-DE" sz="3600" b="1" cap="small" noProof="0"/>
              <a:t>řińdu</a:t>
            </a:r>
            <a:r>
              <a:rPr lang="de-DE" sz="3600" cap="small" noProof="0"/>
              <a:t> </a:t>
            </a:r>
            <a:r>
              <a:rPr lang="de-DE" sz="3600" cap="small"/>
              <a:t>poprawom Neutrony?</a:t>
            </a:r>
            <a:endParaRPr lang="de-DE" sz="3600" cap="small" noProof="0"/>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Neutronowe</a:t>
            </a:r>
            <a:r>
              <a:rPr lang="de-DE" sz="3600" noProof="0"/>
              <a:t> </a:t>
            </a:r>
            <a:r>
              <a:rPr lang="de-DE" sz="3600" noProof="0" err="1"/>
              <a:t>žórła</a:t>
            </a:r>
            <a:endParaRPr lang="de-DE" sz="3000" noProof="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1767659"/>
            <a:ext cx="6097972" cy="3046988"/>
          </a:xfrm>
          <a:prstGeom prst="rect">
            <a:avLst/>
          </a:prstGeom>
          <a:noFill/>
        </p:spPr>
        <p:txBody>
          <a:bodyPr wrap="square" rtlCol="0">
            <a:spAutoFit/>
          </a:bodyPr>
          <a:lstStyle/>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05E"/>
                </a:solidFill>
                <a:effectLst/>
                <a:uLnTx/>
                <a:uFillTx/>
                <a:latin typeface="Open Sans"/>
                <a:ea typeface="+mn-ea"/>
                <a:cs typeface="+mn-cs"/>
              </a:rPr>
              <a:t>Eksistuje wulka </a:t>
            </a:r>
            <a:r>
              <a:rPr kumimoji="0" lang="en-US" sz="2400" b="0" i="0" u="none" strike="noStrike" kern="1200" cap="none" spc="0" normalizeH="0" baseline="0" noProof="0" err="1">
                <a:ln>
                  <a:noFill/>
                </a:ln>
                <a:solidFill>
                  <a:srgbClr val="00305E"/>
                </a:solidFill>
                <a:effectLst/>
                <a:uLnTx/>
                <a:uFillTx/>
                <a:latin typeface="Open Sans"/>
                <a:ea typeface="+mn-ea"/>
                <a:cs typeface="+mn-cs"/>
              </a:rPr>
              <a:t>ličba</a:t>
            </a:r>
            <a:r>
              <a:rPr kumimoji="0" lang="en-US" sz="2400" b="0" i="0" u="none" strike="noStrike" kern="1200" cap="none" spc="0" normalizeH="0" baseline="0" noProof="0">
                <a:ln>
                  <a:noFill/>
                </a:ln>
                <a:solidFill>
                  <a:srgbClr val="00305E"/>
                </a:solidFill>
                <a:effectLst/>
                <a:uLnTx/>
                <a:uFillTx/>
                <a:latin typeface="Open Sans"/>
                <a:ea typeface="+mn-ea"/>
                <a:cs typeface="+mn-cs"/>
              </a:rPr>
              <a:t> reakciskich </a:t>
            </a:r>
            <a:r>
              <a:rPr kumimoji="0" lang="en-US" sz="2400" b="0" i="0" u="none" strike="noStrike" kern="1200" cap="none" spc="0" normalizeH="0" baseline="0" noProof="0" err="1">
                <a:ln>
                  <a:noFill/>
                </a:ln>
                <a:solidFill>
                  <a:srgbClr val="00305E"/>
                </a:solidFill>
                <a:effectLst/>
                <a:uLnTx/>
                <a:uFillTx/>
                <a:latin typeface="Open Sans"/>
                <a:ea typeface="+mn-ea"/>
                <a:cs typeface="+mn-cs"/>
              </a:rPr>
              <a:t>slědow</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při</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kotrychž</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mó</a:t>
            </a:r>
            <a:r>
              <a:rPr lang="en-US" sz="2400" err="1">
                <a:solidFill>
                  <a:srgbClr val="00305E"/>
                </a:solidFill>
                <a:latin typeface="Open Sans"/>
              </a:rPr>
              <a:t>ža</a:t>
            </a:r>
            <a:r>
              <a:rPr lang="en-US" sz="2400">
                <a:solidFill>
                  <a:srgbClr val="00305E"/>
                </a:solidFill>
                <a:latin typeface="Open Sans"/>
              </a:rPr>
              <a:t> </a:t>
            </a:r>
            <a:r>
              <a:rPr lang="en-US" sz="2400" err="1">
                <a:solidFill>
                  <a:srgbClr val="00305E"/>
                </a:solidFill>
                <a:latin typeface="Open Sans"/>
              </a:rPr>
              <a:t>pódlanske</a:t>
            </a:r>
            <a:r>
              <a:rPr lang="en-US" sz="2400">
                <a:solidFill>
                  <a:srgbClr val="00305E"/>
                </a:solidFill>
                <a:latin typeface="Open Sans"/>
              </a:rPr>
              <a:t> </a:t>
            </a:r>
            <a:r>
              <a:rPr lang="en-US" sz="2400" err="1">
                <a:solidFill>
                  <a:srgbClr val="00305E"/>
                </a:solidFill>
                <a:latin typeface="Open Sans"/>
              </a:rPr>
              <a:t>produkty</a:t>
            </a:r>
            <a:r>
              <a:rPr lang="en-US" sz="2400">
                <a:solidFill>
                  <a:srgbClr val="00305E"/>
                </a:solidFill>
                <a:latin typeface="Open Sans"/>
              </a:rPr>
              <a:t> nastać</a:t>
            </a:r>
            <a:r>
              <a:rPr kumimoji="0" lang="en-US" sz="2400" b="0" i="0" u="none" strike="noStrike" kern="1200" cap="none" spc="0" normalizeH="0" baseline="0" noProof="0">
                <a:ln>
                  <a:noFill/>
                </a:ln>
                <a:solidFill>
                  <a:srgbClr val="00305E"/>
                </a:solidFill>
                <a:effectLst/>
                <a:uLnTx/>
                <a:uFillTx/>
                <a:latin typeface="Open Sans"/>
                <a:ea typeface="+mn-ea"/>
                <a:cs typeface="+mn-cs"/>
              </a:rPr>
              <a:t>, na </a:t>
            </a:r>
            <a:r>
              <a:rPr lang="en-US" sz="2400" err="1">
                <a:solidFill>
                  <a:srgbClr val="00305E"/>
                </a:solidFill>
                <a:latin typeface="Open Sans"/>
              </a:rPr>
              <a:t>př</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lang="en-US" sz="2400">
                <a:solidFill>
                  <a:srgbClr val="00305E"/>
                </a:solidFill>
                <a:latin typeface="Open Sans"/>
              </a:rPr>
              <a:t>n</a:t>
            </a:r>
            <a:r>
              <a:rPr kumimoji="0" lang="en-US" sz="2400" b="0" i="0" u="none" strike="noStrike" kern="1200" cap="none" spc="0" normalizeH="0" baseline="0" noProof="0" err="1">
                <a:ln>
                  <a:noFill/>
                </a:ln>
                <a:solidFill>
                  <a:srgbClr val="00305E"/>
                </a:solidFill>
                <a:effectLst/>
                <a:uLnTx/>
                <a:uFillTx/>
                <a:latin typeface="Open Sans"/>
                <a:ea typeface="+mn-ea"/>
                <a:cs typeface="+mn-cs"/>
              </a:rPr>
              <a:t>eutrina</a:t>
            </a:r>
            <a:r>
              <a:rPr kumimoji="0" lang="en-US" sz="2400" b="0" i="0" u="none" strike="noStrike" kern="1200" cap="none" spc="0" normalizeH="0" baseline="0" noProof="0">
                <a:ln>
                  <a:noFill/>
                </a:ln>
                <a:solidFill>
                  <a:srgbClr val="00305E"/>
                </a:solidFill>
                <a:effectLst/>
                <a:uLnTx/>
                <a:uFillTx/>
                <a:latin typeface="Open Sans"/>
                <a:ea typeface="+mn-ea"/>
                <a:cs typeface="+mn-cs"/>
              </a:rPr>
              <a:t> a </a:t>
            </a:r>
            <a:r>
              <a:rPr kumimoji="0" lang="en-US" sz="2400" b="0" i="0" u="none" strike="noStrike" kern="1200" cap="none" spc="0" normalizeH="0" baseline="0" noProof="0" err="1">
                <a:ln>
                  <a:noFill/>
                </a:ln>
                <a:solidFill>
                  <a:srgbClr val="00305E"/>
                </a:solidFill>
                <a:effectLst/>
                <a:uLnTx/>
                <a:uFillTx/>
                <a:latin typeface="Open Sans"/>
                <a:ea typeface="+mn-ea"/>
                <a:cs typeface="+mn-cs"/>
              </a:rPr>
              <a:t>fotony</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při</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spalenju</a:t>
            </a:r>
            <a:r>
              <a:rPr kumimoji="0" lang="en-US" sz="2400" b="0" i="0" u="none" strike="noStrike" kern="1200" cap="none" spc="0" normalizeH="0" baseline="0" noProof="0">
                <a:ln>
                  <a:noFill/>
                </a:ln>
                <a:solidFill>
                  <a:srgbClr val="00305E"/>
                </a:solidFill>
                <a:effectLst/>
                <a:uLnTx/>
                <a:uFillTx/>
                <a:latin typeface="Open Sans"/>
                <a:ea typeface="+mn-ea"/>
                <a:cs typeface="+mn-cs"/>
              </a:rPr>
              <a:t> wodźika.</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305E"/>
                </a:solidFill>
                <a:effectLst/>
                <a:uLnTx/>
                <a:uFillTx/>
                <a:latin typeface="Open Sans"/>
                <a:ea typeface="+mn-ea"/>
                <a:cs typeface="+mn-cs"/>
              </a:rPr>
              <a:t>Su tam fuziske </a:t>
            </a:r>
            <a:r>
              <a:rPr kumimoji="0" lang="en-US" sz="2400" b="0" i="0" u="none" strike="noStrike" kern="1200" cap="none" spc="0" normalizeH="0" baseline="0" noProof="0" err="1">
                <a:ln>
                  <a:noFill/>
                </a:ln>
                <a:solidFill>
                  <a:srgbClr val="00305E"/>
                </a:solidFill>
                <a:effectLst/>
                <a:uLnTx/>
                <a:uFillTx/>
                <a:latin typeface="Open Sans"/>
                <a:ea typeface="+mn-ea"/>
                <a:cs typeface="+mn-cs"/>
              </a:rPr>
              <a:t>slědy</a:t>
            </a:r>
            <a:r>
              <a:rPr kumimoji="0" lang="en-US" sz="2400" b="0" i="0" u="none" strike="noStrike" kern="1200" cap="none" spc="0" normalizeH="0" baseline="0" noProof="0">
                <a:ln>
                  <a:noFill/>
                </a:ln>
                <a:solidFill>
                  <a:srgbClr val="00305E"/>
                </a:solidFill>
                <a:effectLst/>
                <a:uLnTx/>
                <a:uFillTx/>
                <a:latin typeface="Open Sans"/>
                <a:ea typeface="+mn-ea"/>
                <a:cs typeface="+mn-cs"/>
              </a:rPr>
              <a:t>, w </a:t>
            </a:r>
            <a:r>
              <a:rPr kumimoji="0" lang="en-US" sz="2400" b="0" i="0" u="none" strike="noStrike" kern="1200" cap="none" spc="0" normalizeH="0" baseline="0" noProof="0" err="1">
                <a:ln>
                  <a:noFill/>
                </a:ln>
                <a:solidFill>
                  <a:srgbClr val="00305E"/>
                </a:solidFill>
                <a:effectLst/>
                <a:uLnTx/>
                <a:uFillTx/>
                <a:latin typeface="Open Sans"/>
                <a:ea typeface="+mn-ea"/>
                <a:cs typeface="+mn-cs"/>
              </a:rPr>
              <a:t>kotrychž</a:t>
            </a:r>
            <a:r>
              <a:rPr kumimoji="0" lang="en-US" sz="2400" b="0" i="0" u="none" strike="noStrike" kern="1200" cap="none" spc="0" normalizeH="0" baseline="0" noProof="0">
                <a:ln>
                  <a:noFill/>
                </a:ln>
                <a:solidFill>
                  <a:srgbClr val="00305E"/>
                </a:solidFill>
                <a:effectLst/>
                <a:uLnTx/>
                <a:uFillTx/>
                <a:latin typeface="Open Sans"/>
                <a:ea typeface="+mn-ea"/>
                <a:cs typeface="+mn-cs"/>
              </a:rPr>
              <a:t> so </a:t>
            </a:r>
            <a:r>
              <a:rPr kumimoji="0" lang="en-US" sz="2400" b="0" i="0" u="none" strike="noStrike" kern="1200" cap="none" spc="0" normalizeH="0" baseline="0" noProof="0" err="1">
                <a:ln>
                  <a:noFill/>
                </a:ln>
                <a:solidFill>
                  <a:srgbClr val="00305E"/>
                </a:solidFill>
                <a:effectLst/>
                <a:uLnTx/>
                <a:uFillTx/>
                <a:latin typeface="Open Sans"/>
                <a:ea typeface="+mn-ea"/>
                <a:cs typeface="+mn-cs"/>
              </a:rPr>
              <a:t>stworja</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swobodne</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neutrony</a:t>
            </a:r>
            <a:r>
              <a:rPr kumimoji="0" lang="en-US" sz="2400" b="0" i="0" u="none" strike="noStrike" kern="1200" cap="none" spc="0" normalizeH="0" baseline="0" noProof="0">
                <a:ln>
                  <a:noFill/>
                </a:ln>
                <a:solidFill>
                  <a:srgbClr val="00305E"/>
                </a:solidFill>
                <a:effectLst/>
                <a:uLnTx/>
                <a:uFillTx/>
                <a:latin typeface="Open Sans"/>
                <a:ea typeface="+mn-ea"/>
                <a:cs typeface="+mn-cs"/>
              </a:rPr>
              <a:t>?</a:t>
            </a:r>
            <a:br>
              <a:rPr kumimoji="0" lang="en-US" sz="2400" b="0" i="0" u="none" strike="noStrike" kern="1200" cap="none" spc="0" normalizeH="0" baseline="0" noProof="0">
                <a:ln>
                  <a:noFill/>
                </a:ln>
                <a:solidFill>
                  <a:srgbClr val="00305E"/>
                </a:solidFill>
                <a:effectLst/>
                <a:uLnTx/>
                <a:uFillTx/>
                <a:latin typeface="Open Sans"/>
                <a:ea typeface="+mn-ea"/>
                <a:cs typeface="+mn-cs"/>
              </a:rPr>
            </a:br>
            <a:endParaRPr kumimoji="0" lang="en-US" sz="2400" b="0" i="0" u="none" strike="noStrike" kern="1200" cap="none" spc="0" normalizeH="0" baseline="0" noProof="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b="1">
                <a:solidFill>
                  <a:srgbClr val="00305E"/>
                </a:solidFill>
                <a:latin typeface="Open Sans"/>
              </a:rPr>
              <a:t>p</a:t>
            </a:r>
            <a:r>
              <a:rPr kumimoji="0" lang="en-US" sz="2400" b="1" i="0" u="none" strike="noStrike" kern="1200" cap="none" spc="0" normalizeH="0" baseline="0" noProof="0">
                <a:ln>
                  <a:noFill/>
                </a:ln>
                <a:solidFill>
                  <a:srgbClr val="00305E"/>
                </a:solidFill>
                <a:effectLst/>
                <a:uLnTx/>
                <a:uFillTx/>
                <a:latin typeface="Open Sans"/>
                <a:ea typeface="+mn-ea"/>
                <a:cs typeface="+mn-cs"/>
              </a:rPr>
              <a:t>ytanje za </a:t>
            </a:r>
            <a:r>
              <a:rPr kumimoji="0" lang="en-US" sz="2400" b="1" i="0" u="none" strike="noStrike" kern="1200" cap="none" spc="0" normalizeH="0" baseline="0" noProof="0" err="1">
                <a:ln>
                  <a:noFill/>
                </a:ln>
                <a:solidFill>
                  <a:srgbClr val="00305E"/>
                </a:solidFill>
                <a:effectLst/>
                <a:uLnTx/>
                <a:uFillTx/>
                <a:latin typeface="Open Sans"/>
                <a:ea typeface="+mn-ea"/>
                <a:cs typeface="+mn-cs"/>
              </a:rPr>
              <a:t>neutronowymi</a:t>
            </a:r>
            <a:r>
              <a:rPr kumimoji="0" lang="en-US" sz="2400" b="1" i="0" u="none" strike="noStrike" kern="1200" cap="none" spc="0" normalizeH="0" baseline="0" noProof="0">
                <a:ln>
                  <a:noFill/>
                </a:ln>
                <a:solidFill>
                  <a:srgbClr val="00305E"/>
                </a:solidFill>
                <a:effectLst/>
                <a:uLnTx/>
                <a:uFillTx/>
                <a:latin typeface="Open Sans"/>
                <a:ea typeface="+mn-ea"/>
                <a:cs typeface="+mn-cs"/>
              </a:rPr>
              <a:t> </a:t>
            </a:r>
            <a:r>
              <a:rPr kumimoji="0" lang="en-US" sz="2400" b="1" i="0" u="none" strike="noStrike" kern="1200" cap="none" spc="0" normalizeH="0" baseline="0" noProof="0" err="1">
                <a:ln>
                  <a:noFill/>
                </a:ln>
                <a:solidFill>
                  <a:srgbClr val="00305E"/>
                </a:solidFill>
                <a:effectLst/>
                <a:uLnTx/>
                <a:uFillTx/>
                <a:latin typeface="Open Sans"/>
                <a:ea typeface="+mn-ea"/>
                <a:cs typeface="+mn-cs"/>
              </a:rPr>
              <a:t>žórłami</a:t>
            </a:r>
            <a:endParaRPr kumimoji="0" lang="en-US" sz="2400" b="1" i="0" u="none" strike="noStrike" kern="1200" cap="none" spc="0" normalizeH="0" baseline="0" noProof="0">
              <a:ln>
                <a:noFill/>
              </a:ln>
              <a:solidFill>
                <a:srgbClr val="00305E"/>
              </a:solidFill>
              <a:effectLst/>
              <a:uLnTx/>
              <a:uFillTx/>
              <a:latin typeface="Open Sans"/>
              <a:ea typeface="+mn-ea"/>
              <a:cs typeface="+mn-cs"/>
            </a:endParaRP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err="1">
                <a:solidFill>
                  <a:srgbClr val="000000"/>
                </a:solidFill>
              </a:rPr>
              <a:t>Wjazbowa</a:t>
            </a:r>
            <a:r>
              <a:rPr lang="de-DE" sz="1400" b="1">
                <a:solidFill>
                  <a:srgbClr val="000000"/>
                </a:solidFill>
              </a:rPr>
              <a:t> </a:t>
            </a:r>
            <a:r>
              <a:rPr lang="de-DE" sz="1400" b="1" err="1">
                <a:solidFill>
                  <a:srgbClr val="000000"/>
                </a:solidFill>
              </a:rPr>
              <a:t>energija</a:t>
            </a:r>
            <a:r>
              <a:rPr lang="de-DE" sz="1400" b="1">
                <a:solidFill>
                  <a:srgbClr val="000000"/>
                </a:solidFill>
              </a:rPr>
              <a:t> na </a:t>
            </a:r>
            <a:r>
              <a:rPr lang="de-DE" sz="1400" b="1" err="1">
                <a:solidFill>
                  <a:srgbClr val="000000"/>
                </a:solidFill>
              </a:rPr>
              <a:t>nukleon</a:t>
            </a:r>
            <a:r>
              <a:rPr lang="de-DE" sz="1400" b="1">
                <a:solidFill>
                  <a:srgbClr val="000000"/>
                </a:solidFill>
              </a:rPr>
              <a:t> (MeV)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err="1">
                <a:solidFill>
                  <a:srgbClr val="000000"/>
                </a:solidFill>
              </a:rPr>
              <a:t>Masowa</a:t>
            </a:r>
            <a:r>
              <a:rPr lang="de-DE" sz="1400" b="1">
                <a:solidFill>
                  <a:srgbClr val="000000"/>
                </a:solidFill>
              </a:rPr>
              <a:t> </a:t>
            </a:r>
            <a:r>
              <a:rPr lang="de-DE" sz="1400" b="1" err="1">
                <a:solidFill>
                  <a:srgbClr val="000000"/>
                </a:solidFill>
              </a:rPr>
              <a:t>ličba</a:t>
            </a:r>
            <a:r>
              <a:rPr lang="de-DE" sz="1400" b="1">
                <a:solidFill>
                  <a:srgbClr val="000000"/>
                </a:solidFill>
              </a:rPr>
              <a:t> 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err="1">
                <a:solidFill>
                  <a:srgbClr val="C00000"/>
                </a:solidFill>
              </a:rPr>
              <a:t>Jadrowa</a:t>
            </a:r>
            <a:r>
              <a:rPr lang="en-US" b="1">
                <a:solidFill>
                  <a:srgbClr val="C00000"/>
                </a:solidFill>
              </a:rPr>
              <a:t> </a:t>
            </a:r>
            <a:r>
              <a:rPr lang="en-US" b="1" err="1">
                <a:solidFill>
                  <a:srgbClr val="C00000"/>
                </a:solidFill>
              </a:rPr>
              <a:t>fuzija</a:t>
            </a:r>
            <a:endParaRPr lang="en-US" b="1">
              <a:solidFill>
                <a:srgbClr val="C00000"/>
              </a:solidFill>
            </a:endParaRP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645690" y="1812829"/>
            <a:ext cx="2348422" cy="341632"/>
          </a:xfrm>
          <a:prstGeom prst="rect">
            <a:avLst/>
          </a:prstGeom>
          <a:noFill/>
        </p:spPr>
        <p:txBody>
          <a:bodyPr wrap="square" rtlCol="0">
            <a:spAutoFit/>
          </a:bodyPr>
          <a:lstStyle/>
          <a:p>
            <a:pPr algn="ctr"/>
            <a:r>
              <a:rPr lang="en-US" b="1">
                <a:solidFill>
                  <a:srgbClr val="FFC000"/>
                </a:solidFill>
              </a:rPr>
              <a:t>Popad neutronow</a:t>
            </a:r>
          </a:p>
        </p:txBody>
      </p:sp>
      <p:sp>
        <p:nvSpPr>
          <p:cNvPr id="13" name="Titel 1">
            <a:extLst>
              <a:ext uri="{FF2B5EF4-FFF2-40B4-BE49-F238E27FC236}">
                <a16:creationId xmlns:a16="http://schemas.microsoft.com/office/drawing/2014/main" id="{E0CB19BC-F5E3-41BE-BFC4-C3EDB1CAB0BE}"/>
              </a:ext>
            </a:extLst>
          </p:cNvPr>
          <p:cNvSpPr>
            <a:spLocks noGrp="1"/>
          </p:cNvSpPr>
          <p:nvPr>
            <p:ph type="title"/>
          </p:nvPr>
        </p:nvSpPr>
        <p:spPr>
          <a:xfrm>
            <a:off x="1238249" y="346075"/>
            <a:ext cx="10217156" cy="684000"/>
          </a:xfrm>
        </p:spPr>
        <p:txBody>
          <a:bodyPr/>
          <a:lstStyle/>
          <a:p>
            <a:r>
              <a:rPr lang="de-DE" sz="3600" noProof="0" err="1"/>
              <a:t>Neutronowe</a:t>
            </a:r>
            <a:r>
              <a:rPr lang="de-DE" sz="3600" noProof="0"/>
              <a:t> </a:t>
            </a:r>
            <a:r>
              <a:rPr lang="de-DE" sz="3600" noProof="0" err="1"/>
              <a:t>žórła</a:t>
            </a:r>
            <a:endParaRPr lang="de-DE" sz="3000" noProof="0"/>
          </a:p>
        </p:txBody>
      </p:sp>
    </p:spTree>
    <p:extLst>
      <p:ext uri="{BB962C8B-B14F-4D97-AF65-F5344CB8AC3E}">
        <p14:creationId xmlns:p14="http://schemas.microsoft.com/office/powerpoint/2010/main" val="3590585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1200"/>
              </a:spcAft>
              <a:buClrTx/>
              <a:buSzTx/>
              <a:buFont typeface="Arial" panose="020B0604020202020204" pitchFamily="34" charset="0"/>
              <a:buNone/>
              <a:tabLst/>
              <a:defRPr/>
            </a:pPr>
            <a:r>
              <a:rPr kumimoji="0" lang="en-US" sz="3600" b="1"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Dźěl</a:t>
            </a:r>
            <a:r>
              <a:rPr kumimoji="0" lang="en-US" sz="3600" b="1" i="0" u="none" strike="noStrike" kern="1200" cap="small" spc="0" normalizeH="0" baseline="0" noProof="0">
                <a:ln>
                  <a:noFill/>
                </a:ln>
                <a:solidFill>
                  <a:srgbClr val="FFFFFF"/>
                </a:solidFill>
                <a:effectLst/>
                <a:uLnTx/>
                <a:uFillTx/>
                <a:latin typeface="Open Sans" panose="020B0606030504020204" pitchFamily="34" charset="0"/>
                <a:ea typeface="+mn-ea"/>
                <a:cs typeface="+mn-cs"/>
              </a:rPr>
              <a:t> V</a:t>
            </a:r>
          </a:p>
          <a:p>
            <a:pPr marL="0" marR="0" lvl="0" indent="0" algn="ctr" defTabSz="914354"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0"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Hwězdy</a:t>
            </a:r>
            <a:r>
              <a:rPr kumimoji="0" lang="en-US" sz="3600" b="0" i="0" u="none" strike="noStrike" kern="1200" cap="small" spc="0" normalizeH="0" baseline="0" noProof="0">
                <a:ln>
                  <a:noFill/>
                </a:ln>
                <a:solidFill>
                  <a:srgbClr val="FFFFFF"/>
                </a:solidFill>
                <a:effectLst/>
                <a:uLnTx/>
                <a:uFillTx/>
                <a:latin typeface="Open Sans" panose="020B0606030504020204" pitchFamily="34" charset="0"/>
                <a:ea typeface="+mn-ea"/>
                <a:cs typeface="+mn-cs"/>
              </a:rPr>
              <a:t> w </a:t>
            </a:r>
            <a:r>
              <a:rPr kumimoji="0" lang="en-US" sz="3600" b="0" i="0" u="none" strike="noStrike" kern="1200" cap="small" spc="0" normalizeH="0" baseline="0" noProof="0" err="1">
                <a:ln>
                  <a:noFill/>
                </a:ln>
                <a:solidFill>
                  <a:srgbClr val="FFFFFF"/>
                </a:solidFill>
                <a:effectLst/>
                <a:uLnTx/>
                <a:uFillTx/>
                <a:latin typeface="Open Sans" panose="020B0606030504020204" pitchFamily="34" charset="0"/>
                <a:ea typeface="+mn-ea"/>
                <a:cs typeface="+mn-cs"/>
              </a:rPr>
              <a:t>laborje</a:t>
            </a:r>
            <a:endParaRPr kumimoji="0" lang="en-US" sz="3600" b="1" i="0" u="none" strike="noStrike" kern="1200" cap="small" spc="0" normalizeH="0" baseline="0" noProof="0">
              <a:ln>
                <a:noFill/>
              </a:ln>
              <a:solidFill>
                <a:srgbClr val="FFFFFF"/>
              </a:solidFill>
              <a:effectLst/>
              <a:uLnTx/>
              <a:uFillTx/>
              <a:latin typeface="Open Sans" panose="020B0606030504020204" pitchFamily="34" charset="0"/>
              <a:ea typeface="+mn-ea"/>
              <a:cs typeface="+mn-cs"/>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err="1"/>
              <a:t>Što</a:t>
            </a:r>
            <a:r>
              <a:rPr lang="de-DE" sz="3600" b="1" cap="small" noProof="0"/>
              <a:t> je</a:t>
            </a:r>
            <a:r>
              <a:rPr lang="de-DE" sz="3600" cap="small"/>
              <a:t> poprawom</a:t>
            </a:r>
            <a:br>
              <a:rPr lang="de-DE" sz="3600" b="1" cap="small" noProof="0"/>
            </a:br>
            <a:r>
              <a:rPr lang="de-DE" sz="3600" cap="small" noProof="0" err="1"/>
              <a:t>nuklearna</a:t>
            </a:r>
            <a:r>
              <a:rPr lang="de-DE" sz="3600" cap="small" noProof="0"/>
              <a:t> astrofyzika?</a:t>
            </a:r>
            <a:endParaRPr lang="de-DE" sz="3600" b="1" cap="small" noProof="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de-DE" sz="3600" cap="small" noProof="0" err="1"/>
              <a:t>Kak</a:t>
            </a:r>
            <a:r>
              <a:rPr lang="de-DE" sz="3600" cap="small" noProof="0"/>
              <a:t> </a:t>
            </a:r>
            <a:r>
              <a:rPr lang="de-DE" sz="3600" cap="small" noProof="0" err="1"/>
              <a:t>mó</a:t>
            </a:r>
            <a:r>
              <a:rPr lang="hsb-DE" sz="3600" cap="small"/>
              <a:t>žemy</a:t>
            </a:r>
            <a:r>
              <a:rPr lang="de-DE" sz="3600" cap="small" noProof="0"/>
              <a:t> </a:t>
            </a:r>
            <a:r>
              <a:rPr lang="de-DE" sz="3600" cap="small" noProof="0" err="1"/>
              <a:t>nuklearne</a:t>
            </a:r>
            <a:r>
              <a:rPr lang="de-DE" sz="3600" cap="small" noProof="0"/>
              <a:t> </a:t>
            </a:r>
            <a:r>
              <a:rPr lang="de-DE" sz="3600" cap="small" noProof="0" err="1"/>
              <a:t>procesy</a:t>
            </a:r>
            <a:r>
              <a:rPr lang="de-DE" sz="3600" cap="small" noProof="0"/>
              <a:t> znutřka hwězdow </a:t>
            </a:r>
            <a:r>
              <a:rPr lang="de-DE" sz="3600" b="1" cap="small" noProof="0" err="1"/>
              <a:t>přepytować</a:t>
            </a:r>
            <a:r>
              <a:rPr lang="de-DE" sz="3600" cap="small" noProof="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Astronuclear</a:t>
              </a:r>
              <a:r>
                <a:rPr kumimoji="0" lang="de-DE" sz="2000" b="1" i="0" u="none" strike="noStrike" kern="1200" cap="none" spc="0" normalizeH="0" baseline="0" noProof="0">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 </a:t>
              </a:r>
              <a:r>
                <a:rPr kumimoji="0" lang="de-DE" sz="2000" b="1" i="0" u="none" strike="noStrike" kern="1200" cap="none" spc="0" normalizeH="0" baseline="0" noProof="0" err="1">
                  <a:ln>
                    <a:noFill/>
                  </a:ln>
                  <a:solidFill>
                    <a:srgbClr val="00305E"/>
                  </a:solidFill>
                  <a:effectLst/>
                  <a:uLnTx/>
                  <a:uFillTx/>
                  <a:latin typeface="Open Sans"/>
                  <a:ea typeface="+mn-ea"/>
                  <a:cs typeface="+mn-cs"/>
                  <a:hlinkClick r:id="rId3">
                    <a:extLst>
                      <a:ext uri="{A12FA001-AC4F-418D-AE19-62706E023703}">
                        <ahyp:hlinkClr xmlns:ahyp="http://schemas.microsoft.com/office/drawing/2018/hyperlinkcolor" val="tx"/>
                      </a:ext>
                    </a:extLst>
                  </a:hlinkClick>
                </a:rPr>
                <a:t>Nibbles</a:t>
              </a:r>
              <a:endParaRPr kumimoji="0" lang="en-US" sz="2000" b="1" i="0" u="none" strike="noStrike" kern="1200" cap="none" spc="0" normalizeH="0" baseline="0" noProof="0">
                <a:ln>
                  <a:noFill/>
                </a:ln>
                <a:solidFill>
                  <a:srgbClr val="00305E"/>
                </a:solidFill>
                <a:effectLst/>
                <a:uLnTx/>
                <a:uFillTx/>
                <a:latin typeface="Open Sans"/>
                <a:ea typeface="+mn-ea"/>
                <a:cs typeface="+mn-cs"/>
              </a:endParaRPr>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endParaRPr kumimoji="0" lang="en-GB" sz="2800" b="0" i="0" u="none" strike="noStrike" kern="1200" cap="none" spc="0" normalizeH="0" baseline="0" noProof="0">
                <a:ln>
                  <a:noFill/>
                </a:ln>
                <a:solidFill>
                  <a:srgbClr val="00305E"/>
                </a:solidFill>
                <a:effectLst/>
                <a:uLnTx/>
                <a:uFillTx/>
                <a:latin typeface="Open Sans"/>
                <a:ea typeface="+mn-ea"/>
                <a:cs typeface="+mn-cs"/>
              </a:endParaRPr>
            </a:p>
          </p:txBody>
        </p:sp>
      </p:grpSp>
    </p:spTree>
    <p:extLst>
      <p:ext uri="{BB962C8B-B14F-4D97-AF65-F5344CB8AC3E}">
        <p14:creationId xmlns:p14="http://schemas.microsoft.com/office/powerpoint/2010/main" val="1562031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Měrjenja</a:t>
            </a:r>
            <a:r>
              <a:rPr lang="de-DE" sz="3600" noProof="0"/>
              <a:t> </a:t>
            </a:r>
            <a:r>
              <a:rPr lang="de-DE" sz="3600" noProof="0" err="1"/>
              <a:t>jadrowych</a:t>
            </a:r>
            <a:r>
              <a:rPr lang="de-DE" sz="3600" noProof="0"/>
              <a:t> </a:t>
            </a:r>
            <a:r>
              <a:rPr lang="de-DE" sz="3600" noProof="0" err="1"/>
              <a:t>reakcijow</a:t>
            </a:r>
            <a:endParaRPr lang="de-DE" sz="3000" noProof="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8941824" y="5238773"/>
            <a:ext cx="2760133" cy="83099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305E"/>
                </a:solidFill>
                <a:effectLst/>
                <a:uLnTx/>
                <a:uFillTx/>
                <a:latin typeface="Open Sans"/>
                <a:ea typeface="+mn-ea"/>
                <a:cs typeface="+mn-cs"/>
              </a:rPr>
              <a:t>[22] </a:t>
            </a:r>
            <a:r>
              <a:rPr lang="en-GB" sz="1600" i="1">
                <a:solidFill>
                  <a:srgbClr val="00305E"/>
                </a:solidFill>
                <a:latin typeface="Open Sans"/>
              </a:rPr>
              <a:t>Š</a:t>
            </a:r>
            <a:r>
              <a:rPr kumimoji="0" lang="en-GB" sz="1600" b="0" i="1" u="none" strike="noStrike" kern="1200" cap="none" spc="0" normalizeH="0" baseline="0" noProof="0" err="1">
                <a:ln>
                  <a:noFill/>
                </a:ln>
                <a:solidFill>
                  <a:srgbClr val="00305E"/>
                </a:solidFill>
                <a:effectLst/>
                <a:uLnTx/>
                <a:uFillTx/>
                <a:latin typeface="Open Sans"/>
                <a:ea typeface="+mn-ea"/>
                <a:cs typeface="+mn-cs"/>
              </a:rPr>
              <a:t>ematiski</a:t>
            </a:r>
            <a:r>
              <a:rPr kumimoji="0" lang="en-GB" sz="1600" b="0" i="1" u="none" strike="noStrike" kern="1200" cap="none" spc="0" normalizeH="0" baseline="0" noProof="0">
                <a:ln>
                  <a:noFill/>
                </a:ln>
                <a:solidFill>
                  <a:srgbClr val="00305E"/>
                </a:solidFill>
                <a:effectLst/>
                <a:uLnTx/>
                <a:uFillTx/>
                <a:latin typeface="Open Sans"/>
                <a:ea typeface="+mn-ea"/>
                <a:cs typeface="+mn-cs"/>
              </a:rPr>
              <a:t> </a:t>
            </a:r>
            <a:r>
              <a:rPr kumimoji="0" lang="en-GB" sz="1600" b="0" i="1" u="none" strike="noStrike" kern="1200" cap="none" spc="0" normalizeH="0" baseline="0" noProof="0" err="1">
                <a:ln>
                  <a:noFill/>
                </a:ln>
                <a:solidFill>
                  <a:srgbClr val="00305E"/>
                </a:solidFill>
                <a:effectLst/>
                <a:uLnTx/>
                <a:uFillTx/>
                <a:latin typeface="Open Sans"/>
                <a:ea typeface="+mn-ea"/>
                <a:cs typeface="+mn-cs"/>
              </a:rPr>
              <a:t>natwar</a:t>
            </a:r>
            <a:r>
              <a:rPr lang="en-GB" sz="1600" i="1">
                <a:solidFill>
                  <a:srgbClr val="00305E"/>
                </a:solidFill>
                <a:latin typeface="Open Sans"/>
              </a:rPr>
              <a:t> </a:t>
            </a:r>
            <a:r>
              <a:rPr lang="en-GB" sz="1600" i="1" err="1">
                <a:solidFill>
                  <a:srgbClr val="00305E"/>
                </a:solidFill>
                <a:latin typeface="Open Sans"/>
              </a:rPr>
              <a:t>jadrowofyz</a:t>
            </a:r>
            <a:r>
              <a:rPr kumimoji="0" lang="en-GB" sz="1600" b="0" i="1" u="none" strike="noStrike" kern="1200" cap="none" spc="0" normalizeH="0" baseline="0" noProof="0" err="1">
                <a:ln>
                  <a:noFill/>
                </a:ln>
                <a:solidFill>
                  <a:srgbClr val="00305E"/>
                </a:solidFill>
                <a:effectLst/>
                <a:uLnTx/>
                <a:uFillTx/>
                <a:latin typeface="Open Sans"/>
                <a:ea typeface="+mn-ea"/>
                <a:cs typeface="+mn-cs"/>
              </a:rPr>
              <a:t>ikaliskeho</a:t>
            </a:r>
            <a:r>
              <a:rPr kumimoji="0" lang="en-GB" sz="1600" b="0" i="1" u="none" strike="noStrike" kern="1200" cap="none" spc="0" normalizeH="0" baseline="0" noProof="0">
                <a:ln>
                  <a:noFill/>
                </a:ln>
                <a:solidFill>
                  <a:srgbClr val="00305E"/>
                </a:solidFill>
                <a:effectLst/>
                <a:uLnTx/>
                <a:uFillTx/>
                <a:latin typeface="Open Sans"/>
                <a:ea typeface="+mn-ea"/>
                <a:cs typeface="+mn-cs"/>
              </a:rPr>
              <a:t> </a:t>
            </a:r>
            <a:r>
              <a:rPr lang="en-GB" sz="1600" i="1">
                <a:solidFill>
                  <a:srgbClr val="00305E"/>
                </a:solidFill>
                <a:latin typeface="Open Sans"/>
              </a:rPr>
              <a:t>e</a:t>
            </a:r>
            <a:r>
              <a:rPr kumimoji="0" lang="en-GB" sz="1600" b="0" i="1" u="none" strike="noStrike" kern="1200" cap="none" spc="0" normalizeH="0" baseline="0" noProof="0" err="1">
                <a:ln>
                  <a:noFill/>
                </a:ln>
                <a:solidFill>
                  <a:srgbClr val="00305E"/>
                </a:solidFill>
                <a:effectLst/>
                <a:uLnTx/>
                <a:uFillTx/>
                <a:latin typeface="Open Sans"/>
                <a:ea typeface="+mn-ea"/>
                <a:cs typeface="+mn-cs"/>
              </a:rPr>
              <a:t>ksperimenta</a:t>
            </a:r>
            <a:endParaRPr kumimoji="0" lang="de-DE" sz="1600" b="0" i="1"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64624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err="1">
                <a:ln>
                  <a:noFill/>
                </a:ln>
                <a:solidFill>
                  <a:srgbClr val="00305E"/>
                </a:solidFill>
                <a:effectLst/>
                <a:uLnTx/>
                <a:uFillTx/>
                <a:latin typeface="Open Sans"/>
                <a:ea typeface="+mn-ea"/>
                <a:cs typeface="+mn-cs"/>
              </a:rPr>
              <a:t>Peletronowy</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pospěšak</a:t>
            </a:r>
            <a:r>
              <a:rPr kumimoji="0" lang="de-DE" sz="1400" b="0" i="1" u="none" strike="noStrike" kern="1200" cap="none" spc="0" normalizeH="0" baseline="0" noProof="0">
                <a:ln>
                  <a:noFill/>
                </a:ln>
                <a:solidFill>
                  <a:srgbClr val="00305E"/>
                </a:solidFill>
                <a:effectLst/>
                <a:uLnTx/>
                <a:uFillTx/>
                <a:latin typeface="Open Sans"/>
                <a:ea typeface="+mn-ea"/>
                <a:cs typeface="+mn-cs"/>
              </a:rPr>
              <a:t> w </a:t>
            </a:r>
            <a:r>
              <a:rPr kumimoji="0" lang="de-DE" sz="1400" b="0" i="1" u="none" strike="noStrike" kern="1200" cap="none" spc="0" normalizeH="0" baseline="0" noProof="0" err="1">
                <a:ln>
                  <a:noFill/>
                </a:ln>
                <a:solidFill>
                  <a:srgbClr val="00305E"/>
                </a:solidFill>
                <a:effectLst/>
                <a:uLnTx/>
                <a:uFillTx/>
                <a:latin typeface="Open Sans"/>
                <a:ea typeface="+mn-ea"/>
                <a:cs typeface="+mn-cs"/>
              </a:rPr>
              <a:t>laborje</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Felsenkellera</a:t>
            </a:r>
            <a:endParaRPr kumimoji="0" lang="en-GB" sz="1400" b="0" i="1" u="none" strike="noStrike" kern="1200" cap="none" spc="0" normalizeH="0" baseline="0" noProof="0">
              <a:ln>
                <a:noFill/>
              </a:ln>
              <a:solidFill>
                <a:srgbClr val="00305E"/>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err="1">
                <a:ln>
                  <a:noFill/>
                </a:ln>
                <a:solidFill>
                  <a:srgbClr val="00305E"/>
                </a:solidFill>
                <a:effectLst/>
                <a:uLnTx/>
                <a:uFillTx/>
                <a:latin typeface="Open Sans"/>
                <a:ea typeface="+mn-ea"/>
                <a:cs typeface="+mn-cs"/>
              </a:rPr>
              <a:t>Kruty</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dusykowy</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target</a:t>
            </a:r>
            <a:endParaRPr kumimoji="0" lang="en-GB" sz="1400" b="0" i="1" u="none" strike="noStrike" kern="1200" cap="none" spc="0" normalizeH="0" baseline="0" noProof="0">
              <a:ln>
                <a:noFill/>
              </a:ln>
              <a:solidFill>
                <a:srgbClr val="00305E"/>
              </a:solidFill>
              <a:effectLst/>
              <a:uLnTx/>
              <a:uFillTx/>
              <a:latin typeface="Open Sans"/>
              <a:ea typeface="+mn-ea"/>
              <a:cs typeface="+mn-cs"/>
            </a:endParaRPr>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err="1">
                <a:ln>
                  <a:noFill/>
                </a:ln>
                <a:solidFill>
                  <a:srgbClr val="00305E"/>
                </a:solidFill>
                <a:effectLst/>
                <a:uLnTx/>
                <a:uFillTx/>
                <a:latin typeface="Open Sans"/>
                <a:ea typeface="+mn-ea"/>
                <a:cs typeface="+mn-cs"/>
              </a:rPr>
              <a:t>Wjacore</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detektory</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wobdawaja</a:t>
            </a:r>
            <a:r>
              <a:rPr kumimoji="0" lang="de-DE" sz="1400" b="0" i="1" u="none" strike="noStrike" kern="1200" cap="none" spc="0" normalizeH="0" baseline="0" noProof="0">
                <a:ln>
                  <a:noFill/>
                </a:ln>
                <a:solidFill>
                  <a:srgbClr val="00305E"/>
                </a:solidFill>
                <a:effectLst/>
                <a:uLnTx/>
                <a:uFillTx/>
                <a:latin typeface="Open Sans"/>
                <a:ea typeface="+mn-ea"/>
                <a:cs typeface="+mn-cs"/>
              </a:rPr>
              <a:t> </a:t>
            </a:r>
            <a:r>
              <a:rPr kumimoji="0" lang="de-DE" sz="1400" b="0" i="1" u="none" strike="noStrike" kern="1200" cap="none" spc="0" normalizeH="0" baseline="0" noProof="0" err="1">
                <a:ln>
                  <a:noFill/>
                </a:ln>
                <a:solidFill>
                  <a:srgbClr val="00305E"/>
                </a:solidFill>
                <a:effectLst/>
                <a:uLnTx/>
                <a:uFillTx/>
                <a:latin typeface="Open Sans"/>
                <a:ea typeface="+mn-ea"/>
                <a:cs typeface="+mn-cs"/>
              </a:rPr>
              <a:t>cil</a:t>
            </a:r>
            <a:endParaRPr kumimoji="0" lang="en-GB" sz="1400" b="0" i="1" u="none" strike="noStrike" kern="1200" cap="none" spc="0" normalizeH="0" baseline="0" noProof="0">
              <a:ln>
                <a:noFill/>
              </a:ln>
              <a:solidFill>
                <a:srgbClr val="00305E"/>
              </a:solidFill>
              <a:effectLst/>
              <a:uLnTx/>
              <a:uFillTx/>
              <a:latin typeface="Open Sans"/>
              <a:ea typeface="+mn-ea"/>
              <a:cs typeface="+mn-cs"/>
            </a:endParaRPr>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
        <p:nvSpPr>
          <p:cNvPr id="14" name="Titel 1">
            <a:extLst>
              <a:ext uri="{FF2B5EF4-FFF2-40B4-BE49-F238E27FC236}">
                <a16:creationId xmlns:a16="http://schemas.microsoft.com/office/drawing/2014/main" id="{37E76517-6789-4866-9863-E8B75B5851D1}"/>
              </a:ext>
            </a:extLst>
          </p:cNvPr>
          <p:cNvSpPr>
            <a:spLocks noGrp="1"/>
          </p:cNvSpPr>
          <p:nvPr>
            <p:ph type="title"/>
          </p:nvPr>
        </p:nvSpPr>
        <p:spPr>
          <a:xfrm>
            <a:off x="1238249" y="346075"/>
            <a:ext cx="10217156" cy="684000"/>
          </a:xfrm>
        </p:spPr>
        <p:txBody>
          <a:bodyPr/>
          <a:lstStyle/>
          <a:p>
            <a:r>
              <a:rPr lang="de-DE" sz="3600" noProof="0" err="1"/>
              <a:t>Měrjenja</a:t>
            </a:r>
            <a:r>
              <a:rPr lang="de-DE" sz="3600" noProof="0"/>
              <a:t> </a:t>
            </a:r>
            <a:r>
              <a:rPr lang="de-DE" sz="3600" noProof="0" err="1"/>
              <a:t>jadrowych</a:t>
            </a:r>
            <a:r>
              <a:rPr lang="de-DE" sz="3600" noProof="0"/>
              <a:t> </a:t>
            </a:r>
            <a:r>
              <a:rPr lang="de-DE" sz="3600" noProof="0" err="1"/>
              <a:t>reakcijow</a:t>
            </a:r>
            <a:endParaRPr lang="de-DE" sz="3000" noProof="0"/>
          </a:p>
        </p:txBody>
      </p:sp>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a:t>Cil </a:t>
            </a:r>
            <a:r>
              <a:rPr lang="de-DE" sz="3600" noProof="0" err="1"/>
              <a:t>měrjenjow</a:t>
            </a:r>
            <a:endParaRPr lang="de-DE" sz="3000" noProof="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𝐇𝐞</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𝐅</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Sup>
                            <m:sSup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p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e>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up>
                          </m:sSup>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Sub>
                            <m:sSub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ν</m:t>
                              </m:r>
                            </m:e>
                            <m:sub>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e</m:t>
                              </m:r>
                            </m:sub>
                          </m:sSub>
                        </m:e>
                      </m:sPre>
                    </m:oMath>
                    <m:oMath xmlns:m="http://schemas.openxmlformats.org/officeDocument/2006/math">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sPre>
                        <m:sPrePr>
                          <m:ctrlPr>
                            <a:rPr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mn-ea"/>
                              <a:cs typeface="+mn-cs"/>
                            </a:rPr>
                            <m:t>+</m:t>
                          </m:r>
                          <m:r>
                            <a:rPr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e>
                      </m:sPre>
                    </m:oMath>
                  </m:oMathPara>
                </a14:m>
                <a:endParaRPr kumimoji="0" lang="de-DE" sz="2400" b="0" i="0" u="none" strike="noStrike" kern="1200" cap="none" spc="0" normalizeH="0" baseline="0" noProof="0">
                  <a:ln>
                    <a:noFill/>
                  </a:ln>
                  <a:solidFill>
                    <a:srgbClr val="00305E"/>
                  </a:solidFill>
                  <a:effectLst/>
                  <a:uLnTx/>
                  <a:uFillTx/>
                  <a:latin typeface="Open Sans"/>
                  <a:ea typeface="+mn-ea"/>
                  <a:cs typeface="+mn-cs"/>
                </a:endParaRPr>
              </a:p>
            </p:txBody>
          </p:sp>
        </mc:Choice>
        <mc:Fallback xmlns="" xmlns:a16="http://schemas.microsoft.com/office/drawing/2014/main" xmlns:p14="http://schemas.microsoft.com/office/powerpoint/2010/main">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4" y="4791264"/>
            <a:ext cx="7000118" cy="591124"/>
          </a:xfrm>
          <a:prstGeom prst="rect">
            <a:avLst/>
          </a:prstGeom>
          <a:noFill/>
        </p:spPr>
        <p:txBody>
          <a:bodyPr wrap="square" rtlCol="0">
            <a:spAutoFit/>
          </a:bodyPr>
          <a:lstStyle/>
          <a:p>
            <a:pPr marL="0" marR="0" lvl="0" indent="0" defTabSz="82296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Dyrbimy za </a:t>
            </a:r>
            <a:r>
              <a:rPr kumimoji="0" lang="en-US" sz="1400" b="1" i="0" u="none" strike="noStrike" kern="1200" cap="none" spc="0" normalizeH="0" baseline="0" noProof="0" err="1">
                <a:ln>
                  <a:noFill/>
                </a:ln>
                <a:effectLst>
                  <a:outerShdw blurRad="38100" dist="38100" dir="2700000" algn="tl">
                    <a:srgbClr val="000000">
                      <a:alpha val="43137"/>
                    </a:srgbClr>
                  </a:outerShdw>
                </a:effectLst>
                <a:uLnTx/>
                <a:uFillTx/>
                <a:latin typeface="Open Sans"/>
                <a:ea typeface="+mn-ea"/>
                <a:cs typeface="+mn-cs"/>
              </a:rPr>
              <a:t>kóždu</a:t>
            </a: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 </a:t>
            </a:r>
            <a:r>
              <a:rPr kumimoji="0" lang="en-US" sz="1400" b="1" i="0" u="none" strike="noStrike" kern="1200" cap="none" spc="0" normalizeH="0" baseline="0" noProof="0" err="1">
                <a:ln>
                  <a:noFill/>
                </a:ln>
                <a:effectLst>
                  <a:outerShdw blurRad="38100" dist="38100" dir="2700000" algn="tl">
                    <a:srgbClr val="000000">
                      <a:alpha val="43137"/>
                    </a:srgbClr>
                  </a:outerShdw>
                </a:effectLst>
                <a:uLnTx/>
                <a:uFillTx/>
                <a:latin typeface="Open Sans"/>
                <a:ea typeface="+mn-ea"/>
                <a:cs typeface="+mn-cs"/>
              </a:rPr>
              <a:t>reakciju</a:t>
            </a: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 </a:t>
            </a:r>
            <a:r>
              <a:rPr kumimoji="0" lang="en-US" sz="1400" b="1" i="0" u="none" strike="noStrike" kern="1200" cap="none" spc="0" normalizeH="0" baseline="0" noProof="0" err="1">
                <a:ln>
                  <a:noFill/>
                </a:ln>
                <a:effectLst>
                  <a:outerShdw blurRad="38100" dist="38100" dir="2700000" algn="tl">
                    <a:srgbClr val="000000">
                      <a:alpha val="43137"/>
                    </a:srgbClr>
                  </a:outerShdw>
                </a:effectLst>
                <a:uLnTx/>
                <a:uFillTx/>
                <a:latin typeface="Open Sans"/>
                <a:ea typeface="+mn-ea"/>
                <a:cs typeface="+mn-cs"/>
              </a:rPr>
              <a:t>wědźeć</a:t>
            </a: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 kelko fuziski</a:t>
            </a: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Open Sans"/>
                <a:ea typeface="+mn-ea"/>
                <a:cs typeface="+mn-cs"/>
              </a:rPr>
              <a:t>ch podawkow so</a:t>
            </a:r>
          </a:p>
          <a:p>
            <a:pPr marL="0" marR="0" lvl="0" indent="0" defTabSz="822960"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wotměwaja na </a:t>
            </a:r>
            <a:r>
              <a:rPr kumimoji="0" lang="en-US" sz="1400" b="1" i="0" u="none" strike="noStrike" kern="1200" cap="none" spc="0" normalizeH="0" baseline="0" noProof="0" err="1">
                <a:ln>
                  <a:noFill/>
                </a:ln>
                <a:effectLst>
                  <a:outerShdw blurRad="38100" dist="38100" dir="2700000" algn="tl">
                    <a:srgbClr val="000000">
                      <a:alpha val="43137"/>
                    </a:srgbClr>
                  </a:outerShdw>
                </a:effectLst>
                <a:uLnTx/>
                <a:uFillTx/>
                <a:latin typeface="Open Sans"/>
                <a:ea typeface="+mn-ea"/>
                <a:cs typeface="+mn-cs"/>
              </a:rPr>
              <a:t>sekundu</a:t>
            </a: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 we </a:t>
            </a:r>
            <a:r>
              <a:rPr kumimoji="0" lang="en-US" sz="1400" b="1" i="0" u="none" strike="noStrike" kern="1200" cap="none" spc="0" normalizeH="0" baseline="0" noProof="0" err="1">
                <a:ln>
                  <a:noFill/>
                </a:ln>
                <a:effectLst>
                  <a:outerShdw blurRad="38100" dist="38100" dir="2700000" algn="tl">
                    <a:srgbClr val="000000">
                      <a:alpha val="43137"/>
                    </a:srgbClr>
                  </a:outerShdw>
                </a:effectLst>
                <a:uLnTx/>
                <a:uFillTx/>
                <a:latin typeface="Open Sans"/>
                <a:ea typeface="+mn-ea"/>
                <a:cs typeface="+mn-cs"/>
              </a:rPr>
              <a:t>hwězdźe</a:t>
            </a:r>
            <a:r>
              <a:rPr kumimoji="0" lang="en-US" sz="1400" b="1" i="0" u="none" strike="noStrike" kern="1200" cap="none" spc="0" normalizeH="0" baseline="0" noProof="0">
                <a:ln>
                  <a:noFill/>
                </a:ln>
                <a:effectLst>
                  <a:outerShdw blurRad="38100" dist="38100" dir="2700000" algn="tl">
                    <a:srgbClr val="000000">
                      <a:alpha val="43137"/>
                    </a:srgbClr>
                  </a:outerShdw>
                </a:effectLst>
                <a:uLnTx/>
                <a:uFillTx/>
                <a:latin typeface="Open Sans"/>
                <a:ea typeface="+mn-ea"/>
                <a:cs typeface="+mn-cs"/>
              </a:rPr>
              <a:t> z wěstej te</a:t>
            </a: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Open Sans"/>
                <a:ea typeface="+mn-ea"/>
                <a:cs typeface="+mn-cs"/>
              </a:rPr>
              <a:t>mperaturu</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err="1">
                <a:ln>
                  <a:noFill/>
                </a:ln>
                <a:solidFill>
                  <a:srgbClr val="00305E"/>
                </a:solidFill>
                <a:effectLst/>
                <a:uLnTx/>
                <a:uFillTx/>
                <a:latin typeface="Open Sans"/>
                <a:ea typeface="+mn-ea"/>
                <a:cs typeface="+mn-cs"/>
              </a:rPr>
              <a:t>Přepytowanske</a:t>
            </a:r>
            <a:r>
              <a:rPr kumimoji="0" lang="de-DE" sz="2400" b="0" i="0" u="none" strike="noStrike" kern="1200" cap="none" spc="0" normalizeH="0" baseline="0" noProof="0">
                <a:ln>
                  <a:noFill/>
                </a:ln>
                <a:solidFill>
                  <a:srgbClr val="00305E"/>
                </a:solidFill>
                <a:effectLst/>
                <a:uLnTx/>
                <a:uFillTx/>
                <a:latin typeface="Open Sans"/>
                <a:ea typeface="+mn-ea"/>
                <a:cs typeface="+mn-cs"/>
              </a:rPr>
              <a:t> </a:t>
            </a:r>
            <a:r>
              <a:rPr kumimoji="0" lang="de-DE" sz="2400" b="0" i="0" u="none" strike="noStrike" kern="1200" cap="none" spc="0" normalizeH="0" baseline="0" noProof="0" err="1">
                <a:ln>
                  <a:noFill/>
                </a:ln>
                <a:solidFill>
                  <a:srgbClr val="00305E"/>
                </a:solidFill>
                <a:effectLst/>
                <a:uLnTx/>
                <a:uFillTx/>
                <a:latin typeface="Open Sans"/>
                <a:ea typeface="+mn-ea"/>
                <a:cs typeface="+mn-cs"/>
              </a:rPr>
              <a:t>reakcije</a:t>
            </a:r>
            <a:r>
              <a:rPr kumimoji="0" lang="de-DE" sz="2400" b="0" i="0" u="none" strike="noStrike" kern="1200" cap="none" spc="0" normalizeH="0" baseline="0" noProof="0">
                <a:ln>
                  <a:noFill/>
                </a:ln>
                <a:solidFill>
                  <a:srgbClr val="00305E"/>
                </a:solidFill>
                <a:effectLst/>
                <a:uLnTx/>
                <a:uFillTx/>
                <a:latin typeface="Open Sans"/>
                <a:ea typeface="+mn-ea"/>
                <a:cs typeface="+mn-cs"/>
              </a:rPr>
              <a:t>:</a:t>
            </a:r>
            <a:endParaRPr kumimoji="0" lang="de-DE" sz="2400" b="1" i="0" u="none" strike="noStrike" kern="1200" cap="none" spc="0" normalizeH="0" baseline="0" noProof="0">
              <a:ln>
                <a:noFill/>
              </a:ln>
              <a:solidFill>
                <a:srgbClr val="00305E"/>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446550"/>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200">
                <a:solidFill>
                  <a:srgbClr val="00305E"/>
                </a:solidFill>
                <a:latin typeface="Open Sans"/>
              </a:rPr>
              <a:t>j</a:t>
            </a:r>
            <a:r>
              <a:rPr kumimoji="0" lang="en-US" sz="2200" b="0" i="0" u="none" strike="noStrike" kern="1200" cap="none" spc="0" normalizeH="0" baseline="0" noProof="0">
                <a:ln>
                  <a:noFill/>
                </a:ln>
                <a:solidFill>
                  <a:srgbClr val="00305E"/>
                </a:solidFill>
                <a:effectLst/>
                <a:uLnTx/>
                <a:uFillTx/>
                <a:latin typeface="Open Sans"/>
                <a:ea typeface="+mn-ea"/>
                <a:cs typeface="+mn-cs"/>
              </a:rPr>
              <a:t>edyn </a:t>
            </a:r>
            <a:r>
              <a:rPr kumimoji="0" lang="en-US" sz="2200" b="0" i="0" u="none" strike="noStrike" kern="1200" cap="none" spc="0" normalizeH="0" baseline="0" noProof="0" err="1">
                <a:ln>
                  <a:noFill/>
                </a:ln>
                <a:solidFill>
                  <a:srgbClr val="00305E"/>
                </a:solidFill>
                <a:effectLst/>
                <a:uLnTx/>
                <a:uFillTx/>
                <a:latin typeface="Open Sans"/>
                <a:ea typeface="+mn-ea"/>
                <a:cs typeface="+mn-cs"/>
              </a:rPr>
              <a:t>tych</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mnoholičbnych</a:t>
            </a:r>
            <a:r>
              <a:rPr kumimoji="0" lang="en-US" sz="2200" b="0" i="0" u="none" strike="noStrike" kern="1200" cap="none" spc="0" normalizeH="0" baseline="0" noProof="0">
                <a:ln>
                  <a:noFill/>
                </a:ln>
                <a:solidFill>
                  <a:srgbClr val="00305E"/>
                </a:solidFill>
                <a:effectLst/>
                <a:uLnTx/>
                <a:uFillTx/>
                <a:latin typeface="Open Sans"/>
                <a:ea typeface="+mn-ea"/>
                <a:cs typeface="+mn-cs"/>
              </a:rPr>
              <a:t> reakciskich </a:t>
            </a:r>
            <a:r>
              <a:rPr kumimoji="0" lang="en-US" sz="2200" b="0" i="0" u="none" strike="noStrike" kern="1200" cap="none" spc="0" normalizeH="0" baseline="0" noProof="0" err="1">
                <a:ln>
                  <a:noFill/>
                </a:ln>
                <a:solidFill>
                  <a:srgbClr val="00305E"/>
                </a:solidFill>
                <a:effectLst/>
                <a:uLnTx/>
                <a:uFillTx/>
                <a:latin typeface="Open Sans"/>
                <a:ea typeface="+mn-ea"/>
                <a:cs typeface="+mn-cs"/>
              </a:rPr>
              <a:t>slědow</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kotrež</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móža</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wažne</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1" i="0" u="none" strike="noStrike" kern="1200" cap="none" spc="0" normalizeH="0" baseline="0" noProof="0" err="1">
                <a:ln>
                  <a:noFill/>
                </a:ln>
                <a:solidFill>
                  <a:srgbClr val="00305E"/>
                </a:solidFill>
                <a:effectLst/>
                <a:uLnTx/>
                <a:uFillTx/>
                <a:latin typeface="Open Sans"/>
                <a:ea typeface="+mn-ea"/>
                <a:cs typeface="+mn-cs"/>
              </a:rPr>
              <a:t>neutronowe</a:t>
            </a:r>
            <a:r>
              <a:rPr kumimoji="0" lang="en-US" sz="2200" b="1" i="0" u="none" strike="noStrike" kern="1200" cap="none" spc="0" normalizeH="0" baseline="0" noProof="0">
                <a:ln>
                  <a:noFill/>
                </a:ln>
                <a:solidFill>
                  <a:srgbClr val="00305E"/>
                </a:solidFill>
                <a:effectLst/>
                <a:uLnTx/>
                <a:uFillTx/>
                <a:latin typeface="Open Sans"/>
                <a:ea typeface="+mn-ea"/>
                <a:cs typeface="+mn-cs"/>
              </a:rPr>
              <a:t> </a:t>
            </a:r>
            <a:r>
              <a:rPr kumimoji="0" lang="en-US" sz="2200" b="1" i="0" u="none" strike="noStrike" kern="1200" cap="none" spc="0" normalizeH="0" baseline="0" noProof="0" err="1">
                <a:ln>
                  <a:noFill/>
                </a:ln>
                <a:solidFill>
                  <a:srgbClr val="00305E"/>
                </a:solidFill>
                <a:effectLst/>
                <a:uLnTx/>
                <a:uFillTx/>
                <a:latin typeface="Open Sans"/>
                <a:ea typeface="+mn-ea"/>
                <a:cs typeface="+mn-cs"/>
              </a:rPr>
              <a:t>žórła</a:t>
            </a:r>
            <a:r>
              <a:rPr kumimoji="0" lang="en-US" sz="2200" b="1" i="0" u="none" strike="noStrike" kern="1200" cap="none" spc="0" normalizeH="0" baseline="0" noProof="0">
                <a:ln>
                  <a:noFill/>
                </a:ln>
                <a:solidFill>
                  <a:srgbClr val="00305E"/>
                </a:solidFill>
                <a:effectLst/>
                <a:uLnTx/>
                <a:uFillTx/>
                <a:latin typeface="Open Sans"/>
                <a:ea typeface="+mn-ea"/>
                <a:cs typeface="+mn-cs"/>
              </a:rPr>
              <a:t> </a:t>
            </a:r>
            <a:r>
              <a:rPr kumimoji="0" lang="en-US" sz="2200" i="0" u="none" strike="noStrike" kern="1200" cap="none" spc="0" normalizeH="0" baseline="0" noProof="0" err="1">
                <a:ln>
                  <a:noFill/>
                </a:ln>
                <a:solidFill>
                  <a:srgbClr val="00305E"/>
                </a:solidFill>
                <a:effectLst/>
                <a:uLnTx/>
                <a:uFillTx/>
                <a:latin typeface="Open Sans"/>
                <a:ea typeface="+mn-ea"/>
                <a:cs typeface="+mn-cs"/>
              </a:rPr>
              <a:t>być</a:t>
            </a:r>
            <a:endParaRPr kumimoji="0" lang="en-US" sz="2200" i="0"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993480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a:t>F</a:t>
            </a:r>
            <a:r>
              <a:rPr lang="de-DE" sz="3600" noProof="0" err="1"/>
              <a:t>otonowa</a:t>
            </a:r>
            <a:r>
              <a:rPr lang="de-DE" sz="3600" noProof="0"/>
              <a:t> </a:t>
            </a:r>
            <a:r>
              <a:rPr lang="de-DE" sz="3600" noProof="0" err="1"/>
              <a:t>energija</a:t>
            </a:r>
            <a:endParaRPr lang="de-DE" sz="3000" noProof="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marL="0" marR="0" lvl="0" indent="0" algn="l" defTabSz="822960" rtl="0" eaLnBrk="1" fontAlgn="auto" latinLnBrk="0" hangingPunct="1">
              <a:lnSpc>
                <a:spcPct val="120000"/>
              </a:lnSpc>
              <a:spcBef>
                <a:spcPts val="0"/>
              </a:spcBef>
              <a:spcAft>
                <a:spcPts val="0"/>
              </a:spcAft>
              <a:buClrTx/>
              <a:buSzTx/>
              <a:buFontTx/>
              <a:buNone/>
              <a:tabLst/>
              <a:defRPr/>
            </a:pPr>
            <a:br>
              <a:rPr kumimoji="0" lang="de-DE" sz="2800" b="1" i="0" u="none" strike="noStrike" kern="1200" cap="none" spc="0" normalizeH="0" baseline="0" noProof="0">
                <a:ln>
                  <a:noFill/>
                </a:ln>
                <a:solidFill>
                  <a:srgbClr val="00305E"/>
                </a:solidFill>
                <a:effectLst/>
                <a:uLnTx/>
                <a:uFillTx/>
                <a:latin typeface="Cambria Math" panose="02040503050406030204" pitchFamily="18" charset="0"/>
                <a:ea typeface="+mn-ea"/>
                <a:cs typeface="+mn-cs"/>
              </a:rPr>
            </a:br>
            <a:endParaRPr kumimoji="0" lang="de-DE" sz="2400" b="0" i="0" u="none" strike="noStrike" kern="1200" cap="none" spc="0" normalizeH="0" baseline="0" noProof="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err="1">
                    <a:ln>
                      <a:noFill/>
                    </a:ln>
                    <a:solidFill>
                      <a:srgbClr val="00305E"/>
                    </a:solidFill>
                    <a:effectLst/>
                    <a:uLnTx/>
                    <a:uFillTx/>
                    <a:latin typeface="Open Sans"/>
                    <a:ea typeface="+mn-ea"/>
                    <a:cs typeface="+mn-cs"/>
                  </a:rPr>
                  <a:t>Pruwowanske</a:t>
                </a:r>
                <a:r>
                  <a:rPr kumimoji="0" lang="de-DE" sz="2400" b="0" i="0" u="none" strike="noStrike" kern="1200" cap="none" spc="0" normalizeH="0" baseline="0" noProof="0">
                    <a:ln>
                      <a:noFill/>
                    </a:ln>
                    <a:solidFill>
                      <a:srgbClr val="00305E"/>
                    </a:solidFill>
                    <a:effectLst/>
                    <a:uLnTx/>
                    <a:uFillTx/>
                    <a:latin typeface="Open Sans"/>
                    <a:ea typeface="+mn-ea"/>
                    <a:cs typeface="+mn-cs"/>
                  </a:rPr>
                  <a:t> </a:t>
                </a:r>
                <a:r>
                  <a:rPr kumimoji="0" lang="de-DE" sz="2400" b="0" i="0" u="none" strike="noStrike" kern="1200" cap="none" spc="0" normalizeH="0" baseline="0" noProof="0" err="1">
                    <a:ln>
                      <a:noFill/>
                    </a:ln>
                    <a:solidFill>
                      <a:srgbClr val="00305E"/>
                    </a:solidFill>
                    <a:effectLst/>
                    <a:uLnTx/>
                    <a:uFillTx/>
                    <a:latin typeface="Open Sans"/>
                    <a:ea typeface="+mn-ea"/>
                    <a:cs typeface="+mn-cs"/>
                  </a:rPr>
                  <a:t>reakcije</a:t>
                </a:r>
                <a:r>
                  <a:rPr kumimoji="0" lang="de-DE" sz="2400" b="0" i="0" u="none" strike="noStrike" kern="1200" cap="none" spc="0" normalizeH="0" baseline="0" noProof="0">
                    <a:ln>
                      <a:noFill/>
                    </a:ln>
                    <a:solidFill>
                      <a:srgbClr val="00305E"/>
                    </a:solidFill>
                    <a:effectLst/>
                    <a:uLnTx/>
                    <a:uFillTx/>
                    <a:latin typeface="Open Sans"/>
                    <a:ea typeface="+mn-ea"/>
                    <a:cs typeface="+mn-cs"/>
                  </a:rPr>
                  <a:t>:</a:t>
                </a:r>
              </a:p>
              <a:p>
                <a:pPr marL="0" marR="0" lvl="0" indent="0" algn="l" defTabSz="822960" rtl="0" eaLnBrk="1" fontAlgn="auto" latinLnBrk="0" hangingPunct="1">
                  <a:lnSpc>
                    <a:spcPct val="2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14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N</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He</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sPre>
                                <m:sPrePr>
                                  <m:ctrlPr>
                                    <a:rPr kumimoji="0" lang="de-DE" sz="24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F</m:t>
                                  </m:r>
                                  <m:r>
                                    <a:rPr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𝛄</m:t>
                                  </m:r>
                                </m:e>
                              </m:sPre>
                            </m:e>
                          </m:sPre>
                        </m:e>
                      </m:sPre>
                    </m:oMath>
                  </m:oMathPara>
                </a14:m>
                <a:endParaRPr kumimoji="0" lang="de-DE" sz="2400" b="0" i="0" u="none" strike="noStrike" kern="1200" cap="none" spc="0" normalizeH="0" baseline="0" noProof="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a:solidFill>
                      <a:srgbClr val="00305E"/>
                    </a:solidFill>
                    <a:latin typeface="Open Sans"/>
                  </a:rPr>
                  <a:t>p</a:t>
                </a:r>
                <a:r>
                  <a:rPr kumimoji="0" lang="en-US" sz="2400" b="0" i="0" u="none" strike="noStrike" kern="1200" cap="none" spc="0" normalizeH="0" baseline="0" noProof="0">
                    <a:ln>
                      <a:noFill/>
                    </a:ln>
                    <a:solidFill>
                      <a:srgbClr val="00305E"/>
                    </a:solidFill>
                    <a:effectLst/>
                    <a:uLnTx/>
                    <a:uFillTx/>
                    <a:latin typeface="Open Sans"/>
                    <a:ea typeface="+mn-ea"/>
                    <a:cs typeface="+mn-cs"/>
                  </a:rPr>
                  <a:t>ři </a:t>
                </a:r>
                <a:r>
                  <a:rPr kumimoji="0" lang="en-US" sz="2400" b="0" i="0" u="none" strike="noStrike" kern="1200" cap="none" spc="0" normalizeH="0" baseline="0" noProof="0" err="1">
                    <a:ln>
                      <a:noFill/>
                    </a:ln>
                    <a:solidFill>
                      <a:srgbClr val="00305E"/>
                    </a:solidFill>
                    <a:effectLst/>
                    <a:uLnTx/>
                    <a:uFillTx/>
                    <a:latin typeface="Open Sans"/>
                    <a:ea typeface="+mn-ea"/>
                    <a:cs typeface="+mn-cs"/>
                  </a:rPr>
                  <a:t>jadrowej</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fuziji</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wuswobodźena</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energija</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wotpowěduje</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kinetiskej</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energiji</a:t>
                </a:r>
                <a:r>
                  <a:rPr kumimoji="0" lang="en-US" sz="2400" b="0" i="0" u="none" strike="noStrike" kern="1200" cap="none" spc="0" normalizeH="0" baseline="0" noProof="0">
                    <a:ln>
                      <a:noFill/>
                    </a:ln>
                    <a:solidFill>
                      <a:srgbClr val="00305E"/>
                    </a:solidFill>
                    <a:effectLst/>
                    <a:uLnTx/>
                    <a:uFillTx/>
                    <a:latin typeface="Open Sans"/>
                    <a:ea typeface="+mn-ea"/>
                    <a:cs typeface="+mn-cs"/>
                  </a:rPr>
                  <a:t> fotonow</a:t>
                </a:r>
              </a:p>
            </p:txBody>
          </p:sp>
        </mc:Choice>
        <mc:Fallback xmlns="">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00305E"/>
                </a:solidFill>
                <a:effectLst/>
                <a:uLnTx/>
                <a:uFillTx/>
                <a:latin typeface="Open Sans"/>
                <a:ea typeface="+mn-ea"/>
                <a:cs typeface="+mn-cs"/>
              </a:rPr>
              <a:t>My přepytujemy  </a:t>
            </a:r>
            <a:r>
              <a:rPr kumimoji="0" lang="en-US" sz="2400" b="1" i="0" u="none" strike="noStrike" kern="1200" cap="none" spc="0" normalizeH="0" baseline="0" noProof="0" err="1">
                <a:ln>
                  <a:noFill/>
                </a:ln>
                <a:solidFill>
                  <a:srgbClr val="00305E"/>
                </a:solidFill>
                <a:effectLst/>
                <a:uLnTx/>
                <a:uFillTx/>
                <a:latin typeface="Open Sans"/>
                <a:ea typeface="+mn-ea"/>
                <a:cs typeface="+mn-cs"/>
              </a:rPr>
              <a:t>fotonowu</a:t>
            </a:r>
            <a:r>
              <a:rPr kumimoji="0" lang="en-US" sz="2400" b="1" i="0" u="none" strike="noStrike" kern="1200" cap="none" spc="0" normalizeH="0" baseline="0" noProof="0">
                <a:ln>
                  <a:noFill/>
                </a:ln>
                <a:solidFill>
                  <a:srgbClr val="00305E"/>
                </a:solidFill>
                <a:effectLst/>
                <a:uLnTx/>
                <a:uFillTx/>
                <a:latin typeface="Open Sans"/>
                <a:ea typeface="+mn-ea"/>
                <a:cs typeface="+mn-cs"/>
              </a:rPr>
              <a:t> </a:t>
            </a:r>
            <a:r>
              <a:rPr kumimoji="0" lang="en-US" sz="2400" b="1" i="0" u="none" strike="noStrike" kern="1200" cap="none" spc="0" normalizeH="0" baseline="0" noProof="0" err="1">
                <a:ln>
                  <a:noFill/>
                </a:ln>
                <a:solidFill>
                  <a:srgbClr val="00305E"/>
                </a:solidFill>
                <a:effectLst/>
                <a:uLnTx/>
                <a:uFillTx/>
                <a:latin typeface="Open Sans"/>
                <a:ea typeface="+mn-ea"/>
                <a:cs typeface="+mn-cs"/>
              </a:rPr>
              <a:t>energiju</a:t>
            </a:r>
            <a:r>
              <a:rPr kumimoji="0" lang="en-US" sz="2400" b="0" i="0" u="none" strike="noStrike" kern="1200" cap="none" spc="0" normalizeH="0" baseline="0" noProof="0">
                <a:ln>
                  <a:noFill/>
                </a:ln>
                <a:solidFill>
                  <a:srgbClr val="00305E"/>
                </a:solidFill>
                <a:effectLst/>
                <a:uLnTx/>
                <a:uFillTx/>
                <a:latin typeface="Open Sans"/>
                <a:ea typeface="+mn-ea"/>
                <a:cs typeface="+mn-cs"/>
              </a:rPr>
              <a:t>, zo </a:t>
            </a:r>
            <a:r>
              <a:rPr kumimoji="0" lang="en-US" sz="2400" b="0" i="0" u="none" strike="noStrike" kern="1200" cap="none" spc="0" normalizeH="0" baseline="0" noProof="0" err="1">
                <a:ln>
                  <a:noFill/>
                </a:ln>
                <a:solidFill>
                  <a:srgbClr val="00305E"/>
                </a:solidFill>
                <a:effectLst/>
                <a:uLnTx/>
                <a:uFillTx/>
                <a:latin typeface="Open Sans"/>
                <a:ea typeface="+mn-ea"/>
                <a:cs typeface="+mn-cs"/>
              </a:rPr>
              <a:t>bychmy</a:t>
            </a:r>
            <a:r>
              <a:rPr kumimoji="0" lang="en-US" sz="2400" b="0" i="0" u="none" strike="noStrike" kern="1200" cap="none" spc="0" normalizeH="0" baseline="0" noProof="0">
                <a:ln>
                  <a:noFill/>
                </a:ln>
                <a:solidFill>
                  <a:srgbClr val="00305E"/>
                </a:solidFill>
                <a:effectLst/>
                <a:uLnTx/>
                <a:uFillTx/>
                <a:latin typeface="Open Sans"/>
                <a:ea typeface="+mn-ea"/>
                <a:cs typeface="+mn-cs"/>
              </a:rPr>
              <a:t> </a:t>
            </a:r>
            <a:r>
              <a:rPr kumimoji="0" lang="en-US" sz="2400" b="1" i="0" u="none" strike="noStrike" kern="1200" cap="none" spc="0" normalizeH="0" baseline="0" noProof="0" err="1">
                <a:ln>
                  <a:noFill/>
                </a:ln>
                <a:solidFill>
                  <a:srgbClr val="00305E"/>
                </a:solidFill>
                <a:effectLst/>
                <a:uLnTx/>
                <a:uFillTx/>
                <a:latin typeface="Open Sans"/>
                <a:ea typeface="+mn-ea"/>
                <a:cs typeface="+mn-cs"/>
              </a:rPr>
              <a:t>prawdźepodobnosć</a:t>
            </a:r>
            <a:r>
              <a:rPr kumimoji="0" lang="en-US" sz="2400" b="1" i="0" u="none" strike="noStrike" kern="1200" cap="none" spc="0" normalizeH="0" baseline="0" noProof="0">
                <a:ln>
                  <a:noFill/>
                </a:ln>
                <a:solidFill>
                  <a:srgbClr val="00305E"/>
                </a:solidFill>
                <a:effectLst/>
                <a:uLnTx/>
                <a:uFillTx/>
                <a:latin typeface="Open Sans"/>
                <a:ea typeface="+mn-ea"/>
                <a:cs typeface="+mn-cs"/>
              </a:rPr>
              <a:t> </a:t>
            </a:r>
            <a:r>
              <a:rPr kumimoji="0" lang="en-US" sz="2400" b="1" i="0" u="none" strike="noStrike" kern="1200" cap="none" spc="0" normalizeH="0" baseline="0" noProof="0" err="1">
                <a:ln>
                  <a:noFill/>
                </a:ln>
                <a:solidFill>
                  <a:srgbClr val="00305E"/>
                </a:solidFill>
                <a:effectLst/>
                <a:uLnTx/>
                <a:uFillTx/>
                <a:latin typeface="Open Sans"/>
                <a:ea typeface="+mn-ea"/>
                <a:cs typeface="+mn-cs"/>
              </a:rPr>
              <a:t>reakcije</a:t>
            </a:r>
            <a:r>
              <a:rPr kumimoji="0" lang="en-US" sz="2400" b="1" i="0" u="none" strike="noStrike" kern="1200" cap="none" spc="0" normalizeH="0" baseline="0" noProof="0">
                <a:ln>
                  <a:noFill/>
                </a:ln>
                <a:solidFill>
                  <a:srgbClr val="00305E"/>
                </a:solidFill>
                <a:effectLst/>
                <a:uLnTx/>
                <a:uFillTx/>
                <a:latin typeface="Open Sans"/>
                <a:ea typeface="+mn-ea"/>
                <a:cs typeface="+mn-cs"/>
              </a:rPr>
              <a:t> </a:t>
            </a:r>
            <a:r>
              <a:rPr kumimoji="0" lang="en-US" sz="2400" b="0" i="0" u="none" strike="noStrike" kern="1200" cap="none" spc="0" normalizeH="0" baseline="0" noProof="0" err="1">
                <a:ln>
                  <a:noFill/>
                </a:ln>
                <a:solidFill>
                  <a:srgbClr val="00305E"/>
                </a:solidFill>
                <a:effectLst/>
                <a:uLnTx/>
                <a:uFillTx/>
                <a:latin typeface="Open Sans"/>
                <a:ea typeface="+mn-ea"/>
                <a:cs typeface="+mn-cs"/>
              </a:rPr>
              <a:t>zwěsćili</a:t>
            </a:r>
            <a:r>
              <a:rPr kumimoji="0" lang="en-US" sz="2400" b="0" i="0" u="none" strike="noStrike" kern="1200" cap="none" spc="0" normalizeH="0" baseline="0" noProof="0">
                <a:ln>
                  <a:noFill/>
                </a:ln>
                <a:solidFill>
                  <a:srgbClr val="00305E"/>
                </a:solidFill>
                <a:effectLst/>
                <a:uLnTx/>
                <a:uFillTx/>
                <a:latin typeface="Open Sans"/>
                <a:ea typeface="+mn-ea"/>
                <a:cs typeface="+mn-cs"/>
              </a:rPr>
              <a:t>.</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Open Sans"/>
                <a:ea typeface="+mn-ea"/>
                <a:cs typeface="+mn-cs"/>
              </a:endParaRPr>
            </a:p>
          </p:txBody>
        </p:sp>
      </p:grpSp>
    </p:spTree>
    <p:extLst>
      <p:ext uri="{BB962C8B-B14F-4D97-AF65-F5344CB8AC3E}">
        <p14:creationId xmlns:p14="http://schemas.microsoft.com/office/powerpoint/2010/main" val="5813720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Rozrisajće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nadawki</a:t>
              </a:r>
              <a:r>
                <a:rPr kumimoji="0" lang="en-GB" sz="2800" b="0" i="0" u="none" strike="noStrike" kern="1200" cap="none" spc="0" normalizeH="0" baseline="0" noProof="0">
                  <a:ln>
                    <a:noFill/>
                  </a:ln>
                  <a:solidFill>
                    <a:srgbClr val="00305E"/>
                  </a:solidFill>
                  <a:effectLst/>
                  <a:uLnTx/>
                  <a:uFillTx/>
                  <a:latin typeface="Open Sans"/>
                  <a:ea typeface="+mn-ea"/>
                  <a:cs typeface="+mn-cs"/>
                </a:rPr>
                <a:t> 1 a 2 </a:t>
              </a:r>
              <a:r>
                <a:rPr kumimoji="0" lang="en-GB" sz="2800" b="0" i="0" u="none" strike="noStrike" kern="1200" cap="none" spc="0" normalizeH="0" baseline="0" noProof="0" err="1">
                  <a:ln>
                    <a:noFill/>
                  </a:ln>
                  <a:solidFill>
                    <a:srgbClr val="00305E"/>
                  </a:solidFill>
                  <a:effectLst/>
                  <a:uLnTx/>
                  <a:uFillTx/>
                  <a:latin typeface="Open Sans"/>
                  <a:ea typeface="+mn-ea"/>
                  <a:cs typeface="+mn-cs"/>
                </a:rPr>
                <a:t>na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dźěłowym</a:t>
              </a:r>
              <a:r>
                <a:rPr kumimoji="0" lang="en-GB" sz="2800" b="0" i="0" u="none" strike="noStrike" kern="1200" cap="none" spc="0" normalizeH="0" baseline="0" noProof="0">
                  <a:ln>
                    <a:noFill/>
                  </a:ln>
                  <a:solidFill>
                    <a:srgbClr val="00305E"/>
                  </a:solidFill>
                  <a:effectLst/>
                  <a:uLnTx/>
                  <a:uFillTx/>
                  <a:latin typeface="Open Sans"/>
                  <a:ea typeface="+mn-ea"/>
                  <a:cs typeface="+mn-cs"/>
                </a:rPr>
                <a:t> łopjenje po dw</a:t>
              </a:r>
              <a:r>
                <a:rPr kumimoji="0" lang="en-GB" sz="2800" b="0" i="0" u="none" strike="noStrike" kern="1200" cap="none" spc="0" normalizeH="0" baseline="0" noProof="0">
                  <a:ln>
                    <a:noFill/>
                  </a:ln>
                  <a:solidFill>
                    <a:srgbClr val="00305E"/>
                  </a:solidFill>
                  <a:effectLst/>
                  <a:uLnTx/>
                  <a:uFillTx/>
                  <a:latin typeface="+mj-lt"/>
                </a:rPr>
                <a:t>ěmaj</a:t>
              </a:r>
              <a:r>
                <a:rPr kumimoji="0" lang="en-GB" sz="2800" b="0" i="0" u="none" strike="noStrike" kern="1200" cap="none" spc="0" normalizeH="0" baseline="0" noProof="0">
                  <a:ln>
                    <a:noFill/>
                  </a:ln>
                  <a:solidFill>
                    <a:srgbClr val="00305E"/>
                  </a:solidFill>
                  <a:effectLst/>
                  <a:uLnTx/>
                  <a:uFillTx/>
                  <a:latin typeface="Open Sans"/>
                  <a:ea typeface="+mn-ea"/>
                  <a:cs typeface="+mn-cs"/>
                </a:rPr>
                <a:t>.</a:t>
              </a:r>
              <a:br>
                <a:rPr kumimoji="0" lang="de-DE" sz="2800" b="0"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5.1 </a:t>
              </a:r>
              <a:r>
                <a:rPr kumimoji="0" lang="en-US" sz="2800" b="1" i="0" u="none" strike="noStrike" kern="1200" cap="none" spc="0" normalizeH="0" baseline="0" noProof="0" err="1">
                  <a:ln>
                    <a:noFill/>
                  </a:ln>
                  <a:solidFill>
                    <a:srgbClr val="00305E"/>
                  </a:solidFill>
                  <a:effectLst/>
                  <a:uLnTx/>
                  <a:uFillTx/>
                  <a:latin typeface="Open Sans"/>
                  <a:ea typeface="+mn-ea"/>
                  <a:cs typeface="+mn-cs"/>
                </a:rPr>
                <a:t>Datowa</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err="1">
                  <a:ln>
                    <a:noFill/>
                  </a:ln>
                  <a:solidFill>
                    <a:srgbClr val="00305E"/>
                  </a:solidFill>
                  <a:effectLst/>
                  <a:uLnTx/>
                  <a:uFillTx/>
                  <a:latin typeface="Open Sans"/>
                  <a:ea typeface="+mn-ea"/>
                  <a:cs typeface="+mn-cs"/>
                </a:rPr>
                <a:t>analyza</a:t>
              </a:r>
              <a:endParaRPr kumimoji="0" lang="de-DE" sz="2800" b="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
        <p:nvSpPr>
          <p:cNvPr id="12" name="Titel 1">
            <a:extLst>
              <a:ext uri="{FF2B5EF4-FFF2-40B4-BE49-F238E27FC236}">
                <a16:creationId xmlns:a16="http://schemas.microsoft.com/office/drawing/2014/main" id="{1D5AAB2E-643E-47EE-A0E4-24B86035A31F}"/>
              </a:ext>
            </a:extLst>
          </p:cNvPr>
          <p:cNvSpPr>
            <a:spLocks noGrp="1"/>
          </p:cNvSpPr>
          <p:nvPr>
            <p:ph type="title"/>
          </p:nvPr>
        </p:nvSpPr>
        <p:spPr>
          <a:xfrm>
            <a:off x="1238249" y="346075"/>
            <a:ext cx="10217156" cy="684000"/>
          </a:xfrm>
        </p:spPr>
        <p:txBody>
          <a:bodyPr/>
          <a:lstStyle/>
          <a:p>
            <a:r>
              <a:rPr lang="de-DE" sz="3600"/>
              <a:t>F</a:t>
            </a:r>
            <a:r>
              <a:rPr lang="de-DE" sz="3600" noProof="0" err="1"/>
              <a:t>otonowa</a:t>
            </a:r>
            <a:r>
              <a:rPr lang="de-DE" sz="3600" noProof="0"/>
              <a:t> </a:t>
            </a:r>
            <a:r>
              <a:rPr lang="de-DE" sz="3600" noProof="0" err="1"/>
              <a:t>energija</a:t>
            </a:r>
            <a:endParaRPr lang="de-DE" sz="3000" noProof="0"/>
          </a:p>
        </p:txBody>
      </p:sp>
    </p:spTree>
    <p:extLst>
      <p:ext uri="{BB962C8B-B14F-4D97-AF65-F5344CB8AC3E}">
        <p14:creationId xmlns:p14="http://schemas.microsoft.com/office/powerpoint/2010/main" val="263269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a:t>F</a:t>
            </a:r>
            <a:r>
              <a:rPr lang="de-DE" sz="3600" noProof="0" err="1"/>
              <a:t>otonowa</a:t>
            </a:r>
            <a:r>
              <a:rPr lang="de-DE" sz="3600" noProof="0"/>
              <a:t> </a:t>
            </a:r>
            <a:r>
              <a:rPr lang="de-DE" sz="3600" noProof="0" err="1"/>
              <a:t>energija</a:t>
            </a:r>
            <a:endParaRPr lang="de-DE" sz="3000" noProof="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solidFill>
                <a:effectLst/>
                <a:uLnTx/>
                <a:uFillTx/>
                <a:latin typeface="Open Sans"/>
                <a:ea typeface="+mn-ea"/>
                <a:cs typeface="+mn-cs"/>
              </a:rPr>
              <a:t>Ličba</a:t>
            </a:r>
            <a:r>
              <a:rPr kumimoji="0" lang="de-DE" sz="1400" b="1" i="0" u="none" strike="noStrike" kern="1200" cap="none" spc="0" normalizeH="0" baseline="0" noProof="0">
                <a:ln>
                  <a:noFill/>
                </a:ln>
                <a:solidFill>
                  <a:srgbClr val="000000"/>
                </a:solidFill>
                <a:effectLst/>
                <a:uLnTx/>
                <a:uFillTx/>
                <a:latin typeface="Open Sans"/>
                <a:ea typeface="+mn-ea"/>
                <a:cs typeface="+mn-cs"/>
              </a:rPr>
              <a:t> </a:t>
            </a:r>
            <a:r>
              <a:rPr kumimoji="0" lang="de-DE" sz="1400" b="1" i="0" u="none" strike="noStrike" kern="1200" cap="none" spc="0" normalizeH="0" baseline="0" noProof="0" err="1">
                <a:ln>
                  <a:noFill/>
                </a:ln>
                <a:solidFill>
                  <a:srgbClr val="000000"/>
                </a:solidFill>
                <a:effectLst/>
                <a:uLnTx/>
                <a:uFillTx/>
                <a:latin typeface="Open Sans"/>
                <a:ea typeface="+mn-ea"/>
                <a:cs typeface="+mn-cs"/>
              </a:rPr>
              <a:t>podawkow</a:t>
            </a:r>
            <a:endParaRPr kumimoji="0" lang="de-DE" sz="1400" b="1" i="0" u="none" strike="noStrike" kern="1200" cap="none" spc="0" normalizeH="0" baseline="0" noProof="0">
              <a:ln>
                <a:noFill/>
              </a:ln>
              <a:solidFill>
                <a:srgbClr val="000000"/>
              </a:solidFill>
              <a:effectLst/>
              <a:uLnTx/>
              <a:uFillTx/>
              <a:latin typeface="Open Sans"/>
              <a:ea typeface="+mn-ea"/>
              <a:cs typeface="+mn-cs"/>
            </a:endParaRP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solidFill>
                <a:effectLst/>
                <a:uLnTx/>
                <a:uFillTx/>
                <a:latin typeface="Open Sans"/>
                <a:ea typeface="+mn-ea"/>
                <a:cs typeface="+mn-cs"/>
              </a:rPr>
              <a:t>Energija</a:t>
            </a:r>
            <a:r>
              <a:rPr kumimoji="0" lang="de-DE" sz="1400" b="1" i="0" u="none" strike="noStrike" kern="1200" cap="none" spc="0" normalizeH="0" baseline="0" noProof="0">
                <a:ln>
                  <a:noFill/>
                </a:ln>
                <a:solidFill>
                  <a:srgbClr val="000000"/>
                </a:solidFill>
                <a:effectLst/>
                <a:uLnTx/>
                <a:uFillTx/>
                <a:latin typeface="Open Sans"/>
                <a:ea typeface="+mn-ea"/>
                <a:cs typeface="+mn-cs"/>
              </a:rPr>
              <a:t> [keV]</a:t>
            </a:r>
          </a:p>
        </p:txBody>
      </p:sp>
    </p:spTree>
    <p:extLst>
      <p:ext uri="{BB962C8B-B14F-4D97-AF65-F5344CB8AC3E}">
        <p14:creationId xmlns:p14="http://schemas.microsoft.com/office/powerpoint/2010/main" val="4122189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943600" cy="3211647"/>
            <a:chOff x="1398424" y="1360021"/>
            <a:chExt cx="3822162" cy="3211647"/>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98568"/>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lang="en-GB" sz="2800" err="1">
                  <a:solidFill>
                    <a:srgbClr val="00305E"/>
                  </a:solidFill>
                  <a:latin typeface="Open Sans"/>
                </a:rPr>
                <a:t>Wob</a:t>
              </a:r>
              <a:r>
                <a:rPr kumimoji="0" lang="en-GB" sz="2800" b="0" i="0" u="none" strike="noStrike" kern="1200" cap="none" spc="0" normalizeH="0" baseline="0" noProof="0" err="1">
                  <a:ln>
                    <a:noFill/>
                  </a:ln>
                  <a:solidFill>
                    <a:srgbClr val="00305E"/>
                  </a:solidFill>
                  <a:effectLst/>
                  <a:uLnTx/>
                  <a:uFillTx/>
                  <a:latin typeface="Open Sans"/>
                  <a:ea typeface="+mn-ea"/>
                  <a:cs typeface="+mn-cs"/>
                </a:rPr>
                <a:t>dźěłajće</a:t>
              </a:r>
              <a:r>
                <a:rPr kumimoji="0" lang="en-GB" sz="2800" b="0" i="0" u="none" strike="noStrike" kern="1200" cap="none" spc="0" normalizeH="0" baseline="0" noProof="0">
                  <a:ln>
                    <a:noFill/>
                  </a:ln>
                  <a:solidFill>
                    <a:srgbClr val="00305E"/>
                  </a:solidFill>
                  <a:effectLst/>
                  <a:uLnTx/>
                  <a:uFillTx/>
                  <a:latin typeface="Open Sans"/>
                  <a:ea typeface="+mn-ea"/>
                  <a:cs typeface="+mn-cs"/>
                </a:rPr>
                <a:t> po dw</a:t>
              </a:r>
              <a:r>
                <a:rPr kumimoji="0" lang="en-GB" sz="2800" b="0" i="0" u="none" strike="noStrike" kern="1200" cap="none" spc="0" normalizeH="0" baseline="0" noProof="0">
                  <a:ln>
                    <a:noFill/>
                  </a:ln>
                  <a:solidFill>
                    <a:srgbClr val="00305E"/>
                  </a:solidFill>
                  <a:effectLst/>
                  <a:uLnTx/>
                  <a:uFillTx/>
                  <a:latin typeface="+mj-lt"/>
                </a:rPr>
                <a:t>ěmaj</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nadawk</a:t>
              </a:r>
              <a:r>
                <a:rPr kumimoji="0" lang="en-GB" sz="2800" b="0" i="0" u="none" strike="noStrike" kern="1200" cap="none" spc="0" normalizeH="0" baseline="0" noProof="0">
                  <a:ln>
                    <a:noFill/>
                  </a:ln>
                  <a:solidFill>
                    <a:srgbClr val="00305E"/>
                  </a:solidFill>
                  <a:effectLst/>
                  <a:uLnTx/>
                  <a:uFillTx/>
                  <a:latin typeface="Open Sans"/>
                  <a:ea typeface="+mn-ea"/>
                  <a:cs typeface="+mn-cs"/>
                </a:rPr>
                <a:t> 3 </a:t>
              </a:r>
              <a:r>
                <a:rPr kumimoji="0" lang="en-GB" sz="2800" b="0" i="0" u="none" strike="noStrike" kern="1200" cap="none" spc="0" normalizeH="0" baseline="0" noProof="0" err="1">
                  <a:ln>
                    <a:noFill/>
                  </a:ln>
                  <a:solidFill>
                    <a:srgbClr val="00305E"/>
                  </a:solidFill>
                  <a:effectLst/>
                  <a:uLnTx/>
                  <a:uFillTx/>
                  <a:latin typeface="Open Sans"/>
                  <a:ea typeface="+mn-ea"/>
                  <a:cs typeface="+mn-cs"/>
                </a:rPr>
                <a:t>na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dźěłowym</a:t>
              </a:r>
              <a:r>
                <a:rPr kumimoji="0" lang="en-GB" sz="2800" b="0" i="0" u="none" strike="noStrike" kern="1200" cap="none" spc="0" normalizeH="0" baseline="0" noProof="0">
                  <a:ln>
                    <a:noFill/>
                  </a:ln>
                  <a:solidFill>
                    <a:srgbClr val="00305E"/>
                  </a:solidFill>
                  <a:effectLst/>
                  <a:uLnTx/>
                  <a:uFillTx/>
                  <a:latin typeface="Open Sans"/>
                  <a:ea typeface="+mn-ea"/>
                  <a:cs typeface="+mn-cs"/>
                </a:rPr>
                <a:t> łopjenje.</a:t>
              </a:r>
              <a:br>
                <a:rPr kumimoji="0" lang="de-DE" sz="2800" b="0"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5.1 </a:t>
              </a:r>
              <a:r>
                <a:rPr kumimoji="0" lang="en-US" sz="2800" b="1" i="0" u="none" strike="noStrike" kern="1200" cap="none" spc="0" normalizeH="0" baseline="0" noProof="0" err="1">
                  <a:ln>
                    <a:noFill/>
                  </a:ln>
                  <a:solidFill>
                    <a:srgbClr val="00305E"/>
                  </a:solidFill>
                  <a:effectLst/>
                  <a:uLnTx/>
                  <a:uFillTx/>
                  <a:latin typeface="Open Sans"/>
                  <a:ea typeface="+mn-ea"/>
                  <a:cs typeface="+mn-cs"/>
                </a:rPr>
                <a:t>Datowa</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err="1">
                  <a:ln>
                    <a:noFill/>
                  </a:ln>
                  <a:solidFill>
                    <a:srgbClr val="00305E"/>
                  </a:solidFill>
                  <a:effectLst/>
                  <a:uLnTx/>
                  <a:uFillTx/>
                  <a:latin typeface="Open Sans"/>
                  <a:ea typeface="+mn-ea"/>
                  <a:cs typeface="+mn-cs"/>
                </a:rPr>
                <a:t>analyza</a:t>
              </a:r>
              <a:br>
                <a:rPr kumimoji="0" lang="en-US" sz="2800" b="1"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5.2 </a:t>
              </a:r>
              <a:r>
                <a:rPr kumimoji="0" lang="en-US" sz="2800" b="1" i="0" u="none" strike="noStrike" kern="1200" cap="none" spc="0" normalizeH="0" baseline="0" noProof="0" err="1">
                  <a:ln>
                    <a:noFill/>
                  </a:ln>
                  <a:solidFill>
                    <a:srgbClr val="00305E"/>
                  </a:solidFill>
                  <a:effectLst/>
                  <a:uLnTx/>
                  <a:uFillTx/>
                  <a:latin typeface="Open Sans"/>
                  <a:ea typeface="+mn-ea"/>
                  <a:cs typeface="+mn-cs"/>
                </a:rPr>
                <a:t>Termowa</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err="1">
                  <a:ln>
                    <a:noFill/>
                  </a:ln>
                  <a:solidFill>
                    <a:srgbClr val="00305E"/>
                  </a:solidFill>
                  <a:effectLst/>
                  <a:uLnTx/>
                  <a:uFillTx/>
                  <a:latin typeface="Open Sans"/>
                  <a:ea typeface="+mn-ea"/>
                  <a:cs typeface="+mn-cs"/>
                </a:rPr>
                <a:t>šema</a:t>
              </a:r>
              <a:br>
                <a:rPr kumimoji="0" lang="en-US" sz="2800" b="1"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5.3 </a:t>
              </a:r>
              <a:r>
                <a:rPr kumimoji="0" lang="en-US" sz="2800" b="1" i="0" u="none" strike="noStrike" kern="1200" cap="none" spc="0" normalizeH="0" baseline="0" noProof="0" err="1">
                  <a:ln>
                    <a:noFill/>
                  </a:ln>
                  <a:solidFill>
                    <a:srgbClr val="00305E"/>
                  </a:solidFill>
                  <a:effectLst/>
                  <a:uLnTx/>
                  <a:uFillTx/>
                  <a:latin typeface="Open Sans"/>
                  <a:ea typeface="+mn-ea"/>
                  <a:cs typeface="+mn-cs"/>
                </a:rPr>
                <a:t>Interaktiwny</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lang="en-US" sz="2800" b="1">
                  <a:solidFill>
                    <a:srgbClr val="00305E"/>
                  </a:solidFill>
                  <a:latin typeface="Open Sans"/>
                </a:rPr>
                <a:t>h</a:t>
              </a:r>
              <a:r>
                <a:rPr kumimoji="0" lang="en-US" sz="2800" b="1" i="0" u="none" strike="noStrike" kern="1200" cap="none" spc="0" normalizeH="0" baseline="0" noProof="0" err="1">
                  <a:ln>
                    <a:noFill/>
                  </a:ln>
                  <a:solidFill>
                    <a:srgbClr val="00305E"/>
                  </a:solidFill>
                  <a:effectLst/>
                  <a:uLnTx/>
                  <a:uFillTx/>
                  <a:latin typeface="Open Sans"/>
                  <a:ea typeface="+mn-ea"/>
                  <a:cs typeface="+mn-cs"/>
                </a:rPr>
                <a:t>istogramm</a:t>
              </a:r>
              <a:endParaRPr kumimoji="0" lang="de-DE" sz="2800" b="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
        <p:nvSpPr>
          <p:cNvPr id="11" name="Titel 1">
            <a:extLst>
              <a:ext uri="{FF2B5EF4-FFF2-40B4-BE49-F238E27FC236}">
                <a16:creationId xmlns:a16="http://schemas.microsoft.com/office/drawing/2014/main" id="{4D449329-D33D-4F20-81E1-DAF99415ABFE}"/>
              </a:ext>
            </a:extLst>
          </p:cNvPr>
          <p:cNvSpPr>
            <a:spLocks noGrp="1"/>
          </p:cNvSpPr>
          <p:nvPr>
            <p:ph type="title"/>
          </p:nvPr>
        </p:nvSpPr>
        <p:spPr>
          <a:xfrm>
            <a:off x="874713" y="346075"/>
            <a:ext cx="10580687" cy="684213"/>
          </a:xfrm>
        </p:spPr>
        <p:txBody>
          <a:bodyPr/>
          <a:lstStyle/>
          <a:p>
            <a:r>
              <a:rPr lang="de-DE" sz="3600"/>
              <a:t>F</a:t>
            </a:r>
            <a:r>
              <a:rPr lang="de-DE" sz="3600" noProof="0" err="1"/>
              <a:t>otonowa</a:t>
            </a:r>
            <a:r>
              <a:rPr lang="de-DE" sz="3600" noProof="0"/>
              <a:t> </a:t>
            </a:r>
            <a:r>
              <a:rPr lang="de-DE" sz="3600" noProof="0" err="1"/>
              <a:t>energija</a:t>
            </a:r>
            <a:endParaRPr lang="de-DE" sz="3000" noProof="0"/>
          </a:p>
        </p:txBody>
      </p:sp>
    </p:spTree>
    <p:extLst>
      <p:ext uri="{BB962C8B-B14F-4D97-AF65-F5344CB8AC3E}">
        <p14:creationId xmlns:p14="http://schemas.microsoft.com/office/powerpoint/2010/main" val="183370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err="1"/>
              <a:t>Termowa</a:t>
            </a:r>
            <a:r>
              <a:rPr lang="de-DE" sz="3600" noProof="0"/>
              <a:t> </a:t>
            </a:r>
            <a:r>
              <a:rPr lang="de-DE" sz="3600" noProof="0" err="1"/>
              <a:t>šema</a:t>
            </a:r>
            <a:endParaRPr lang="de-DE" sz="3000" noProof="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solidFill>
                <a:effectLst/>
                <a:uLnTx/>
                <a:uFillTx/>
                <a:latin typeface="Open Sans"/>
                <a:ea typeface="+mn-ea"/>
                <a:cs typeface="+mn-cs"/>
              </a:rPr>
              <a:t>Energija</a:t>
            </a:r>
            <a:r>
              <a:rPr kumimoji="0" lang="de-DE" sz="1400" b="1" i="0" u="none" strike="noStrike" kern="1200" cap="none" spc="0" normalizeH="0" baseline="0" noProof="0">
                <a:ln>
                  <a:noFill/>
                </a:ln>
                <a:solidFill>
                  <a:srgbClr val="000000"/>
                </a:solidFill>
                <a:effectLst/>
                <a:uLnTx/>
                <a:uFillTx/>
                <a:latin typeface="Open Sans"/>
                <a:ea typeface="+mn-ea"/>
                <a:cs typeface="+mn-cs"/>
              </a:rPr>
              <a:t> [keV]</a:t>
            </a:r>
          </a:p>
        </p:txBody>
      </p:sp>
    </p:spTree>
    <p:extLst>
      <p:ext uri="{BB962C8B-B14F-4D97-AF65-F5344CB8AC3E}">
        <p14:creationId xmlns:p14="http://schemas.microsoft.com/office/powerpoint/2010/main" val="2874968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de-DE" sz="2000" noProof="0">
                <a:solidFill>
                  <a:schemeClr val="tx1"/>
                </a:solidFill>
              </a:rPr>
              <a:t>měra </a:t>
            </a:r>
            <a:r>
              <a:rPr lang="de-DE" sz="2000" noProof="0" err="1">
                <a:solidFill>
                  <a:schemeClr val="tx1"/>
                </a:solidFill>
              </a:rPr>
              <a:t>za</a:t>
            </a:r>
            <a:r>
              <a:rPr lang="de-DE" sz="2000" noProof="0">
                <a:solidFill>
                  <a:schemeClr val="tx1"/>
                </a:solidFill>
              </a:rPr>
              <a:t> prawdźepodobnosć reakcije z </a:t>
            </a:r>
            <a:r>
              <a:rPr lang="de-DE" sz="2000" noProof="0" err="1">
                <a:solidFill>
                  <a:schemeClr val="tx1"/>
                </a:solidFill>
              </a:rPr>
              <a:t>tym</a:t>
            </a:r>
            <a:r>
              <a:rPr lang="de-DE" sz="2000" noProof="0">
                <a:solidFill>
                  <a:schemeClr val="tx1"/>
                </a:solidFill>
              </a:rPr>
              <a:t> </a:t>
            </a:r>
            <a:r>
              <a:rPr lang="de-DE" sz="2000" noProof="0" err="1">
                <a:solidFill>
                  <a:schemeClr val="tx1"/>
                </a:solidFill>
              </a:rPr>
              <a:t>cilom</a:t>
            </a:r>
            <a:r>
              <a:rPr lang="de-DE" sz="2000" noProof="0">
                <a:solidFill>
                  <a:schemeClr val="tx1"/>
                </a:solidFill>
              </a:rPr>
              <a:t> (</a:t>
            </a:r>
            <a:r>
              <a:rPr lang="de-DE" sz="2000" noProof="0" err="1">
                <a:solidFill>
                  <a:schemeClr val="tx1"/>
                </a:solidFill>
              </a:rPr>
              <a:t>jednotka</a:t>
            </a:r>
            <a:r>
              <a:rPr lang="de-DE" sz="2000" noProof="0">
                <a:solidFill>
                  <a:schemeClr val="tx1"/>
                </a:solidFill>
              </a:rPr>
              <a:t> </a:t>
            </a:r>
            <a:r>
              <a:rPr lang="de-DE" sz="2000" i="1" noProof="0">
                <a:solidFill>
                  <a:schemeClr val="tx1"/>
                </a:solidFill>
              </a:rPr>
              <a:t>cm² </a:t>
            </a:r>
            <a:r>
              <a:rPr lang="de-DE" sz="2000" noProof="0" err="1">
                <a:solidFill>
                  <a:schemeClr val="tx1"/>
                </a:solidFill>
              </a:rPr>
              <a:t>abo</a:t>
            </a:r>
            <a:r>
              <a:rPr lang="de-DE" sz="2000" noProof="0">
                <a:solidFill>
                  <a:schemeClr val="tx1"/>
                </a:solidFill>
              </a:rPr>
              <a:t> </a:t>
            </a:r>
            <a:r>
              <a:rPr lang="de-DE" sz="2000" i="1" noProof="0" err="1">
                <a:solidFill>
                  <a:schemeClr val="tx1"/>
                </a:solidFill>
              </a:rPr>
              <a:t>barn</a:t>
            </a:r>
            <a:r>
              <a:rPr lang="de-DE" sz="2000" noProof="0">
                <a:solidFill>
                  <a:schemeClr val="tx1"/>
                </a:solidFill>
              </a:rPr>
              <a:t>).</a:t>
            </a:r>
          </a:p>
          <a:p>
            <a:pPr marL="285750" indent="-285750">
              <a:buFont typeface="Arial" panose="020B0604020202020204" pitchFamily="34" charset="0"/>
              <a:buChar char="•"/>
            </a:pPr>
            <a:r>
              <a:rPr lang="de-DE" sz="2000">
                <a:solidFill>
                  <a:schemeClr val="tx1"/>
                </a:solidFill>
              </a:rPr>
              <a:t>p</a:t>
            </a:r>
            <a:r>
              <a:rPr lang="de-DE" sz="2000" noProof="0">
                <a:solidFill>
                  <a:schemeClr val="tx1"/>
                </a:solidFill>
              </a:rPr>
              <a:t>odawa „</a:t>
            </a:r>
            <a:r>
              <a:rPr lang="de-DE" sz="2000" noProof="0" err="1">
                <a:solidFill>
                  <a:schemeClr val="tx1"/>
                </a:solidFill>
              </a:rPr>
              <a:t>wulkosć</a:t>
            </a:r>
            <a:r>
              <a:rPr lang="de-DE" sz="2000" i="1" noProof="0">
                <a:solidFill>
                  <a:schemeClr val="tx1"/>
                </a:solidFill>
              </a:rPr>
              <a:t> </a:t>
            </a:r>
            <a:r>
              <a:rPr lang="de-DE" sz="2000" i="1" noProof="0" err="1">
                <a:solidFill>
                  <a:schemeClr val="tx1"/>
                </a:solidFill>
              </a:rPr>
              <a:t>cila</a:t>
            </a:r>
            <a:r>
              <a:rPr lang="de-DE" sz="2000" noProof="0">
                <a:solidFill>
                  <a:schemeClr val="tx1"/>
                </a:solidFill>
              </a:rPr>
              <a:t>"</a:t>
            </a:r>
          </a:p>
          <a:p>
            <a:pPr marL="285750" indent="-285750">
              <a:buFont typeface="Arial" panose="020B0604020202020204" pitchFamily="34" charset="0"/>
              <a:buChar char="•"/>
            </a:pPr>
            <a:r>
              <a:rPr lang="de-DE" sz="2000">
                <a:solidFill>
                  <a:schemeClr val="tx1"/>
                </a:solidFill>
              </a:rPr>
              <a:t>w</a:t>
            </a:r>
            <a:r>
              <a:rPr lang="de-DE" sz="2000" noProof="0">
                <a:solidFill>
                  <a:schemeClr val="tx1"/>
                </a:solidFill>
              </a:rPr>
              <a:t>ažna </a:t>
            </a:r>
            <a:r>
              <a:rPr lang="de-DE" sz="2000" noProof="0" err="1">
                <a:solidFill>
                  <a:schemeClr val="tx1"/>
                </a:solidFill>
              </a:rPr>
              <a:t>eksperimentelno-fyzikaliska</a:t>
            </a:r>
            <a:r>
              <a:rPr lang="de-DE" sz="2000" noProof="0">
                <a:solidFill>
                  <a:schemeClr val="tx1"/>
                </a:solidFill>
              </a:rPr>
              <a:t> </a:t>
            </a:r>
            <a:r>
              <a:rPr lang="de-DE" sz="2000" noProof="0" err="1">
                <a:solidFill>
                  <a:schemeClr val="tx1"/>
                </a:solidFill>
              </a:rPr>
              <a:t>wulkosć</a:t>
            </a:r>
            <a:r>
              <a:rPr lang="de-DE" sz="2000" noProof="0">
                <a:solidFill>
                  <a:schemeClr val="tx1"/>
                </a:solidFill>
              </a:rPr>
              <a:t> </a:t>
            </a:r>
            <a:r>
              <a:rPr lang="de-DE" sz="2000">
                <a:solidFill>
                  <a:schemeClr val="tx1"/>
                </a:solidFill>
              </a:rPr>
              <a:t>k </a:t>
            </a:r>
            <a:r>
              <a:rPr lang="de-DE" sz="2000" err="1">
                <a:solidFill>
                  <a:schemeClr val="tx1"/>
                </a:solidFill>
              </a:rPr>
              <a:t>wopisanju</a:t>
            </a:r>
            <a:r>
              <a:rPr lang="de-DE" sz="2000" noProof="0">
                <a:solidFill>
                  <a:schemeClr val="tx1"/>
                </a:solidFill>
              </a:rPr>
              <a:t> reakciskich </a:t>
            </a:r>
            <a:r>
              <a:rPr lang="de-DE" sz="2000" noProof="0" err="1">
                <a:solidFill>
                  <a:schemeClr val="tx1"/>
                </a:solidFill>
              </a:rPr>
              <a:t>ratow</a:t>
            </a:r>
            <a:br>
              <a:rPr lang="de-DE" sz="2000" noProof="0">
                <a:solidFill>
                  <a:schemeClr val="tx1"/>
                </a:solidFill>
              </a:rPr>
            </a:br>
            <a:endParaRPr lang="de-DE" sz="2000" noProof="0">
              <a:solidFill>
                <a:schemeClr val="tx1"/>
              </a:solidFill>
            </a:endParaRPr>
          </a:p>
          <a:p>
            <a:endParaRPr lang="de-DE" sz="2400" b="1" i="1" noProof="0">
              <a:latin typeface="Cambria Math" panose="02040503050406030204" pitchFamily="18" charset="0"/>
            </a:endParaRPr>
          </a:p>
          <a:p>
            <a:endParaRPr lang="de-DE" sz="2000" i="1"/>
          </a:p>
          <a:p>
            <a:endParaRPr lang="de-DE" sz="2000" i="1"/>
          </a:p>
          <a:p>
            <a:endParaRPr lang="de-DE" sz="2000" i="1" noProof="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de-DE" sz="3600" err="1"/>
              <a:t>Skutkowanski</a:t>
            </a:r>
            <a:r>
              <a:rPr lang="de-DE" sz="3600"/>
              <a:t> </a:t>
            </a:r>
            <a:r>
              <a:rPr lang="de-DE" sz="3600" err="1"/>
              <a:t>přerěz</a:t>
            </a:r>
            <a:endParaRPr lang="de-DE" sz="3000" noProof="0"/>
          </a:p>
        </p:txBody>
      </p:sp>
      <p:sp>
        <p:nvSpPr>
          <p:cNvPr id="10" name="Textfeld 9">
            <a:extLst>
              <a:ext uri="{FF2B5EF4-FFF2-40B4-BE49-F238E27FC236}">
                <a16:creationId xmlns:a16="http://schemas.microsoft.com/office/drawing/2014/main" id="{136B213E-61A6-39D7-A686-E5CF65EF1B11}"/>
              </a:ext>
            </a:extLst>
          </p:cNvPr>
          <p:cNvSpPr txBox="1"/>
          <p:nvPr/>
        </p:nvSpPr>
        <p:spPr>
          <a:xfrm>
            <a:off x="3614357" y="4162530"/>
            <a:ext cx="3419476" cy="1338828"/>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l-GR" sz="1620" b="1" u="none" strike="noStrike" kern="1200" cap="none" spc="0" normalizeH="0" baseline="0" noProof="0">
                <a:ln>
                  <a:noFill/>
                </a:ln>
                <a:solidFill>
                  <a:srgbClr val="00305E"/>
                </a:solidFill>
                <a:effectLst/>
                <a:uLnTx/>
                <a:uFillTx/>
                <a:latin typeface="Open Sans"/>
                <a:ea typeface="+mn-ea"/>
                <a:cs typeface="+mn-cs"/>
              </a:rPr>
              <a:t>σ</a:t>
            </a:r>
            <a:r>
              <a:rPr kumimoji="0" lang="en-US" sz="1620" b="0" i="1" u="none" strike="noStrike" kern="1200" cap="none" spc="0" normalizeH="0" baseline="0" noProof="0">
                <a:ln>
                  <a:noFill/>
                </a:ln>
                <a:solidFill>
                  <a:srgbClr val="00305E"/>
                </a:solidFill>
                <a:effectLst/>
                <a:uLnTx/>
                <a:uFillTx/>
                <a:latin typeface="Open Sans"/>
                <a:ea typeface="+mn-ea"/>
                <a:cs typeface="+mn-cs"/>
              </a:rPr>
              <a:t> ... </a:t>
            </a:r>
            <a:r>
              <a:rPr lang="en-US" i="1">
                <a:solidFill>
                  <a:srgbClr val="00305E"/>
                </a:solidFill>
                <a:latin typeface="Open Sans"/>
              </a:rPr>
              <a:t>s</a:t>
            </a:r>
            <a:r>
              <a:rPr kumimoji="0" lang="en-US" sz="1620" b="0" i="1" u="none" strike="noStrike" kern="1200" cap="none" spc="0" normalizeH="0" baseline="0" noProof="0">
                <a:ln>
                  <a:noFill/>
                </a:ln>
                <a:solidFill>
                  <a:srgbClr val="00305E"/>
                </a:solidFill>
                <a:effectLst/>
                <a:uLnTx/>
                <a:uFillTx/>
                <a:latin typeface="Open Sans"/>
                <a:ea typeface="+mn-ea"/>
                <a:cs typeface="+mn-cs"/>
              </a:rPr>
              <a:t>kutkowanski </a:t>
            </a:r>
            <a:r>
              <a:rPr kumimoji="0" lang="en-US" sz="1620" b="0" i="1" u="none" strike="noStrike" kern="1200" cap="none" spc="0" normalizeH="0" baseline="0" noProof="0" err="1">
                <a:ln>
                  <a:noFill/>
                </a:ln>
                <a:solidFill>
                  <a:srgbClr val="00305E"/>
                </a:solidFill>
                <a:effectLst/>
                <a:uLnTx/>
                <a:uFillTx/>
                <a:latin typeface="Open Sans"/>
                <a:ea typeface="+mn-ea"/>
                <a:cs typeface="+mn-cs"/>
              </a:rPr>
              <a:t>přerěz</a:t>
            </a:r>
            <a:br>
              <a:rPr kumimoji="0" lang="en-US" sz="1620" b="0" i="1" u="none" strike="noStrike" kern="1200" cap="none" spc="0" normalizeH="0" baseline="0" noProof="0">
                <a:ln>
                  <a:noFill/>
                </a:ln>
                <a:solidFill>
                  <a:srgbClr val="00305E"/>
                </a:solidFill>
                <a:effectLst/>
                <a:uLnTx/>
                <a:uFillTx/>
                <a:latin typeface="Open Sans"/>
                <a:ea typeface="+mn-ea"/>
                <a:cs typeface="+mn-cs"/>
              </a:rPr>
            </a:br>
            <a:r>
              <a:rPr kumimoji="0" lang="en-US" sz="1620" b="1" u="none" strike="noStrike" kern="1200" cap="none" spc="0" normalizeH="0" baseline="0" noProof="0">
                <a:ln>
                  <a:noFill/>
                </a:ln>
                <a:solidFill>
                  <a:srgbClr val="00305E"/>
                </a:solidFill>
                <a:effectLst/>
                <a:uLnTx/>
                <a:uFillTx/>
                <a:latin typeface="Open Sans"/>
                <a:ea typeface="+mn-ea"/>
                <a:cs typeface="+mn-cs"/>
              </a:rPr>
              <a:t>N</a:t>
            </a:r>
            <a:r>
              <a:rPr kumimoji="0" lang="en-US" sz="1620" b="0" i="1" u="none" strike="noStrike" kern="1200" cap="none" spc="0" normalizeH="0" baseline="0" noProof="0">
                <a:ln>
                  <a:noFill/>
                </a:ln>
                <a:solidFill>
                  <a:srgbClr val="00305E"/>
                </a:solidFill>
                <a:effectLst/>
                <a:uLnTx/>
                <a:uFillTx/>
                <a:latin typeface="Open Sans"/>
                <a:ea typeface="+mn-ea"/>
                <a:cs typeface="+mn-cs"/>
              </a:rPr>
              <a:t> ... </a:t>
            </a:r>
            <a:r>
              <a:rPr lang="en-US" i="1">
                <a:solidFill>
                  <a:srgbClr val="00305E"/>
                </a:solidFill>
                <a:latin typeface="Open Sans"/>
              </a:rPr>
              <a:t>l</a:t>
            </a:r>
            <a:r>
              <a:rPr kumimoji="0" lang="en-US" sz="1620" b="0" i="1" u="none" strike="noStrike" kern="1200" cap="none" spc="0" normalizeH="0" baseline="0" noProof="0">
                <a:ln>
                  <a:noFill/>
                </a:ln>
                <a:solidFill>
                  <a:srgbClr val="00305E"/>
                </a:solidFill>
                <a:effectLst/>
                <a:uLnTx/>
                <a:uFillTx/>
                <a:latin typeface="Open Sans"/>
                <a:ea typeface="+mn-ea"/>
                <a:cs typeface="+mn-cs"/>
              </a:rPr>
              <a:t>ičenska rata</a:t>
            </a:r>
            <a:br>
              <a:rPr kumimoji="0" lang="en-US" sz="1620" b="0" i="1" u="none" strike="noStrike" kern="1200" cap="none" spc="0" normalizeH="0" baseline="0" noProof="0">
                <a:ln>
                  <a:noFill/>
                </a:ln>
                <a:solidFill>
                  <a:srgbClr val="00305E"/>
                </a:solidFill>
                <a:effectLst/>
                <a:uLnTx/>
                <a:uFillTx/>
                <a:latin typeface="Open Sans"/>
                <a:ea typeface="+mn-ea"/>
                <a:cs typeface="+mn-cs"/>
              </a:rPr>
            </a:br>
            <a:r>
              <a:rPr kumimoji="0" lang="en-US" sz="1620" b="1" u="none" strike="noStrike" kern="1200" cap="none" spc="0" normalizeH="0" baseline="0" noProof="0">
                <a:ln>
                  <a:noFill/>
                </a:ln>
                <a:solidFill>
                  <a:srgbClr val="00305E"/>
                </a:solidFill>
                <a:effectLst/>
                <a:uLnTx/>
                <a:uFillTx/>
                <a:latin typeface="Open Sans"/>
                <a:ea typeface="+mn-ea"/>
                <a:cs typeface="+mn-cs"/>
              </a:rPr>
              <a:t>N</a:t>
            </a:r>
            <a:r>
              <a:rPr kumimoji="0" lang="en-US" sz="1620" b="1" u="none" strike="noStrike" kern="1200" cap="none" spc="0" normalizeH="0" baseline="-25000" noProof="0">
                <a:ln>
                  <a:noFill/>
                </a:ln>
                <a:solidFill>
                  <a:srgbClr val="00305E"/>
                </a:solidFill>
                <a:effectLst/>
                <a:uLnTx/>
                <a:uFillTx/>
                <a:latin typeface="Open Sans"/>
                <a:ea typeface="+mn-ea"/>
                <a:cs typeface="+mn-cs"/>
              </a:rPr>
              <a:t>P</a:t>
            </a:r>
            <a:r>
              <a:rPr kumimoji="0" lang="en-US" sz="1620" b="0" i="1" u="none" strike="noStrike" kern="1200" cap="none" spc="0" normalizeH="0" baseline="0" noProof="0">
                <a:ln>
                  <a:noFill/>
                </a:ln>
                <a:solidFill>
                  <a:srgbClr val="00305E"/>
                </a:solidFill>
                <a:effectLst/>
                <a:uLnTx/>
                <a:uFillTx/>
                <a:latin typeface="Open Sans"/>
                <a:ea typeface="+mn-ea"/>
                <a:cs typeface="+mn-cs"/>
              </a:rPr>
              <a:t> ... ličba </a:t>
            </a:r>
            <a:r>
              <a:rPr kumimoji="0" lang="en-US" sz="1620" b="0" i="1" u="none" strike="noStrike" kern="1200" cap="none" spc="0" normalizeH="0" baseline="0" noProof="0" err="1">
                <a:ln>
                  <a:noFill/>
                </a:ln>
                <a:solidFill>
                  <a:srgbClr val="00305E"/>
                </a:solidFill>
                <a:effectLst/>
                <a:uLnTx/>
                <a:uFillTx/>
                <a:latin typeface="Open Sans"/>
                <a:ea typeface="+mn-ea"/>
                <a:cs typeface="+mn-cs"/>
              </a:rPr>
              <a:t>projektilow</a:t>
            </a:r>
            <a:br>
              <a:rPr kumimoji="0" lang="en-US" sz="1620" b="0" i="1" u="none" strike="noStrike" kern="1200" cap="none" spc="0" normalizeH="0" baseline="0" noProof="0">
                <a:ln>
                  <a:noFill/>
                </a:ln>
                <a:solidFill>
                  <a:srgbClr val="00305E"/>
                </a:solidFill>
                <a:effectLst/>
                <a:uLnTx/>
                <a:uFillTx/>
                <a:latin typeface="Open Sans"/>
                <a:ea typeface="+mn-ea"/>
                <a:cs typeface="+mn-cs"/>
              </a:rPr>
            </a:br>
            <a:r>
              <a:rPr kumimoji="0" lang="en-US" sz="1620" b="1" u="none" strike="noStrike" kern="1200" cap="none" spc="0" normalizeH="0" baseline="0" noProof="0">
                <a:ln>
                  <a:noFill/>
                </a:ln>
                <a:solidFill>
                  <a:srgbClr val="00305E"/>
                </a:solidFill>
                <a:effectLst/>
                <a:uLnTx/>
                <a:uFillTx/>
                <a:latin typeface="Open Sans"/>
                <a:ea typeface="+mn-ea"/>
                <a:cs typeface="+mn-cs"/>
              </a:rPr>
              <a:t>p</a:t>
            </a:r>
            <a:r>
              <a:rPr kumimoji="0" lang="en-US" sz="1620" b="0" i="1" u="none" strike="noStrike" kern="1200" cap="none" spc="0" normalizeH="0" baseline="0" noProof="0">
                <a:ln>
                  <a:noFill/>
                </a:ln>
                <a:solidFill>
                  <a:srgbClr val="00305E"/>
                </a:solidFill>
                <a:effectLst/>
                <a:uLnTx/>
                <a:uFillTx/>
                <a:latin typeface="Open Sans"/>
                <a:ea typeface="+mn-ea"/>
                <a:cs typeface="+mn-cs"/>
              </a:rPr>
              <a:t> ... d</a:t>
            </a:r>
            <a:r>
              <a:rPr lang="en-US" i="1">
                <a:solidFill>
                  <a:srgbClr val="00305E"/>
                </a:solidFill>
                <a:latin typeface="Open Sans"/>
              </a:rPr>
              <a:t>etekciska </a:t>
            </a:r>
            <a:r>
              <a:rPr lang="en-US" i="1" err="1">
                <a:solidFill>
                  <a:srgbClr val="00305E"/>
                </a:solidFill>
                <a:latin typeface="Open Sans"/>
              </a:rPr>
              <a:t>prawdźepodobnosć</a:t>
            </a:r>
            <a:br>
              <a:rPr kumimoji="0" lang="en-US" sz="1620" b="0" i="1" u="none" strike="noStrike" kern="1200" cap="none" spc="0" normalizeH="0" baseline="0" noProof="0">
                <a:ln>
                  <a:noFill/>
                </a:ln>
                <a:solidFill>
                  <a:srgbClr val="00305E"/>
                </a:solidFill>
                <a:effectLst/>
                <a:uLnTx/>
                <a:uFillTx/>
                <a:latin typeface="Open Sans"/>
                <a:ea typeface="+mn-ea"/>
                <a:cs typeface="+mn-cs"/>
              </a:rPr>
            </a:br>
            <a:r>
              <a:rPr kumimoji="0" lang="en-US" sz="1620" b="1" u="none" strike="noStrike" kern="1200" cap="none" spc="0" normalizeH="0" baseline="0" noProof="0">
                <a:ln>
                  <a:noFill/>
                </a:ln>
                <a:solidFill>
                  <a:srgbClr val="00305E"/>
                </a:solidFill>
                <a:effectLst/>
                <a:uLnTx/>
                <a:uFillTx/>
                <a:latin typeface="Open Sans"/>
                <a:ea typeface="+mn-ea"/>
                <a:cs typeface="+mn-cs"/>
              </a:rPr>
              <a:t>d</a:t>
            </a:r>
            <a:r>
              <a:rPr kumimoji="0" lang="en-US" sz="1620" b="0" i="1" u="none" strike="noStrike" kern="1200" cap="none" spc="0" normalizeH="0" baseline="0" noProof="0">
                <a:ln>
                  <a:noFill/>
                </a:ln>
                <a:solidFill>
                  <a:srgbClr val="00305E"/>
                </a:solidFill>
                <a:effectLst/>
                <a:uLnTx/>
                <a:uFillTx/>
                <a:latin typeface="Open Sans"/>
                <a:ea typeface="+mn-ea"/>
                <a:cs typeface="+mn-cs"/>
              </a:rPr>
              <a:t> ... t</a:t>
            </a:r>
            <a:r>
              <a:rPr lang="en-US" i="1">
                <a:solidFill>
                  <a:srgbClr val="00305E"/>
                </a:solidFill>
                <a:latin typeface="Open Sans"/>
              </a:rPr>
              <a:t>argetowa </a:t>
            </a:r>
            <a:r>
              <a:rPr lang="en-US" i="1" err="1">
                <a:solidFill>
                  <a:srgbClr val="00305E"/>
                </a:solidFill>
                <a:latin typeface="Open Sans"/>
              </a:rPr>
              <a:t>hustosć</a:t>
            </a:r>
            <a:endParaRPr kumimoji="0" lang="en-US" sz="1620" b="0" i="1" u="none" strike="noStrike" kern="1200" cap="none" spc="0" normalizeH="0" baseline="0" noProof="0">
              <a:ln>
                <a:noFill/>
              </a:ln>
              <a:solidFill>
                <a:srgbClr val="00305E"/>
              </a:solidFill>
              <a:effectLst/>
              <a:uLnTx/>
              <a:uFillTx/>
              <a:latin typeface="Open Sans"/>
              <a:ea typeface="+mn-ea"/>
              <a:cs typeface="+mn-cs"/>
            </a:endParaRP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408976"/>
                <a:ext cx="2673133" cy="845937"/>
              </a:xfrm>
              <a:prstGeom prst="rect">
                <a:avLst/>
              </a:prstGeom>
              <a:noFill/>
            </p:spPr>
            <p:txBody>
              <a:bodyPr wrap="square">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kumimoji="0" lang="en-US" sz="1620" b="0" i="0" u="none" strike="noStrike" kern="1200" cap="none" spc="0" normalizeH="0" baseline="0" noProof="0">
                  <a:ln>
                    <a:noFill/>
                  </a:ln>
                  <a:solidFill>
                    <a:srgbClr val="00305E"/>
                  </a:solidFill>
                  <a:effectLst/>
                  <a:uLnTx/>
                  <a:uFillTx/>
                  <a:latin typeface="Open Sans"/>
                  <a:ea typeface="+mn-ea"/>
                  <a:cs typeface="+mn-cs"/>
                </a:endParaRPr>
              </a:p>
            </p:txBody>
          </p:sp>
        </mc:Choice>
        <mc:Fallback xmlns="">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408976"/>
                <a:ext cx="2673133" cy="845937"/>
              </a:xfrm>
              <a:prstGeom prst="rect">
                <a:avLst/>
              </a:prstGeom>
              <a:blipFill>
                <a:blip r:embed="rId4"/>
                <a:stretch>
                  <a:fillRect/>
                </a:stretch>
              </a:blipFill>
            </p:spPr>
            <p:txBody>
              <a:bodyPr/>
              <a:lstStyle/>
              <a:p>
                <a:r>
                  <a:rPr lang="de-DE">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459055" y="4937671"/>
            <a:ext cx="3336464"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305E"/>
                </a:solidFill>
                <a:effectLst/>
                <a:uLnTx/>
                <a:uFillTx/>
                <a:latin typeface="Open Sans"/>
                <a:ea typeface="+mn-ea"/>
                <a:cs typeface="+mn-cs"/>
              </a:rPr>
              <a:t>[23] </a:t>
            </a:r>
            <a:r>
              <a:rPr lang="en-GB" sz="1600" i="1">
                <a:solidFill>
                  <a:srgbClr val="00305E"/>
                </a:solidFill>
                <a:latin typeface="Open Sans"/>
              </a:rPr>
              <a:t>Š</a:t>
            </a:r>
            <a:r>
              <a:rPr kumimoji="0" lang="en-GB" sz="1600" b="0" i="1" u="none" strike="noStrike" kern="1200" cap="none" spc="0" normalizeH="0" baseline="0" noProof="0">
                <a:ln>
                  <a:noFill/>
                </a:ln>
                <a:solidFill>
                  <a:srgbClr val="00305E"/>
                </a:solidFill>
                <a:effectLst/>
                <a:uLnTx/>
                <a:uFillTx/>
                <a:latin typeface="Open Sans"/>
                <a:ea typeface="+mn-ea"/>
                <a:cs typeface="+mn-cs"/>
              </a:rPr>
              <a:t>ema </a:t>
            </a:r>
            <a:r>
              <a:rPr kumimoji="0" lang="en-GB" sz="1600" b="0" i="1" u="none" strike="noStrike" kern="1200" cap="none" spc="0" normalizeH="0" baseline="0" noProof="0" err="1">
                <a:ln>
                  <a:noFill/>
                </a:ln>
                <a:solidFill>
                  <a:srgbClr val="00305E"/>
                </a:solidFill>
                <a:effectLst/>
                <a:uLnTx/>
                <a:uFillTx/>
                <a:latin typeface="Open Sans"/>
                <a:ea typeface="+mn-ea"/>
                <a:cs typeface="+mn-cs"/>
              </a:rPr>
              <a:t>skutkowanskeho</a:t>
            </a:r>
            <a:r>
              <a:rPr kumimoji="0" lang="en-GB" sz="1600" b="0" i="1" u="none" strike="noStrike" kern="1200" cap="none" spc="0" normalizeH="0" baseline="0" noProof="0">
                <a:ln>
                  <a:noFill/>
                </a:ln>
                <a:solidFill>
                  <a:srgbClr val="00305E"/>
                </a:solidFill>
                <a:effectLst/>
                <a:uLnTx/>
                <a:uFillTx/>
                <a:latin typeface="Open Sans"/>
                <a:ea typeface="+mn-ea"/>
                <a:cs typeface="+mn-cs"/>
              </a:rPr>
              <a:t> </a:t>
            </a:r>
            <a:r>
              <a:rPr kumimoji="0" lang="en-GB" sz="1600" b="0" i="1" u="none" strike="noStrike" kern="1200" cap="none" spc="0" normalizeH="0" baseline="0" noProof="0" err="1">
                <a:ln>
                  <a:noFill/>
                </a:ln>
                <a:solidFill>
                  <a:srgbClr val="00305E"/>
                </a:solidFill>
                <a:effectLst/>
                <a:uLnTx/>
                <a:uFillTx/>
                <a:latin typeface="Open Sans"/>
                <a:ea typeface="+mn-ea"/>
                <a:cs typeface="+mn-cs"/>
              </a:rPr>
              <a:t>přerěza</a:t>
            </a:r>
            <a:endParaRPr kumimoji="0" lang="de-DE" sz="1600" b="0" i="1"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88703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err="1"/>
              <a:t>Što</a:t>
            </a:r>
            <a:r>
              <a:rPr lang="de-DE" sz="3600" noProof="0"/>
              <a:t> je </a:t>
            </a:r>
            <a:r>
              <a:rPr lang="de-DE" sz="3600"/>
              <a:t>n</a:t>
            </a:r>
            <a:r>
              <a:rPr lang="de-DE" sz="3600" noProof="0" err="1"/>
              <a:t>uklearna</a:t>
            </a:r>
            <a:r>
              <a:rPr lang="de-DE" sz="3600" noProof="0"/>
              <a:t> </a:t>
            </a:r>
            <a:r>
              <a:rPr lang="de-DE" sz="3600" noProof="0" err="1"/>
              <a:t>astrofyzika</a:t>
            </a:r>
            <a:r>
              <a:rPr lang="de-DE" sz="3600" noProof="0"/>
              <a:t>?</a:t>
            </a:r>
            <a:endParaRPr lang="de-DE" sz="3000" noProof="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err="1">
                <a:solidFill>
                  <a:schemeClr val="tx1"/>
                </a:solidFill>
              </a:rPr>
              <a:t>Nuklearna</a:t>
            </a:r>
            <a:r>
              <a:rPr lang="en-US" sz="2000" b="1" i="1">
                <a:solidFill>
                  <a:schemeClr val="tx1"/>
                </a:solidFill>
              </a:rPr>
              <a:t> </a:t>
            </a:r>
            <a:r>
              <a:rPr lang="en-US" sz="2000" b="1" i="1" err="1">
                <a:solidFill>
                  <a:schemeClr val="tx1"/>
                </a:solidFill>
              </a:rPr>
              <a:t>astrofyzika</a:t>
            </a:r>
            <a:endParaRPr lang="en-US" sz="2000" b="1" i="1">
              <a:solidFill>
                <a:schemeClr val="tx1"/>
              </a:solidFill>
            </a:endParaRPr>
          </a:p>
          <a:p>
            <a:pPr algn="ctr">
              <a:lnSpc>
                <a:spcPct val="110000"/>
              </a:lnSpc>
            </a:pPr>
            <a:r>
              <a:rPr lang="en-US" sz="2000" b="1" i="1">
                <a:solidFill>
                  <a:schemeClr val="tx1"/>
                </a:solidFill>
              </a:rPr>
              <a:t>přepytuje </a:t>
            </a:r>
            <a:r>
              <a:rPr lang="en-US" sz="2000" b="1" i="1" err="1">
                <a:solidFill>
                  <a:schemeClr val="tx1"/>
                </a:solidFill>
              </a:rPr>
              <a:t>pochad</a:t>
            </a:r>
            <a:r>
              <a:rPr lang="en-US" sz="2000" b="1" i="1">
                <a:solidFill>
                  <a:schemeClr val="tx1"/>
                </a:solidFill>
              </a:rPr>
              <a:t> </a:t>
            </a:r>
            <a:r>
              <a:rPr lang="en-US" sz="2000" b="1" i="1" err="1">
                <a:solidFill>
                  <a:schemeClr val="tx1"/>
                </a:solidFill>
              </a:rPr>
              <a:t>chemiskich</a:t>
            </a:r>
            <a:r>
              <a:rPr lang="en-US" sz="2000" b="1" i="1">
                <a:solidFill>
                  <a:schemeClr val="tx1"/>
                </a:solidFill>
              </a:rPr>
              <a:t> </a:t>
            </a:r>
            <a:r>
              <a:rPr lang="en-US" sz="2000" b="1" i="1" err="1">
                <a:solidFill>
                  <a:schemeClr val="tx1"/>
                </a:solidFill>
              </a:rPr>
              <a:t>elementow</a:t>
            </a:r>
            <a:r>
              <a:rPr lang="en-US" sz="2000" b="1" i="1">
                <a:solidFill>
                  <a:schemeClr val="tx1"/>
                </a:solidFill>
              </a:rPr>
              <a:t>.</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err="1">
                <a:solidFill>
                  <a:schemeClr val="tx1"/>
                </a:solidFill>
              </a:rPr>
              <a:t>Nuklearna</a:t>
            </a:r>
            <a:r>
              <a:rPr lang="en-US" sz="2000" b="1" i="1">
                <a:solidFill>
                  <a:schemeClr val="tx1"/>
                </a:solidFill>
              </a:rPr>
              <a:t> </a:t>
            </a:r>
            <a:r>
              <a:rPr lang="en-US" sz="2000" b="1" i="1" err="1">
                <a:solidFill>
                  <a:schemeClr val="tx1"/>
                </a:solidFill>
              </a:rPr>
              <a:t>astrofyzika</a:t>
            </a:r>
            <a:r>
              <a:rPr lang="en-US" sz="2000" b="1" i="1">
                <a:solidFill>
                  <a:schemeClr val="tx1"/>
                </a:solidFill>
              </a:rPr>
              <a:t> </a:t>
            </a:r>
            <a:r>
              <a:rPr lang="en-US" sz="2000" b="1" i="1" err="1">
                <a:solidFill>
                  <a:schemeClr val="tx1"/>
                </a:solidFill>
              </a:rPr>
              <a:t>pohlada</a:t>
            </a:r>
            <a:r>
              <a:rPr lang="en-US" sz="2000" b="1" i="1">
                <a:solidFill>
                  <a:schemeClr val="tx1"/>
                </a:solidFill>
              </a:rPr>
              <a:t> do </a:t>
            </a:r>
            <a:r>
              <a:rPr lang="en-US" sz="2000" b="1" i="1" err="1">
                <a:solidFill>
                  <a:schemeClr val="tx1"/>
                </a:solidFill>
              </a:rPr>
              <a:t>universuma</a:t>
            </a:r>
            <a:r>
              <a:rPr lang="en-US" sz="2000" b="1" i="1">
                <a:solidFill>
                  <a:schemeClr val="tx1"/>
                </a:solidFill>
              </a:rPr>
              <a:t>, zo by na </a:t>
            </a:r>
            <a:r>
              <a:rPr lang="en-US" sz="2000" b="1" i="1" err="1">
                <a:solidFill>
                  <a:schemeClr val="tx1"/>
                </a:solidFill>
              </a:rPr>
              <a:t>tute</a:t>
            </a:r>
            <a:r>
              <a:rPr lang="en-US" sz="2000" b="1" i="1">
                <a:solidFill>
                  <a:schemeClr val="tx1"/>
                </a:solidFill>
              </a:rPr>
              <a:t> </a:t>
            </a:r>
            <a:r>
              <a:rPr lang="en-US" sz="2000" b="1" i="1" err="1">
                <a:solidFill>
                  <a:schemeClr val="tx1"/>
                </a:solidFill>
              </a:rPr>
              <a:t>prašenja</a:t>
            </a:r>
            <a:r>
              <a:rPr lang="en-US" sz="2000" b="1" i="1">
                <a:solidFill>
                  <a:schemeClr val="tx1"/>
                </a:solidFill>
              </a:rPr>
              <a:t> wotmołwjała.</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a:t>[02] </a:t>
            </a:r>
            <a:r>
              <a:rPr lang="de-DE" i="1" err="1"/>
              <a:t>Orionowa</a:t>
            </a:r>
            <a:r>
              <a:rPr lang="de-DE" i="1"/>
              <a:t> </a:t>
            </a:r>
            <a:r>
              <a:rPr lang="de-DE" i="1" err="1"/>
              <a:t>mła</a:t>
            </a:r>
            <a:r>
              <a:rPr lang="de-DE" i="1"/>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Wobdźěłajće</a:t>
              </a:r>
              <a:r>
                <a:rPr kumimoji="0" lang="en-GB" sz="2800" b="0" i="0" u="none" strike="noStrike" kern="1200" cap="none" spc="0" normalizeH="0" baseline="0" noProof="0">
                  <a:ln>
                    <a:noFill/>
                  </a:ln>
                  <a:solidFill>
                    <a:srgbClr val="00305E"/>
                  </a:solidFill>
                  <a:effectLst/>
                  <a:uLnTx/>
                  <a:uFillTx/>
                  <a:latin typeface="Open Sans"/>
                  <a:ea typeface="+mn-ea"/>
                  <a:cs typeface="+mn-cs"/>
                </a:rPr>
                <a:t> po dw</a:t>
              </a:r>
              <a:r>
                <a:rPr kumimoji="0" lang="en-GB" sz="2800" b="0" i="0" u="none" strike="noStrike" kern="1200" cap="none" spc="0" normalizeH="0" baseline="0" noProof="0">
                  <a:ln>
                    <a:noFill/>
                  </a:ln>
                  <a:solidFill>
                    <a:srgbClr val="00305E"/>
                  </a:solidFill>
                  <a:effectLst/>
                  <a:uLnTx/>
                  <a:uFillTx/>
                  <a:latin typeface="+mj-lt"/>
                </a:rPr>
                <a:t>ěmaj</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nadawk</a:t>
              </a:r>
              <a:r>
                <a:rPr kumimoji="0" lang="en-GB" sz="2800" b="0" i="0" u="none" strike="noStrike" kern="1200" cap="none" spc="0" normalizeH="0" baseline="0" noProof="0">
                  <a:ln>
                    <a:noFill/>
                  </a:ln>
                  <a:solidFill>
                    <a:srgbClr val="00305E"/>
                  </a:solidFill>
                  <a:effectLst/>
                  <a:uLnTx/>
                  <a:uFillTx/>
                  <a:latin typeface="Open Sans"/>
                  <a:ea typeface="+mn-ea"/>
                  <a:cs typeface="+mn-cs"/>
                </a:rPr>
                <a:t> 4 </a:t>
              </a:r>
              <a:r>
                <a:rPr kumimoji="0" lang="en-GB" sz="2800" b="0" i="0" u="none" strike="noStrike" kern="1200" cap="none" spc="0" normalizeH="0" baseline="0" noProof="0" err="1">
                  <a:ln>
                    <a:noFill/>
                  </a:ln>
                  <a:solidFill>
                    <a:srgbClr val="00305E"/>
                  </a:solidFill>
                  <a:effectLst/>
                  <a:uLnTx/>
                  <a:uFillTx/>
                  <a:latin typeface="Open Sans"/>
                  <a:ea typeface="+mn-ea"/>
                  <a:cs typeface="+mn-cs"/>
                </a:rPr>
                <a:t>na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dźěłowym</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łopjenje</a:t>
              </a:r>
              <a:r>
                <a:rPr kumimoji="0" lang="en-GB" sz="2800" b="0" i="0" u="none" strike="noStrike" kern="1200" cap="none" spc="0" normalizeH="0" baseline="0" noProof="0">
                  <a:ln>
                    <a:noFill/>
                  </a:ln>
                  <a:solidFill>
                    <a:srgbClr val="00305E"/>
                  </a:solidFill>
                  <a:effectLst/>
                  <a:uLnTx/>
                  <a:uFillTx/>
                  <a:latin typeface="Open Sans"/>
                  <a:ea typeface="+mn-ea"/>
                  <a:cs typeface="+mn-cs"/>
                </a:rPr>
                <a:t>.</a:t>
              </a:r>
              <a:br>
                <a:rPr kumimoji="0" lang="de-DE" sz="2800" b="0"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5.1 </a:t>
              </a:r>
              <a:r>
                <a:rPr kumimoji="0" lang="en-US" sz="2800" b="1" i="0" u="none" strike="noStrike" kern="1200" cap="none" spc="0" normalizeH="0" baseline="0" noProof="0" err="1">
                  <a:ln>
                    <a:noFill/>
                  </a:ln>
                  <a:solidFill>
                    <a:srgbClr val="00305E"/>
                  </a:solidFill>
                  <a:effectLst/>
                  <a:uLnTx/>
                  <a:uFillTx/>
                  <a:latin typeface="Open Sans"/>
                  <a:ea typeface="+mn-ea"/>
                  <a:cs typeface="+mn-cs"/>
                </a:rPr>
                <a:t>Datowa</a:t>
              </a:r>
              <a:r>
                <a:rPr kumimoji="0" lang="en-US" sz="2800" b="1" i="0" u="none" strike="noStrike" kern="1200" cap="none" spc="0" normalizeH="0" baseline="0" noProof="0">
                  <a:ln>
                    <a:noFill/>
                  </a:ln>
                  <a:solidFill>
                    <a:srgbClr val="00305E"/>
                  </a:solidFill>
                  <a:effectLst/>
                  <a:uLnTx/>
                  <a:uFillTx/>
                  <a:latin typeface="Open Sans"/>
                  <a:ea typeface="+mn-ea"/>
                  <a:cs typeface="+mn-cs"/>
                </a:rPr>
                <a:t> </a:t>
              </a:r>
              <a:r>
                <a:rPr kumimoji="0" lang="en-US" sz="2800" b="1" i="0" u="none" strike="noStrike" kern="1200" cap="none" spc="0" normalizeH="0" baseline="0" noProof="0" err="1">
                  <a:ln>
                    <a:noFill/>
                  </a:ln>
                  <a:solidFill>
                    <a:srgbClr val="00305E"/>
                  </a:solidFill>
                  <a:effectLst/>
                  <a:uLnTx/>
                  <a:uFillTx/>
                  <a:latin typeface="Open Sans"/>
                  <a:ea typeface="+mn-ea"/>
                  <a:cs typeface="+mn-cs"/>
                </a:rPr>
                <a:t>analyza</a:t>
              </a:r>
              <a:br>
                <a:rPr kumimoji="0" lang="en-US" sz="2800" b="1"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5.4 Data board</a:t>
              </a:r>
              <a:endParaRPr kumimoji="0" lang="de-DE" sz="2800" b="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
        <p:nvSpPr>
          <p:cNvPr id="11" name="Titel 1">
            <a:extLst>
              <a:ext uri="{FF2B5EF4-FFF2-40B4-BE49-F238E27FC236}">
                <a16:creationId xmlns:a16="http://schemas.microsoft.com/office/drawing/2014/main" id="{BA071C09-8522-4AB6-A4E6-3D00D15B1946}"/>
              </a:ext>
            </a:extLst>
          </p:cNvPr>
          <p:cNvSpPr>
            <a:spLocks noGrp="1"/>
          </p:cNvSpPr>
          <p:nvPr>
            <p:ph type="title"/>
          </p:nvPr>
        </p:nvSpPr>
        <p:spPr>
          <a:xfrm>
            <a:off x="1238249" y="346075"/>
            <a:ext cx="10217156" cy="684000"/>
          </a:xfrm>
        </p:spPr>
        <p:txBody>
          <a:bodyPr/>
          <a:lstStyle/>
          <a:p>
            <a:r>
              <a:rPr lang="de-DE" sz="3600" err="1"/>
              <a:t>Skutkowanski</a:t>
            </a:r>
            <a:r>
              <a:rPr lang="de-DE" sz="3600"/>
              <a:t> </a:t>
            </a:r>
            <a:r>
              <a:rPr lang="de-DE" sz="3600" err="1"/>
              <a:t>přerěz</a:t>
            </a:r>
            <a:endParaRPr lang="de-DE" sz="3000" noProof="0"/>
          </a:p>
        </p:txBody>
      </p:sp>
    </p:spTree>
    <p:extLst>
      <p:ext uri="{BB962C8B-B14F-4D97-AF65-F5344CB8AC3E}">
        <p14:creationId xmlns:p14="http://schemas.microsoft.com/office/powerpoint/2010/main" val="2881522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de-DE" sz="2000" noProof="0"/>
              <a:t>Reakciska rata je měra </a:t>
            </a:r>
            <a:r>
              <a:rPr lang="de-DE" sz="2000" noProof="0" err="1"/>
              <a:t>za</a:t>
            </a:r>
            <a:r>
              <a:rPr lang="de-DE" sz="2000" noProof="0"/>
              <a:t> </a:t>
            </a:r>
            <a:r>
              <a:rPr lang="de-DE" sz="2000" noProof="0" err="1"/>
              <a:t>prawdźepodobnosć</a:t>
            </a:r>
            <a:r>
              <a:rPr lang="de-DE" sz="2000" noProof="0"/>
              <a:t> </a:t>
            </a:r>
            <a:r>
              <a:rPr lang="de-DE" sz="2000" noProof="0" err="1"/>
              <a:t>reakcije</a:t>
            </a:r>
            <a:r>
              <a:rPr lang="de-DE" sz="2000" noProof="0"/>
              <a:t> </a:t>
            </a:r>
            <a:r>
              <a:rPr lang="de-DE" sz="2000" noProof="0" err="1"/>
              <a:t>při</a:t>
            </a:r>
            <a:r>
              <a:rPr lang="de-DE" sz="2000" noProof="0"/>
              <a:t> </a:t>
            </a:r>
            <a:r>
              <a:rPr lang="de-DE" sz="2000" noProof="0" err="1"/>
              <a:t>wěstej</a:t>
            </a:r>
            <a:r>
              <a:rPr lang="de-DE" sz="2000" noProof="0"/>
              <a:t> </a:t>
            </a:r>
            <a:r>
              <a:rPr lang="de-DE" sz="2000" noProof="0" err="1"/>
              <a:t>temperaturje</a:t>
            </a:r>
            <a:endParaRPr lang="de-DE" sz="2000" noProof="0"/>
          </a:p>
          <a:p>
            <a:pPr marL="285750" indent="-285750">
              <a:buFont typeface="Arial" panose="020B0604020202020204" pitchFamily="34" charset="0"/>
              <a:buChar char="•"/>
            </a:pPr>
            <a:r>
              <a:rPr lang="de-DE" sz="2000"/>
              <a:t>Podawa, </a:t>
            </a:r>
            <a:r>
              <a:rPr lang="de-DE" sz="2000" err="1"/>
              <a:t>kelko</a:t>
            </a:r>
            <a:r>
              <a:rPr lang="de-DE" sz="2000"/>
              <a:t> </a:t>
            </a:r>
            <a:r>
              <a:rPr lang="de-DE" sz="2000" err="1"/>
              <a:t>reakcijow</a:t>
            </a:r>
            <a:r>
              <a:rPr lang="de-DE" sz="2000"/>
              <a:t> so </a:t>
            </a:r>
            <a:r>
              <a:rPr lang="de-DE" sz="2000" err="1"/>
              <a:t>wotměwaja</a:t>
            </a:r>
            <a:r>
              <a:rPr lang="de-DE" sz="2000"/>
              <a:t> w regionje </a:t>
            </a:r>
            <a:r>
              <a:rPr lang="de-DE" sz="2000" err="1"/>
              <a:t>ruma</a:t>
            </a:r>
            <a:r>
              <a:rPr lang="de-DE" sz="2000"/>
              <a:t> na sekundu.</a:t>
            </a:r>
          </a:p>
          <a:p>
            <a:pPr marL="285750" indent="-285750">
              <a:buFont typeface="Arial" panose="020B0604020202020204" pitchFamily="34" charset="0"/>
              <a:buChar char="•"/>
            </a:pPr>
            <a:r>
              <a:rPr lang="de-DE" sz="2000" noProof="0"/>
              <a:t>Stelarna r</a:t>
            </a:r>
            <a:r>
              <a:rPr lang="de-DE" sz="2000"/>
              <a:t>eakciska </a:t>
            </a:r>
            <a:r>
              <a:rPr lang="de-DE" sz="2000" err="1"/>
              <a:t>rata</a:t>
            </a:r>
            <a:r>
              <a:rPr lang="de-DE" sz="2000"/>
              <a:t> </a:t>
            </a:r>
            <a:r>
              <a:rPr lang="de-DE" sz="2000" err="1"/>
              <a:t>wotwisuje</a:t>
            </a:r>
            <a:r>
              <a:rPr lang="de-DE" sz="2000"/>
              <a:t> </a:t>
            </a:r>
            <a:r>
              <a:rPr lang="de-DE" sz="2000" err="1"/>
              <a:t>sylnje</a:t>
            </a:r>
            <a:r>
              <a:rPr lang="de-DE" sz="2000"/>
              <a:t> </a:t>
            </a:r>
            <a:r>
              <a:rPr lang="de-DE" sz="2000" err="1"/>
              <a:t>wot</a:t>
            </a:r>
            <a:r>
              <a:rPr lang="de-DE" sz="2000"/>
              <a:t> </a:t>
            </a:r>
            <a:r>
              <a:rPr lang="de-DE" sz="2000" b="1"/>
              <a:t>temperatury.</a:t>
            </a:r>
            <a:endParaRPr lang="de-DE" sz="2400" b="1" noProof="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78024"/>
            <a:ext cx="4647824"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solidFill>
                <a:effectLst/>
                <a:uLnTx/>
                <a:uFillTx/>
                <a:latin typeface="Open Sans"/>
                <a:ea typeface="+mn-ea"/>
                <a:cs typeface="+mn-cs"/>
              </a:rPr>
              <a:t>Reakcijska</a:t>
            </a:r>
            <a:r>
              <a:rPr kumimoji="0" lang="de-DE" sz="1400" b="1" i="0" u="none" strike="noStrike" kern="1200" cap="none" spc="0" normalizeH="0" baseline="0" noProof="0">
                <a:ln>
                  <a:noFill/>
                </a:ln>
                <a:solidFill>
                  <a:srgbClr val="000000"/>
                </a:solidFill>
                <a:effectLst/>
                <a:uLnTx/>
                <a:uFillTx/>
                <a:latin typeface="Open Sans"/>
                <a:ea typeface="+mn-ea"/>
                <a:cs typeface="+mn-cs"/>
              </a:rPr>
              <a:t> </a:t>
            </a:r>
            <a:r>
              <a:rPr kumimoji="0" lang="de-DE" sz="1400" b="1" i="0" u="none" strike="noStrike" kern="1200" cap="none" spc="0" normalizeH="0" baseline="0" noProof="0" err="1">
                <a:ln>
                  <a:noFill/>
                </a:ln>
                <a:solidFill>
                  <a:srgbClr val="000000"/>
                </a:solidFill>
                <a:effectLst/>
                <a:uLnTx/>
                <a:uFillTx/>
                <a:latin typeface="Open Sans"/>
                <a:ea typeface="+mn-ea"/>
                <a:cs typeface="+mn-cs"/>
              </a:rPr>
              <a:t>spěšnosć</a:t>
            </a:r>
            <a:r>
              <a:rPr kumimoji="0" lang="de-DE" sz="1400" b="1" i="0" u="none" strike="noStrike" kern="1200" cap="none" spc="0" normalizeH="0" baseline="0" noProof="0">
                <a:ln>
                  <a:noFill/>
                </a:ln>
                <a:solidFill>
                  <a:srgbClr val="000000"/>
                </a:solidFill>
                <a:effectLst/>
                <a:uLnTx/>
                <a:uFillTx/>
                <a:latin typeface="Open Sans"/>
                <a:ea typeface="+mn-ea"/>
                <a:cs typeface="+mn-cs"/>
              </a:rPr>
              <a:t> [ ]</a:t>
            </a:r>
          </a:p>
        </p:txBody>
      </p:sp>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err="1">
                <a:ln>
                  <a:noFill/>
                </a:ln>
                <a:solidFill>
                  <a:srgbClr val="000000"/>
                </a:solidFill>
                <a:effectLst/>
                <a:uLnTx/>
                <a:uFillTx/>
                <a:latin typeface="Open Sans"/>
                <a:ea typeface="+mn-ea"/>
                <a:cs typeface="+mn-cs"/>
              </a:rPr>
              <a:t>Temperatura</a:t>
            </a:r>
            <a:r>
              <a:rPr kumimoji="0" lang="de-DE" sz="1400" b="1" i="0" u="none" strike="noStrike" kern="1200" cap="none" spc="0" normalizeH="0" baseline="0" noProof="0">
                <a:ln>
                  <a:noFill/>
                </a:ln>
                <a:solidFill>
                  <a:srgbClr val="000000"/>
                </a:solidFill>
                <a:effectLst/>
                <a:uLnTx/>
                <a:uFillTx/>
                <a:latin typeface="Open Sans"/>
                <a:ea typeface="+mn-ea"/>
                <a:cs typeface="+mn-cs"/>
              </a:rPr>
              <a:t> [GK]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de-DE" sz="3600"/>
              <a:t>Reakciska </a:t>
            </a:r>
            <a:r>
              <a:rPr lang="de-DE" sz="3600" err="1"/>
              <a:t>rata</a:t>
            </a:r>
            <a:endParaRPr lang="de-DE" sz="3000" noProof="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i="1" err="1">
                <a:solidFill>
                  <a:srgbClr val="00305E"/>
                </a:solidFill>
                <a:latin typeface="Open Sans"/>
              </a:rPr>
              <a:t>Poprawna</a:t>
            </a:r>
            <a:r>
              <a:rPr lang="en-US" i="1">
                <a:solidFill>
                  <a:srgbClr val="00305E"/>
                </a:solidFill>
                <a:latin typeface="Open Sans"/>
              </a:rPr>
              <a:t> f</a:t>
            </a:r>
            <a:r>
              <a:rPr kumimoji="0" lang="en-US" sz="1620" b="0" i="1" u="none" strike="noStrike" kern="1200" cap="none" spc="0" normalizeH="0" baseline="0" noProof="0" err="1">
                <a:ln>
                  <a:noFill/>
                </a:ln>
                <a:solidFill>
                  <a:srgbClr val="00305E"/>
                </a:solidFill>
                <a:effectLst/>
                <a:uLnTx/>
                <a:uFillTx/>
                <a:latin typeface="Open Sans"/>
                <a:ea typeface="+mn-ea"/>
                <a:cs typeface="+mn-cs"/>
              </a:rPr>
              <a:t>ormla</a:t>
            </a:r>
            <a:r>
              <a:rPr kumimoji="0" lang="en-US" sz="1620" b="0" i="1" u="none" strike="noStrike" kern="1200" cap="none" spc="0" normalizeH="0" baseline="0" noProof="0">
                <a:ln>
                  <a:noFill/>
                </a:ln>
                <a:solidFill>
                  <a:srgbClr val="00305E"/>
                </a:solidFill>
                <a:effectLst/>
                <a:uLnTx/>
                <a:uFillTx/>
                <a:latin typeface="Open Sans"/>
                <a:ea typeface="+mn-ea"/>
                <a:cs typeface="+mn-cs"/>
              </a:rPr>
              <a:t> za reakcisku </a:t>
            </a:r>
            <a:r>
              <a:rPr kumimoji="0" lang="en-US" sz="1620" b="0" i="1" u="none" strike="noStrike" kern="1200" cap="none" spc="0" normalizeH="0" baseline="0" noProof="0" err="1">
                <a:ln>
                  <a:noFill/>
                </a:ln>
                <a:solidFill>
                  <a:srgbClr val="00305E"/>
                </a:solidFill>
                <a:effectLst/>
                <a:uLnTx/>
                <a:uFillTx/>
                <a:latin typeface="Open Sans"/>
                <a:ea typeface="+mn-ea"/>
                <a:cs typeface="+mn-cs"/>
              </a:rPr>
              <a:t>spěšnosć</a:t>
            </a:r>
            <a:r>
              <a:rPr kumimoji="0" lang="en-US" sz="1620" b="0" i="1" u="none" strike="noStrike" kern="1200" cap="none" spc="0" normalizeH="0" baseline="0" noProof="0">
                <a:ln>
                  <a:noFill/>
                </a:ln>
                <a:solidFill>
                  <a:srgbClr val="00305E"/>
                </a:solidFill>
                <a:effectLst/>
                <a:uLnTx/>
                <a:uFillTx/>
                <a:latin typeface="Open Sans"/>
                <a:ea typeface="+mn-ea"/>
                <a:cs typeface="+mn-cs"/>
              </a:rPr>
              <a:t>!</a:t>
            </a:r>
          </a:p>
        </p:txBody>
      </p:sp>
    </p:spTree>
    <p:extLst>
      <p:ext uri="{BB962C8B-B14F-4D97-AF65-F5344CB8AC3E}">
        <p14:creationId xmlns:p14="http://schemas.microsoft.com/office/powerpoint/2010/main" val="313598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F22FEF5-D304-682F-1E48-672F24F3AE21}"/>
              </a:ext>
            </a:extLst>
          </p:cNvPr>
          <p:cNvGrpSpPr/>
          <p:nvPr/>
        </p:nvGrpSpPr>
        <p:grpSpPr>
          <a:xfrm>
            <a:off x="1828799" y="1929520"/>
            <a:ext cx="5825613"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Wobdźěłajće</a:t>
              </a:r>
              <a:r>
                <a:rPr kumimoji="0" lang="en-GB" sz="2800" b="0" i="0" u="none" strike="noStrike" kern="1200" cap="none" spc="0" normalizeH="0" baseline="0" noProof="0">
                  <a:ln>
                    <a:noFill/>
                  </a:ln>
                  <a:solidFill>
                    <a:srgbClr val="00305E"/>
                  </a:solidFill>
                  <a:effectLst/>
                  <a:uLnTx/>
                  <a:uFillTx/>
                  <a:latin typeface="Open Sans"/>
                  <a:ea typeface="+mn-ea"/>
                  <a:cs typeface="+mn-cs"/>
                </a:rPr>
                <a:t> po dw</a:t>
              </a:r>
              <a:r>
                <a:rPr kumimoji="0" lang="en-GB" sz="2800" b="0" i="0" u="none" strike="noStrike" kern="1200" cap="none" spc="0" normalizeH="0" baseline="0" noProof="0">
                  <a:ln>
                    <a:noFill/>
                  </a:ln>
                  <a:solidFill>
                    <a:srgbClr val="00305E"/>
                  </a:solidFill>
                  <a:effectLst/>
                  <a:uLnTx/>
                  <a:uFillTx/>
                  <a:latin typeface="+mj-lt"/>
                </a:rPr>
                <a:t>ěmaj</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nadawk</a:t>
              </a:r>
              <a:r>
                <a:rPr kumimoji="0" lang="en-GB" sz="2800" b="0" i="0" u="none" strike="noStrike" kern="1200" cap="none" spc="0" normalizeH="0" baseline="0" noProof="0">
                  <a:ln>
                    <a:noFill/>
                  </a:ln>
                  <a:solidFill>
                    <a:srgbClr val="00305E"/>
                  </a:solidFill>
                  <a:effectLst/>
                  <a:uLnTx/>
                  <a:uFillTx/>
                  <a:latin typeface="Open Sans"/>
                  <a:ea typeface="+mn-ea"/>
                  <a:cs typeface="+mn-cs"/>
                </a:rPr>
                <a:t> 5 </a:t>
              </a:r>
              <a:r>
                <a:rPr kumimoji="0" lang="en-GB" sz="2800" b="0" i="0" u="none" strike="noStrike" kern="1200" cap="none" spc="0" normalizeH="0" baseline="0" noProof="0" err="1">
                  <a:ln>
                    <a:noFill/>
                  </a:ln>
                  <a:solidFill>
                    <a:srgbClr val="00305E"/>
                  </a:solidFill>
                  <a:effectLst/>
                  <a:uLnTx/>
                  <a:uFillTx/>
                  <a:latin typeface="Open Sans"/>
                  <a:ea typeface="+mn-ea"/>
                  <a:cs typeface="+mn-cs"/>
                </a:rPr>
                <a:t>na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dźěłowym</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łopjenje</a:t>
              </a:r>
              <a:r>
                <a:rPr kumimoji="0" lang="en-GB" sz="2800" b="0" i="0" u="none" strike="noStrike" kern="1200" cap="none" spc="0" normalizeH="0" baseline="0" noProof="0">
                  <a:ln>
                    <a:noFill/>
                  </a:ln>
                  <a:solidFill>
                    <a:srgbClr val="00305E"/>
                  </a:solidFill>
                  <a:effectLst/>
                  <a:uLnTx/>
                  <a:uFillTx/>
                  <a:latin typeface="Open Sans"/>
                  <a:ea typeface="+mn-ea"/>
                  <a:cs typeface="+mn-cs"/>
                </a:rPr>
                <a:t>.</a:t>
              </a:r>
              <a:br>
                <a:rPr kumimoji="0" lang="de-DE" sz="2800" b="0"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5.1 Datowa </a:t>
              </a:r>
              <a:r>
                <a:rPr kumimoji="0" lang="en-US" sz="2800" b="1" i="0" u="none" strike="noStrike" kern="1200" cap="none" spc="0" normalizeH="0" baseline="0" noProof="0" err="1">
                  <a:ln>
                    <a:noFill/>
                  </a:ln>
                  <a:solidFill>
                    <a:srgbClr val="00305E"/>
                  </a:solidFill>
                  <a:effectLst/>
                  <a:uLnTx/>
                  <a:uFillTx/>
                  <a:latin typeface="Open Sans"/>
                  <a:ea typeface="+mn-ea"/>
                  <a:cs typeface="+mn-cs"/>
                </a:rPr>
                <a:t>analyza</a:t>
              </a:r>
              <a:br>
                <a:rPr kumimoji="0" lang="en-US" sz="2800" b="1" i="0" u="none" strike="noStrike" kern="1200" cap="none" spc="0" normalizeH="0" baseline="0" noProof="0">
                  <a:ln>
                    <a:noFill/>
                  </a:ln>
                  <a:solidFill>
                    <a:srgbClr val="00305E"/>
                  </a:solidFill>
                  <a:effectLst/>
                  <a:uLnTx/>
                  <a:uFillTx/>
                  <a:latin typeface="Open Sans"/>
                  <a:ea typeface="+mn-ea"/>
                  <a:cs typeface="+mn-cs"/>
                </a:rPr>
              </a:br>
              <a:r>
                <a:rPr kumimoji="0" lang="en-US" sz="2800" b="1" i="0" u="none" strike="noStrike" kern="1200" cap="none" spc="0" normalizeH="0" baseline="0" noProof="0">
                  <a:ln>
                    <a:noFill/>
                  </a:ln>
                  <a:solidFill>
                    <a:srgbClr val="00305E"/>
                  </a:solidFill>
                  <a:effectLst/>
                  <a:uLnTx/>
                  <a:uFillTx/>
                  <a:latin typeface="Open Sans"/>
                  <a:ea typeface="+mn-ea"/>
                  <a:cs typeface="+mn-cs"/>
                </a:rPr>
                <a:t>→ 5.3 Interaktiwny </a:t>
              </a:r>
              <a:r>
                <a:rPr kumimoji="0" lang="en-US" sz="2800" b="1" i="0" u="none" strike="noStrike" kern="1200" cap="none" spc="0" normalizeH="0" baseline="0" noProof="0" err="1">
                  <a:ln>
                    <a:noFill/>
                  </a:ln>
                  <a:solidFill>
                    <a:srgbClr val="00305E"/>
                  </a:solidFill>
                  <a:effectLst/>
                  <a:uLnTx/>
                  <a:uFillTx/>
                  <a:latin typeface="Open Sans"/>
                  <a:ea typeface="+mn-ea"/>
                  <a:cs typeface="+mn-cs"/>
                </a:rPr>
                <a:t>histogramm</a:t>
              </a:r>
              <a:endParaRPr kumimoji="0" lang="de-DE" sz="2800" b="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
        <p:nvSpPr>
          <p:cNvPr id="11" name="Titel 1">
            <a:extLst>
              <a:ext uri="{FF2B5EF4-FFF2-40B4-BE49-F238E27FC236}">
                <a16:creationId xmlns:a16="http://schemas.microsoft.com/office/drawing/2014/main" id="{481B4734-3DA5-418D-A700-61B56FD32BAE}"/>
              </a:ext>
            </a:extLst>
          </p:cNvPr>
          <p:cNvSpPr>
            <a:spLocks noGrp="1"/>
          </p:cNvSpPr>
          <p:nvPr>
            <p:ph type="title"/>
          </p:nvPr>
        </p:nvSpPr>
        <p:spPr>
          <a:xfrm>
            <a:off x="874713" y="346075"/>
            <a:ext cx="10580687" cy="684213"/>
          </a:xfrm>
        </p:spPr>
        <p:txBody>
          <a:bodyPr/>
          <a:lstStyle/>
          <a:p>
            <a:r>
              <a:rPr lang="de-DE" sz="3600" err="1"/>
              <a:t>Reakcijska</a:t>
            </a:r>
            <a:r>
              <a:rPr lang="de-DE" sz="3600"/>
              <a:t> </a:t>
            </a:r>
            <a:r>
              <a:rPr lang="de-DE" sz="3600" err="1"/>
              <a:t>rata</a:t>
            </a:r>
            <a:endParaRPr lang="de-DE" sz="3000" noProof="0"/>
          </a:p>
        </p:txBody>
      </p:sp>
    </p:spTree>
    <p:extLst>
      <p:ext uri="{BB962C8B-B14F-4D97-AF65-F5344CB8AC3E}">
        <p14:creationId xmlns:p14="http://schemas.microsoft.com/office/powerpoint/2010/main" val="25505117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err="1"/>
              <a:t>Njewěstosć</a:t>
            </a:r>
            <a:r>
              <a:rPr lang="de-DE" sz="3600"/>
              <a:t> </a:t>
            </a:r>
            <a:endParaRPr lang="de-DE" sz="3000" noProof="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Kotre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přibliženje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smy</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při</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datowej</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analyzy</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přewjesć</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dyrbjeli</a:t>
              </a:r>
              <a:r>
                <a:rPr kumimoji="0" lang="en-GB" sz="2800" b="0" i="0" u="none" strike="noStrike" kern="1200" cap="none" spc="0" normalizeH="0" baseline="0" noProof="0">
                  <a:ln>
                    <a:noFill/>
                  </a:ln>
                  <a:solidFill>
                    <a:srgbClr val="00305E"/>
                  </a:solidFill>
                  <a:effectLst/>
                  <a:uLnTx/>
                  <a:uFillTx/>
                  <a:latin typeface="Open Sans"/>
                  <a:ea typeface="+mn-ea"/>
                  <a:cs typeface="+mn-cs"/>
                </a:rPr>
                <a:t>?</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Diskutujće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kwalitatiwnje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měrjensku</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njewěstosć</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našich</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wuslědkow</a:t>
              </a:r>
              <a:r>
                <a:rPr kumimoji="0" lang="en-GB" sz="2800" b="0" i="0" u="none" strike="noStrike" kern="1200" cap="none" spc="0" normalizeH="0" baseline="0" noProof="0">
                  <a:ln>
                    <a:noFill/>
                  </a:ln>
                  <a:solidFill>
                    <a:srgbClr val="00305E"/>
                  </a:solidFill>
                  <a:effectLst/>
                  <a:uLnTx/>
                  <a:uFillTx/>
                  <a:latin typeface="Open Sans"/>
                  <a:ea typeface="+mn-ea"/>
                  <a:cs typeface="+mn-cs"/>
                </a:rPr>
                <a:t> a </a:t>
              </a:r>
              <a:r>
                <a:rPr kumimoji="0" lang="en-GB" sz="2800" b="0" i="0" u="none" strike="noStrike" kern="1200" cap="none" spc="0" normalizeH="0" baseline="0" noProof="0" err="1">
                  <a:ln>
                    <a:noFill/>
                  </a:ln>
                  <a:solidFill>
                    <a:srgbClr val="00305E"/>
                  </a:solidFill>
                  <a:effectLst/>
                  <a:uLnTx/>
                  <a:uFillTx/>
                  <a:latin typeface="Open Sans"/>
                  <a:ea typeface="+mn-ea"/>
                  <a:cs typeface="+mn-cs"/>
                </a:rPr>
                <a:t>móžne</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žórła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zmylkow</a:t>
              </a:r>
              <a:r>
                <a:rPr kumimoji="0" lang="en-GB" sz="2800" b="0" i="0" u="none" strike="noStrike" kern="1200" cap="none" spc="0" normalizeH="0" baseline="0" noProof="0">
                  <a:ln>
                    <a:noFill/>
                  </a:ln>
                  <a:solidFill>
                    <a:srgbClr val="00305E"/>
                  </a:solidFill>
                  <a:effectLst/>
                  <a:uLnTx/>
                  <a:uFillTx/>
                  <a:latin typeface="Open Sans"/>
                  <a:ea typeface="+mn-ea"/>
                  <a:cs typeface="+mn-cs"/>
                </a:rPr>
                <a:t>.</a:t>
              </a:r>
              <a:endParaRPr kumimoji="0" lang="de-DE" sz="2800" b="0" i="0" u="none" strike="noStrike" kern="1200" cap="none" spc="0" normalizeH="0" baseline="0" noProof="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err="1"/>
              <a:t>Zjeće</a:t>
            </a:r>
            <a:endParaRPr lang="de-DE" sz="3000" noProof="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54613"/>
            <a:ext cx="5624375" cy="4239622"/>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lang="en-GB" sz="1900">
                <a:solidFill>
                  <a:srgbClr val="00305E"/>
                </a:solidFill>
                <a:latin typeface="Open Sans"/>
              </a:rPr>
              <a:t>Reakcija wotměwa so w</a:t>
            </a:r>
            <a:r>
              <a:rPr kumimoji="0" lang="en-GB" sz="1900" b="0" i="0" u="none" strike="noStrike" kern="1200" cap="none" spc="0" normalizeH="0" baseline="0" noProof="0">
                <a:ln>
                  <a:noFill/>
                </a:ln>
                <a:solidFill>
                  <a:srgbClr val="00305E"/>
                </a:solidFill>
                <a:effectLst/>
                <a:uLnTx/>
                <a:uFillTx/>
                <a:latin typeface="Open Sans"/>
                <a:ea typeface="+mn-ea"/>
                <a:cs typeface="+mn-cs"/>
              </a:rPr>
              <a:t> AGB-</a:t>
            </a:r>
            <a:r>
              <a:rPr kumimoji="0" lang="en-GB" sz="1900" b="0" i="0" u="none" strike="noStrike" kern="1200" cap="none" spc="0" normalizeH="0" baseline="0" noProof="0" err="1">
                <a:ln>
                  <a:noFill/>
                </a:ln>
                <a:solidFill>
                  <a:srgbClr val="00305E"/>
                </a:solidFill>
                <a:effectLst/>
                <a:uLnTx/>
                <a:uFillTx/>
                <a:latin typeface="Open Sans"/>
                <a:ea typeface="+mn-ea"/>
                <a:cs typeface="+mn-cs"/>
              </a:rPr>
              <a:t>owych</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hwězdach</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čerwjene</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nadhobry</a:t>
            </a:r>
            <a:r>
              <a:rPr kumimoji="0" lang="en-GB" sz="19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err="1">
                <a:ln>
                  <a:noFill/>
                </a:ln>
                <a:solidFill>
                  <a:srgbClr val="00305E"/>
                </a:solidFill>
                <a:effectLst/>
                <a:uLnTx/>
                <a:uFillTx/>
                <a:latin typeface="Open Sans"/>
                <a:ea typeface="+mn-ea"/>
                <a:cs typeface="+mn-cs"/>
              </a:rPr>
              <a:t>Wona</a:t>
            </a:r>
            <a:r>
              <a:rPr kumimoji="0" lang="en-GB" sz="1900" b="0" i="0" u="none" strike="noStrike" kern="1200" cap="none" spc="0" normalizeH="0" baseline="0" noProof="0">
                <a:ln>
                  <a:noFill/>
                </a:ln>
                <a:solidFill>
                  <a:srgbClr val="00305E"/>
                </a:solidFill>
                <a:effectLst/>
                <a:uLnTx/>
                <a:uFillTx/>
                <a:latin typeface="Open Sans"/>
                <a:ea typeface="+mn-ea"/>
                <a:cs typeface="+mn-cs"/>
              </a:rPr>
              <a:t> je </a:t>
            </a:r>
            <a:r>
              <a:rPr kumimoji="0" lang="en-GB" sz="1900" b="0" i="0" u="none" strike="noStrike" kern="1200" cap="none" spc="0" normalizeH="0" baseline="0" noProof="0" err="1">
                <a:ln>
                  <a:noFill/>
                </a:ln>
                <a:solidFill>
                  <a:srgbClr val="00305E"/>
                </a:solidFill>
                <a:effectLst/>
                <a:uLnTx/>
                <a:uFillTx/>
                <a:latin typeface="Open Sans"/>
                <a:ea typeface="+mn-ea"/>
                <a:cs typeface="+mn-cs"/>
              </a:rPr>
              <a:t>započatk</a:t>
            </a:r>
            <a:r>
              <a:rPr kumimoji="0" lang="en-GB" sz="1900" b="0" i="0" u="none" strike="noStrike" kern="1200" cap="none" spc="0" normalizeH="0" baseline="0" noProof="0">
                <a:ln>
                  <a:noFill/>
                </a:ln>
                <a:solidFill>
                  <a:srgbClr val="00305E"/>
                </a:solidFill>
                <a:effectLst/>
                <a:uLnTx/>
                <a:uFillTx/>
                <a:latin typeface="Open Sans"/>
                <a:ea typeface="+mn-ea"/>
                <a:cs typeface="+mn-cs"/>
              </a:rPr>
              <a:t> reakciskeho </a:t>
            </a:r>
            <a:r>
              <a:rPr kumimoji="0" lang="en-GB" sz="1900" b="0" i="0" u="none" strike="noStrike" kern="1200" cap="none" spc="0" normalizeH="0" baseline="0" noProof="0" err="1">
                <a:ln>
                  <a:noFill/>
                </a:ln>
                <a:solidFill>
                  <a:srgbClr val="00305E"/>
                </a:solidFill>
                <a:effectLst/>
                <a:uLnTx/>
                <a:uFillTx/>
                <a:latin typeface="Open Sans"/>
                <a:ea typeface="+mn-ea"/>
                <a:cs typeface="+mn-cs"/>
              </a:rPr>
              <a:t>slěda</a:t>
            </a:r>
            <a:r>
              <a:rPr kumimoji="0" lang="en-GB" sz="1900" b="0" i="0" u="none" strike="noStrike" kern="1200" cap="none" spc="0" normalizeH="0" baseline="0" noProof="0">
                <a:ln>
                  <a:noFill/>
                </a:ln>
                <a:solidFill>
                  <a:srgbClr val="00305E"/>
                </a:solidFill>
                <a:effectLst/>
                <a:uLnTx/>
                <a:uFillTx/>
                <a:latin typeface="Open Sans"/>
                <a:ea typeface="+mn-ea"/>
                <a:cs typeface="+mn-cs"/>
              </a:rPr>
              <a:t>, kotryž </a:t>
            </a:r>
            <a:r>
              <a:rPr kumimoji="0" lang="en-GB" sz="1900" b="0" i="0" u="none" strike="noStrike" kern="1200" cap="none" spc="0" normalizeH="0" baseline="0" noProof="0" err="1">
                <a:ln>
                  <a:noFill/>
                </a:ln>
                <a:solidFill>
                  <a:srgbClr val="00305E"/>
                </a:solidFill>
                <a:effectLst/>
                <a:uLnTx/>
                <a:uFillTx/>
                <a:latin typeface="Open Sans"/>
                <a:ea typeface="+mn-ea"/>
                <a:cs typeface="+mn-cs"/>
              </a:rPr>
              <a:t>płaći</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jako</a:t>
            </a:r>
            <a:r>
              <a:rPr kumimoji="0" lang="en-GB" sz="1900" b="0" i="0" u="none" strike="noStrike" kern="1200" cap="none" spc="0" normalizeH="0" baseline="0" noProof="0">
                <a:ln>
                  <a:noFill/>
                </a:ln>
                <a:solidFill>
                  <a:srgbClr val="00305E"/>
                </a:solidFill>
                <a:effectLst/>
                <a:uLnTx/>
                <a:uFillTx/>
                <a:latin typeface="Open Sans"/>
                <a:ea typeface="+mn-ea"/>
                <a:cs typeface="+mn-cs"/>
              </a:rPr>
              <a:t> jedna z </a:t>
            </a:r>
            <a:r>
              <a:rPr kumimoji="0" lang="en-GB" sz="1900" b="0" i="0" u="none" strike="noStrike" kern="1200" cap="none" spc="0" normalizeH="0" baseline="0" noProof="0" err="1">
                <a:ln>
                  <a:noFill/>
                </a:ln>
                <a:solidFill>
                  <a:srgbClr val="00305E"/>
                </a:solidFill>
                <a:effectLst/>
                <a:uLnTx/>
                <a:uFillTx/>
                <a:latin typeface="Open Sans"/>
                <a:ea typeface="+mn-ea"/>
                <a:cs typeface="+mn-cs"/>
              </a:rPr>
              <a:t>najwažnišich</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1" i="0" u="none" strike="noStrike" kern="1200" cap="none" spc="0" normalizeH="0" baseline="0" noProof="0" err="1">
                <a:ln>
                  <a:noFill/>
                </a:ln>
                <a:solidFill>
                  <a:srgbClr val="00305E"/>
                </a:solidFill>
                <a:effectLst/>
                <a:uLnTx/>
                <a:uFillTx/>
                <a:latin typeface="Open Sans"/>
                <a:ea typeface="+mn-ea"/>
                <a:cs typeface="+mn-cs"/>
              </a:rPr>
              <a:t>neutronowych</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kumimoji="0" lang="en-GB" sz="1900" b="1" i="0" u="none" strike="noStrike" kern="1200" cap="none" spc="0" normalizeH="0" baseline="0" noProof="0" err="1">
                <a:ln>
                  <a:noFill/>
                </a:ln>
                <a:solidFill>
                  <a:srgbClr val="00305E"/>
                </a:solidFill>
                <a:effectLst/>
                <a:uLnTx/>
                <a:uFillTx/>
                <a:latin typeface="Open Sans"/>
                <a:ea typeface="+mn-ea"/>
                <a:cs typeface="+mn-cs"/>
              </a:rPr>
              <a:t>žórłow</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a:ln>
                  <a:noFill/>
                </a:ln>
                <a:solidFill>
                  <a:srgbClr val="00305E"/>
                </a:solidFill>
                <a:effectLst/>
                <a:uLnTx/>
                <a:uFillTx/>
                <a:latin typeface="Open Sans"/>
                <a:ea typeface="+mn-ea"/>
                <a:cs typeface="+mn-cs"/>
              </a:rPr>
              <a:t>za s-</a:t>
            </a:r>
            <a:r>
              <a:rPr lang="en-GB" sz="1900">
                <a:solidFill>
                  <a:srgbClr val="00305E"/>
                </a:solidFill>
                <a:latin typeface="Open Sans"/>
              </a:rPr>
              <a:t>p</a:t>
            </a:r>
            <a:r>
              <a:rPr kumimoji="0" lang="en-GB" sz="1900" b="0" i="0" u="none" strike="noStrike" kern="1200" cap="none" spc="0" normalizeH="0" baseline="0" noProof="0" err="1">
                <a:ln>
                  <a:noFill/>
                </a:ln>
                <a:solidFill>
                  <a:srgbClr val="00305E"/>
                </a:solidFill>
                <a:effectLst/>
                <a:uLnTx/>
                <a:uFillTx/>
                <a:latin typeface="Open Sans"/>
                <a:ea typeface="+mn-ea"/>
                <a:cs typeface="+mn-cs"/>
              </a:rPr>
              <a:t>rocesowu</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nukleosyntezu</a:t>
            </a:r>
            <a:r>
              <a:rPr kumimoji="0" lang="en-GB" sz="1900" b="0" i="0" u="none" strike="noStrike" kern="1200" cap="none" spc="0" normalizeH="0" baseline="0" noProof="0">
                <a:ln>
                  <a:noFill/>
                </a:ln>
                <a:solidFill>
                  <a:srgbClr val="00305E"/>
                </a:solidFill>
                <a:effectLst/>
                <a:uLnTx/>
                <a:uFillTx/>
                <a:latin typeface="Open Sans"/>
                <a:ea typeface="+mn-ea"/>
                <a:cs typeface="+mn-cs"/>
              </a:rPr>
              <a:t>.</a:t>
            </a:r>
            <a:endParaRPr kumimoji="0" lang="en-GB" sz="1900" b="1" i="0" u="none" strike="noStrike" kern="1200" cap="none" spc="0" normalizeH="0" baseline="0" noProof="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1900" b="0" i="0" u="none" strike="noStrike" kern="1200" cap="none" spc="0" normalizeH="0" baseline="0" noProof="0" err="1">
                <a:ln>
                  <a:noFill/>
                </a:ln>
                <a:solidFill>
                  <a:srgbClr val="00305E"/>
                </a:solidFill>
                <a:effectLst/>
                <a:uLnTx/>
                <a:uFillTx/>
                <a:latin typeface="Open Sans"/>
                <a:ea typeface="+mn-ea"/>
                <a:cs typeface="+mn-cs"/>
              </a:rPr>
              <a:t>Přez</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wobkedźbowanje</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energije</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1" i="0" u="none" strike="noStrike" kern="1200" cap="none" spc="0" normalizeH="0" baseline="0" noProof="0" err="1">
                <a:ln>
                  <a:noFill/>
                </a:ln>
                <a:solidFill>
                  <a:srgbClr val="00305E"/>
                </a:solidFill>
                <a:effectLst/>
                <a:uLnTx/>
                <a:uFillTx/>
                <a:latin typeface="Open Sans"/>
                <a:ea typeface="+mn-ea"/>
                <a:cs typeface="+mn-cs"/>
              </a:rPr>
              <a:t>fotona</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lang="en-GB" sz="1900" err="1">
                <a:solidFill>
                  <a:srgbClr val="00305E"/>
                </a:solidFill>
                <a:latin typeface="Open Sans"/>
              </a:rPr>
              <a:t>smy</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1" i="0" u="none" strike="noStrike" kern="1200" cap="none" spc="0" normalizeH="0" baseline="0" noProof="0">
                <a:ln>
                  <a:noFill/>
                </a:ln>
                <a:solidFill>
                  <a:srgbClr val="00305E"/>
                </a:solidFill>
                <a:effectLst/>
                <a:uLnTx/>
                <a:uFillTx/>
                <a:latin typeface="Open Sans"/>
                <a:ea typeface="+mn-ea"/>
                <a:cs typeface="+mn-cs"/>
              </a:rPr>
              <a:t>reakcisku </a:t>
            </a:r>
            <a:r>
              <a:rPr kumimoji="0" lang="en-GB" sz="1900" b="1" i="0" u="none" strike="noStrike" kern="1200" cap="none" spc="0" normalizeH="0" baseline="0" noProof="0" err="1">
                <a:ln>
                  <a:noFill/>
                </a:ln>
                <a:solidFill>
                  <a:srgbClr val="00305E"/>
                </a:solidFill>
                <a:effectLst/>
                <a:uLnTx/>
                <a:uFillTx/>
                <a:latin typeface="Open Sans"/>
                <a:ea typeface="+mn-ea"/>
                <a:cs typeface="+mn-cs"/>
              </a:rPr>
              <a:t>ratu</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a:ln>
                  <a:noFill/>
                </a:ln>
                <a:solidFill>
                  <a:srgbClr val="00305E"/>
                </a:solidFill>
                <a:effectLst/>
                <a:uLnTx/>
                <a:uFillTx/>
                <a:latin typeface="Open Sans"/>
                <a:ea typeface="+mn-ea"/>
                <a:cs typeface="+mn-cs"/>
              </a:rPr>
              <a:t>wobličić </a:t>
            </a:r>
            <a:r>
              <a:rPr kumimoji="0" lang="en-GB" sz="1900" b="0" i="0" u="none" strike="noStrike" kern="1200" cap="none" spc="0" normalizeH="0" baseline="0" noProof="0" err="1">
                <a:ln>
                  <a:noFill/>
                </a:ln>
                <a:solidFill>
                  <a:srgbClr val="00305E"/>
                </a:solidFill>
                <a:effectLst/>
                <a:uLnTx/>
                <a:uFillTx/>
                <a:latin typeface="Open Sans"/>
                <a:ea typeface="+mn-ea"/>
                <a:cs typeface="+mn-cs"/>
              </a:rPr>
              <a:t>móhli</a:t>
            </a:r>
            <a:r>
              <a:rPr kumimoji="0" lang="en-GB" sz="1900" b="0" i="0" u="none" strike="noStrike" kern="1200" cap="none" spc="0" normalizeH="0" baseline="0" noProof="0">
                <a:ln>
                  <a:noFill/>
                </a:ln>
                <a:solidFill>
                  <a:srgbClr val="00305E"/>
                </a:solidFill>
                <a:effectLst/>
                <a:uLnTx/>
                <a:uFillTx/>
                <a:latin typeface="Open Sans"/>
                <a:ea typeface="+mn-ea"/>
                <a:cs typeface="+mn-cs"/>
              </a:rPr>
              <a:t>. </a:t>
            </a:r>
          </a:p>
          <a:p>
            <a:pPr marL="342900" lvl="0" indent="-342900">
              <a:spcAft>
                <a:spcPts val="900"/>
              </a:spcAft>
              <a:buFont typeface="Wingdings" panose="05000000000000000000" pitchFamily="2" charset="2"/>
              <a:buChar char="Ø"/>
              <a:defRPr/>
            </a:pPr>
            <a:r>
              <a:rPr kumimoji="0" lang="en-GB" sz="1900" b="0" i="0" u="none" strike="noStrike" kern="1200" cap="none" spc="0" normalizeH="0" baseline="0" noProof="0" err="1">
                <a:ln>
                  <a:noFill/>
                </a:ln>
                <a:solidFill>
                  <a:srgbClr val="00305E"/>
                </a:solidFill>
                <a:effectLst/>
                <a:uLnTx/>
                <a:uFillTx/>
                <a:latin typeface="Open Sans"/>
                <a:ea typeface="+mn-ea"/>
                <a:cs typeface="+mn-cs"/>
              </a:rPr>
              <a:t>Wobličenje</a:t>
            </a:r>
            <a:r>
              <a:rPr kumimoji="0" lang="en-GB" sz="1900" b="0" i="0" u="none" strike="noStrike" kern="1200" cap="none" spc="0" normalizeH="0" baseline="0" noProof="0">
                <a:ln>
                  <a:noFill/>
                </a:ln>
                <a:solidFill>
                  <a:srgbClr val="00305E"/>
                </a:solidFill>
                <a:effectLst/>
                <a:uLnTx/>
                <a:uFillTx/>
                <a:latin typeface="Open Sans"/>
                <a:ea typeface="+mn-ea"/>
                <a:cs typeface="+mn-cs"/>
              </a:rPr>
              <a:t> reakciskeje </a:t>
            </a:r>
            <a:r>
              <a:rPr kumimoji="0" lang="en-GB" sz="1900" b="0" i="0" u="none" strike="noStrike" kern="1200" cap="none" spc="0" normalizeH="0" baseline="0" noProof="0" err="1">
                <a:ln>
                  <a:noFill/>
                </a:ln>
                <a:solidFill>
                  <a:srgbClr val="00305E"/>
                </a:solidFill>
                <a:effectLst/>
                <a:uLnTx/>
                <a:uFillTx/>
                <a:latin typeface="Open Sans"/>
                <a:ea typeface="+mn-ea"/>
                <a:cs typeface="+mn-cs"/>
              </a:rPr>
              <a:t>raty</a:t>
            </a:r>
            <a:r>
              <a:rPr kumimoji="0" lang="en-GB" sz="1900" b="0" i="0" u="none" strike="noStrike" kern="1200" cap="none" spc="0" normalizeH="0" baseline="0" noProof="0">
                <a:ln>
                  <a:noFill/>
                </a:ln>
                <a:solidFill>
                  <a:srgbClr val="00305E"/>
                </a:solidFill>
                <a:effectLst/>
                <a:uLnTx/>
                <a:uFillTx/>
                <a:latin typeface="Open Sans"/>
                <a:ea typeface="+mn-ea"/>
                <a:cs typeface="+mn-cs"/>
              </a:rPr>
              <a:t> nam </a:t>
            </a:r>
            <a:r>
              <a:rPr kumimoji="0" lang="en-GB" sz="1900" b="0" i="0" u="none" strike="noStrike" kern="1200" cap="none" spc="0" normalizeH="0" baseline="0" noProof="0" err="1">
                <a:ln>
                  <a:noFill/>
                </a:ln>
                <a:solidFill>
                  <a:srgbClr val="00305E"/>
                </a:solidFill>
                <a:effectLst/>
                <a:uLnTx/>
                <a:uFillTx/>
                <a:latin typeface="Open Sans"/>
                <a:ea typeface="+mn-ea"/>
                <a:cs typeface="+mn-cs"/>
              </a:rPr>
              <a:t>pomha</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rozumić</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kotre</a:t>
            </a:r>
            <a:r>
              <a:rPr lang="en-GB" sz="1900">
                <a:solidFill>
                  <a:srgbClr val="00305E"/>
                </a:solidFill>
              </a:rPr>
              <a:t> </a:t>
            </a:r>
            <a:r>
              <a:rPr lang="en-GB" sz="1900" err="1">
                <a:solidFill>
                  <a:srgbClr val="00305E"/>
                </a:solidFill>
              </a:rPr>
              <a:t>procesy</a:t>
            </a:r>
            <a:r>
              <a:rPr lang="en-GB" sz="1900">
                <a:solidFill>
                  <a:srgbClr val="00305E"/>
                </a:solidFill>
              </a:rPr>
              <a:t> z </a:t>
            </a:r>
            <a:r>
              <a:rPr lang="en-GB" sz="1900" err="1">
                <a:solidFill>
                  <a:srgbClr val="00305E"/>
                </a:solidFill>
              </a:rPr>
              <a:t>kotrej</a:t>
            </a:r>
            <a:r>
              <a:rPr lang="en-GB" sz="1900">
                <a:solidFill>
                  <a:srgbClr val="00305E"/>
                </a:solidFill>
              </a:rPr>
              <a:t> </a:t>
            </a:r>
            <a:r>
              <a:rPr lang="en-GB" sz="1900" err="1">
                <a:solidFill>
                  <a:srgbClr val="00305E"/>
                </a:solidFill>
              </a:rPr>
              <a:t>prawdźepodobnosću</a:t>
            </a:r>
            <a:r>
              <a:rPr lang="en-GB" sz="1900">
                <a:solidFill>
                  <a:srgbClr val="00305E"/>
                </a:solidFill>
              </a:rPr>
              <a:t> we hwězdźe wotbě</a:t>
            </a:r>
            <a:r>
              <a:rPr lang="en-GB" sz="1900">
                <a:solidFill>
                  <a:srgbClr val="00305E"/>
                </a:solidFill>
                <a:latin typeface="+mj-lt"/>
              </a:rPr>
              <a:t>ž</a:t>
            </a:r>
            <a:r>
              <a:rPr lang="en-GB" sz="1900">
                <a:solidFill>
                  <a:srgbClr val="00305E"/>
                </a:solidFill>
              </a:rPr>
              <a:t>a, </a:t>
            </a:r>
            <a:r>
              <a:rPr kumimoji="0" lang="en-GB" sz="1900" b="0" i="0" u="none" strike="noStrike" kern="1200" cap="none" spc="0" normalizeH="0" baseline="0" noProof="0">
                <a:ln>
                  <a:noFill/>
                </a:ln>
                <a:solidFill>
                  <a:srgbClr val="00305E"/>
                </a:solidFill>
                <a:effectLst/>
                <a:uLnTx/>
                <a:uFillTx/>
                <a:latin typeface="Open Sans"/>
                <a:ea typeface="+mn-ea"/>
                <a:cs typeface="+mn-cs"/>
              </a:rPr>
              <a:t>a </a:t>
            </a:r>
            <a:r>
              <a:rPr kumimoji="0" lang="en-GB" sz="1900" b="0" i="0" u="none" strike="noStrike" kern="1200" cap="none" spc="0" normalizeH="0" baseline="0" noProof="0" err="1">
                <a:ln>
                  <a:noFill/>
                </a:ln>
                <a:solidFill>
                  <a:srgbClr val="00305E"/>
                </a:solidFill>
                <a:effectLst/>
                <a:uLnTx/>
                <a:uFillTx/>
                <a:latin typeface="Open Sans"/>
                <a:ea typeface="+mn-ea"/>
                <a:cs typeface="+mn-cs"/>
              </a:rPr>
              <a:t>pomha</a:t>
            </a:r>
            <a:r>
              <a:rPr kumimoji="0" lang="en-GB" sz="1900" b="0" i="0" u="none" strike="noStrike" kern="1200" cap="none" spc="0" normalizeH="0" baseline="0" noProof="0">
                <a:ln>
                  <a:noFill/>
                </a:ln>
                <a:solidFill>
                  <a:srgbClr val="00305E"/>
                </a:solidFill>
                <a:effectLst/>
                <a:uLnTx/>
                <a:uFillTx/>
                <a:latin typeface="Open Sans"/>
                <a:ea typeface="+mn-ea"/>
                <a:cs typeface="+mn-cs"/>
              </a:rPr>
              <a:t> nam z tym </a:t>
            </a:r>
            <a:r>
              <a:rPr kumimoji="0" lang="en-GB" sz="1900" b="0" i="0" u="none" strike="noStrike" kern="1200" cap="none" spc="0" normalizeH="0" baseline="0" noProof="0" err="1">
                <a:ln>
                  <a:noFill/>
                </a:ln>
                <a:solidFill>
                  <a:srgbClr val="00305E"/>
                </a:solidFill>
                <a:effectLst/>
                <a:uLnTx/>
                <a:uFillTx/>
                <a:latin typeface="Open Sans"/>
                <a:ea typeface="+mn-ea"/>
                <a:cs typeface="+mn-cs"/>
              </a:rPr>
              <a:t>tež</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lěpše</a:t>
            </a:r>
            <a:r>
              <a:rPr kumimoji="0" lang="en-GB" sz="1900" b="0" i="0" u="none" strike="noStrike" kern="1200" cap="none" spc="0" normalizeH="0" baseline="0" noProof="0">
                <a:ln>
                  <a:noFill/>
                </a:ln>
                <a:solidFill>
                  <a:srgbClr val="00305E"/>
                </a:solidFill>
                <a:effectLst/>
                <a:uLnTx/>
                <a:uFillTx/>
                <a:latin typeface="Open Sans"/>
                <a:ea typeface="+mn-ea"/>
                <a:cs typeface="+mn-cs"/>
              </a:rPr>
              <a:t> </a:t>
            </a:r>
            <a:r>
              <a:rPr lang="en-GB" sz="1900" b="1">
                <a:solidFill>
                  <a:srgbClr val="00305E"/>
                </a:solidFill>
                <a:latin typeface="Open Sans"/>
              </a:rPr>
              <a:t>m</a:t>
            </a:r>
            <a:r>
              <a:rPr kumimoji="0" lang="en-GB" sz="1900" b="1" i="0" u="none" strike="noStrike" kern="1200" cap="none" spc="0" normalizeH="0" baseline="0" noProof="0" err="1">
                <a:ln>
                  <a:noFill/>
                </a:ln>
                <a:solidFill>
                  <a:srgbClr val="00305E"/>
                </a:solidFill>
                <a:effectLst/>
                <a:uLnTx/>
                <a:uFillTx/>
                <a:latin typeface="Open Sans"/>
                <a:ea typeface="+mn-ea"/>
                <a:cs typeface="+mn-cs"/>
              </a:rPr>
              <a:t>odele</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kumimoji="0" lang="en-GB" sz="1900" b="1" i="0" u="none" strike="noStrike" kern="1200" cap="none" spc="0" normalizeH="0" baseline="0" noProof="0" err="1">
                <a:ln>
                  <a:noFill/>
                </a:ln>
                <a:solidFill>
                  <a:srgbClr val="00305E"/>
                </a:solidFill>
                <a:effectLst/>
                <a:uLnTx/>
                <a:uFillTx/>
                <a:latin typeface="Open Sans"/>
                <a:ea typeface="+mn-ea"/>
                <a:cs typeface="+mn-cs"/>
              </a:rPr>
              <a:t>hwězdow</a:t>
            </a:r>
            <a:r>
              <a:rPr kumimoji="0" lang="en-GB" sz="1900" b="1" i="0" u="none" strike="noStrike" kern="1200" cap="none" spc="0" normalizeH="0" baseline="0" noProof="0">
                <a:ln>
                  <a:noFill/>
                </a:ln>
                <a:solidFill>
                  <a:srgbClr val="00305E"/>
                </a:solidFill>
                <a:effectLst/>
                <a:uLnTx/>
                <a:uFillTx/>
                <a:latin typeface="Open Sans"/>
                <a:ea typeface="+mn-ea"/>
                <a:cs typeface="+mn-cs"/>
              </a:rPr>
              <a:t> </a:t>
            </a:r>
            <a:r>
              <a:rPr kumimoji="0" lang="en-GB" sz="1900" b="0" i="0" u="none" strike="noStrike" kern="1200" cap="none" spc="0" normalizeH="0" baseline="0" noProof="0" err="1">
                <a:ln>
                  <a:noFill/>
                </a:ln>
                <a:solidFill>
                  <a:srgbClr val="00305E"/>
                </a:solidFill>
                <a:effectLst/>
                <a:uLnTx/>
                <a:uFillTx/>
                <a:latin typeface="Open Sans"/>
                <a:ea typeface="+mn-ea"/>
                <a:cs typeface="+mn-cs"/>
              </a:rPr>
              <a:t>wuwiwać</a:t>
            </a:r>
            <a:r>
              <a:rPr kumimoji="0" lang="en-GB" sz="1900" b="0" i="0" u="none" strike="noStrike" kern="1200" cap="none" spc="0" normalizeH="0" baseline="0" noProof="0">
                <a:ln>
                  <a:noFill/>
                </a:ln>
                <a:solidFill>
                  <a:srgbClr val="00305E"/>
                </a:solidFill>
                <a:effectLst/>
                <a:uLnTx/>
                <a:uFillTx/>
                <a:latin typeface="Open Sans"/>
                <a:ea typeface="+mn-ea"/>
                <a:cs typeface="+mn-cs"/>
              </a:rPr>
              <a:t>.</a:t>
            </a:r>
          </a:p>
        </p:txBody>
      </p:sp>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Open Sans"/>
                <a:ea typeface="+mn-ea"/>
                <a:cs typeface="+mn-cs"/>
              </a:rPr>
              <a:t>[24] AGB-</a:t>
            </a:r>
            <a:r>
              <a:rPr kumimoji="0" lang="en-US" sz="1600" b="0" i="1" u="none" strike="noStrike" kern="1200" cap="none" spc="0" normalizeH="0" baseline="0" noProof="0" err="1">
                <a:ln>
                  <a:noFill/>
                </a:ln>
                <a:solidFill>
                  <a:srgbClr val="FFFFFF"/>
                </a:solidFill>
                <a:effectLst/>
                <a:uLnTx/>
                <a:uFillTx/>
                <a:latin typeface="Open Sans"/>
                <a:ea typeface="+mn-ea"/>
                <a:cs typeface="+mn-cs"/>
              </a:rPr>
              <a:t>owa</a:t>
            </a:r>
            <a:r>
              <a:rPr kumimoji="0" lang="en-US" sz="1600" b="0" i="1" u="none" strike="noStrike" kern="1200" cap="none" spc="0" normalizeH="0" baseline="0" noProof="0">
                <a:ln>
                  <a:noFill/>
                </a:ln>
                <a:solidFill>
                  <a:srgbClr val="FFFFFF"/>
                </a:solidFill>
                <a:effectLst/>
                <a:uLnTx/>
                <a:uFillTx/>
                <a:latin typeface="Open Sans"/>
                <a:ea typeface="+mn-ea"/>
                <a:cs typeface="+mn-cs"/>
              </a:rPr>
              <a:t> </a:t>
            </a:r>
            <a:r>
              <a:rPr kumimoji="0" lang="en-US" sz="1600" b="0" i="1" u="none" strike="noStrike" kern="1200" cap="none" spc="0" normalizeH="0" baseline="0" noProof="0" err="1">
                <a:ln>
                  <a:noFill/>
                </a:ln>
                <a:solidFill>
                  <a:srgbClr val="FFFFFF"/>
                </a:solidFill>
                <a:effectLst/>
                <a:uLnTx/>
                <a:uFillTx/>
                <a:latin typeface="Open Sans"/>
                <a:ea typeface="+mn-ea"/>
                <a:cs typeface="+mn-cs"/>
              </a:rPr>
              <a:t>hwězda</a:t>
            </a:r>
            <a:r>
              <a:rPr kumimoji="0" lang="en-US" sz="1600" b="0" i="1" u="none" strike="noStrike" kern="1200" cap="none" spc="0" normalizeH="0" baseline="0" noProof="0">
                <a:ln>
                  <a:noFill/>
                </a:ln>
                <a:solidFill>
                  <a:srgbClr val="FFFFFF"/>
                </a:solidFill>
                <a:effectLst/>
                <a:uLnTx/>
                <a:uFillTx/>
                <a:latin typeface="Open Sans"/>
                <a:ea typeface="+mn-ea"/>
                <a:cs typeface="+mn-cs"/>
              </a:rPr>
              <a:t> </a:t>
            </a:r>
            <a:r>
              <a:rPr kumimoji="0" lang="en-GB" sz="1600" b="0" i="1" u="none" strike="noStrike" kern="1200" cap="none" spc="0" normalizeH="0" baseline="0" noProof="0">
                <a:ln>
                  <a:noFill/>
                </a:ln>
                <a:solidFill>
                  <a:srgbClr val="FFFFFF"/>
                </a:solidFill>
                <a:effectLst/>
                <a:uLnTx/>
                <a:uFillTx/>
                <a:latin typeface="Open Sans"/>
                <a:ea typeface="+mn-ea"/>
                <a:cs typeface="+mn-cs"/>
              </a:rPr>
              <a:t>119 Tauri</a:t>
            </a:r>
            <a:endParaRPr kumimoji="0" lang="de-DE" sz="1600" b="0" i="1" u="none" strike="noStrike" kern="1200" cap="none" spc="0" normalizeH="0" baseline="0" noProof="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1768875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295127"/>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a:ln>
                  <a:noFill/>
                </a:ln>
                <a:solidFill>
                  <a:srgbClr val="00305E"/>
                </a:solidFill>
                <a:effectLst/>
                <a:uLnTx/>
                <a:uFillTx/>
                <a:latin typeface="Open Sans"/>
                <a:ea typeface="+mn-ea"/>
                <a:cs typeface="+mn-cs"/>
              </a:rPr>
              <a:t>My smy</a:t>
            </a:r>
            <a:r>
              <a:rPr lang="en-GB" sz="2200">
                <a:solidFill>
                  <a:srgbClr val="00305E"/>
                </a:solidFill>
                <a:latin typeface="Open Sans"/>
              </a:rPr>
              <a:t> zhonili</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kotre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nuklearne</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procesy</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pohonjeja</a:t>
            </a:r>
            <a:r>
              <a:rPr kumimoji="0" lang="en-GB" sz="2200" b="0" i="0" u="none" strike="noStrike" kern="1200" cap="none" spc="0" normalizeH="0" baseline="0" noProof="0">
                <a:ln>
                  <a:noFill/>
                </a:ln>
                <a:solidFill>
                  <a:srgbClr val="00305E"/>
                </a:solidFill>
                <a:effectLst/>
                <a:uLnTx/>
                <a:uFillTx/>
                <a:latin typeface="Open Sans"/>
                <a:ea typeface="+mn-ea"/>
                <a:cs typeface="+mn-cs"/>
              </a:rPr>
              <a:t> hwězdy.</a:t>
            </a:r>
          </a:p>
          <a:p>
            <a:pPr marL="342900" lvl="0" indent="-342900">
              <a:spcAft>
                <a:spcPts val="900"/>
              </a:spcAft>
              <a:buFont typeface="Wingdings" panose="05000000000000000000" pitchFamily="2" charset="2"/>
              <a:buChar char="Ø"/>
              <a:defRPr/>
            </a:pPr>
            <a:r>
              <a:rPr lang="en-GB" sz="2200">
                <a:solidFill>
                  <a:srgbClr val="00305E"/>
                </a:solidFill>
                <a:latin typeface="Open Sans"/>
              </a:rPr>
              <a:t>My</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smy</a:t>
            </a:r>
            <a:r>
              <a:rPr kumimoji="0" lang="en-GB" sz="2200" b="0" i="0" u="none" strike="noStrike" kern="1200" cap="none" spc="0" normalizeH="0" baseline="0" noProof="0">
                <a:ln>
                  <a:noFill/>
                </a:ln>
                <a:solidFill>
                  <a:srgbClr val="00305E"/>
                </a:solidFill>
                <a:effectLst/>
                <a:uLnTx/>
                <a:uFillTx/>
                <a:latin typeface="Open Sans"/>
                <a:ea typeface="+mn-ea"/>
                <a:cs typeface="+mn-cs"/>
              </a:rPr>
              <a:t> nawukli, zo </a:t>
            </a:r>
            <a:r>
              <a:rPr kumimoji="0" lang="en-GB" sz="2200" b="0" i="0" u="none" strike="noStrike" kern="1200" cap="none" spc="0" normalizeH="0" baseline="0" noProof="0" err="1">
                <a:ln>
                  <a:noFill/>
                </a:ln>
                <a:solidFill>
                  <a:srgbClr val="00305E"/>
                </a:solidFill>
                <a:effectLst/>
                <a:uLnTx/>
                <a:uFillTx/>
                <a:latin typeface="Open Sans"/>
                <a:ea typeface="+mn-ea"/>
                <a:cs typeface="+mn-cs"/>
              </a:rPr>
              <a:t>tworjenje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ćešich</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elementow</a:t>
            </a:r>
            <a:r>
              <a:rPr kumimoji="0" lang="en-GB" sz="2200" b="0" i="0" u="none" strike="noStrike" kern="1200" cap="none" spc="0" normalizeH="0" baseline="0" noProof="0">
                <a:ln>
                  <a:noFill/>
                </a:ln>
                <a:solidFill>
                  <a:srgbClr val="00305E"/>
                </a:solidFill>
                <a:effectLst/>
                <a:uLnTx/>
                <a:uFillTx/>
                <a:latin typeface="Open Sans"/>
                <a:ea typeface="+mn-ea"/>
                <a:cs typeface="+mn-cs"/>
              </a:rPr>
              <a:t> je </a:t>
            </a:r>
            <a:r>
              <a:rPr kumimoji="0" lang="en-GB" sz="2200" b="0" i="0" u="none" strike="noStrike" kern="1200" cap="none" spc="0" normalizeH="0" baseline="0" noProof="0" err="1">
                <a:ln>
                  <a:noFill/>
                </a:ln>
                <a:solidFill>
                  <a:srgbClr val="00305E"/>
                </a:solidFill>
                <a:effectLst/>
                <a:uLnTx/>
                <a:uFillTx/>
                <a:latin typeface="Open Sans"/>
                <a:ea typeface="+mn-ea"/>
                <a:cs typeface="+mn-cs"/>
              </a:rPr>
              <a:t>jenož</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móžne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přez</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lang="en-GB" sz="2200">
                <a:solidFill>
                  <a:srgbClr val="00305E"/>
                </a:solidFill>
              </a:rPr>
              <a:t>popady neutronow, </a:t>
            </a:r>
            <a:r>
              <a:rPr kumimoji="0" lang="en-GB" sz="2200" b="0" i="0" u="none" strike="noStrike" kern="1200" cap="none" spc="0" normalizeH="0" baseline="0" noProof="0" err="1">
                <a:ln>
                  <a:noFill/>
                </a:ln>
                <a:solidFill>
                  <a:srgbClr val="00305E"/>
                </a:solidFill>
                <a:effectLst/>
                <a:uLnTx/>
                <a:uFillTx/>
                <a:latin typeface="Open Sans"/>
                <a:ea typeface="+mn-ea"/>
                <a:cs typeface="+mn-cs"/>
              </a:rPr>
              <a:t>čehoždla</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dyrbja</a:t>
            </a:r>
            <a:r>
              <a:rPr kumimoji="0" lang="en-GB" sz="2200" b="0" i="0" u="none" strike="noStrike" kern="1200" cap="none" spc="0" normalizeH="0" baseline="0" noProof="0">
                <a:ln>
                  <a:noFill/>
                </a:ln>
                <a:solidFill>
                  <a:srgbClr val="00305E"/>
                </a:solidFill>
                <a:effectLst/>
                <a:uLnTx/>
                <a:uFillTx/>
                <a:latin typeface="Open Sans"/>
                <a:ea typeface="+mn-ea"/>
                <a:cs typeface="+mn-cs"/>
              </a:rPr>
              <a:t> we </a:t>
            </a:r>
            <a:r>
              <a:rPr kumimoji="0" lang="en-GB" sz="2200" b="0" i="0" u="none" strike="noStrike" kern="1200" cap="none" spc="0" normalizeH="0" baseline="0" noProof="0" err="1">
                <a:ln>
                  <a:noFill/>
                </a:ln>
                <a:solidFill>
                  <a:srgbClr val="00305E"/>
                </a:solidFill>
                <a:effectLst/>
                <a:uLnTx/>
                <a:uFillTx/>
                <a:latin typeface="Open Sans"/>
                <a:ea typeface="+mn-ea"/>
                <a:cs typeface="+mn-cs"/>
              </a:rPr>
              <a:t>hwězdach</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swobodne</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neutrony</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a:ln>
                  <a:noFill/>
                </a:ln>
                <a:solidFill>
                  <a:srgbClr val="00305E"/>
                </a:solidFill>
                <a:effectLst/>
                <a:uLnTx/>
                <a:uFillTx/>
                <a:latin typeface="Open Sans"/>
                <a:ea typeface="+mn-ea"/>
                <a:cs typeface="+mn-cs"/>
              </a:rPr>
              <a:t>dawać</a:t>
            </a:r>
            <a:r>
              <a:rPr lang="en-GB" sz="2200">
                <a:solidFill>
                  <a:srgbClr val="00305E"/>
                </a:solidFill>
                <a:latin typeface="Open Sans"/>
              </a:rPr>
              <a:t>.</a:t>
            </a:r>
            <a:endParaRPr kumimoji="0" lang="en-US" sz="2200" b="0" i="0" u="none" strike="noStrike" kern="1200" cap="none" spc="0" normalizeH="0" baseline="0" noProof="0">
              <a:ln>
                <a:noFill/>
              </a:ln>
              <a:solidFill>
                <a:srgbClr val="00305E"/>
              </a:solidFill>
              <a:effectLst/>
              <a:uLnTx/>
              <a:uFillTx/>
              <a:latin typeface="Open Sans"/>
              <a:ea typeface="+mn-ea"/>
              <a:cs typeface="+mn-cs"/>
            </a:endParaRP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a:ln>
                  <a:noFill/>
                </a:ln>
                <a:solidFill>
                  <a:srgbClr val="00305E"/>
                </a:solidFill>
                <a:effectLst/>
                <a:uLnTx/>
                <a:uFillTx/>
                <a:latin typeface="Open Sans"/>
                <a:ea typeface="+mn-ea"/>
                <a:cs typeface="+mn-cs"/>
              </a:rPr>
              <a:t>My </a:t>
            </a:r>
            <a:r>
              <a:rPr kumimoji="0" lang="en-GB" sz="2200" b="0" i="0" u="none" strike="noStrike" kern="1200" cap="none" spc="0" normalizeH="0" baseline="0" noProof="0" err="1">
                <a:ln>
                  <a:noFill/>
                </a:ln>
                <a:solidFill>
                  <a:srgbClr val="00305E"/>
                </a:solidFill>
                <a:effectLst/>
                <a:uLnTx/>
                <a:uFillTx/>
                <a:latin typeface="Open Sans"/>
                <a:ea typeface="+mn-ea"/>
                <a:cs typeface="+mn-cs"/>
              </a:rPr>
              <a:t>smy</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wěste</a:t>
            </a:r>
            <a:r>
              <a:rPr kumimoji="0" lang="en-GB" sz="2200" b="0" i="0" u="none" strike="noStrike" kern="1200" cap="none" spc="0" normalizeH="0" baseline="0" noProof="0">
                <a:ln>
                  <a:noFill/>
                </a:ln>
                <a:solidFill>
                  <a:srgbClr val="00305E"/>
                </a:solidFill>
                <a:effectLst/>
                <a:uLnTx/>
                <a:uFillTx/>
                <a:latin typeface="Open Sans"/>
                <a:ea typeface="+mn-ea"/>
                <a:cs typeface="+mn-cs"/>
              </a:rPr>
              <a:t> r</a:t>
            </a:r>
            <a:r>
              <a:rPr kumimoji="0" lang="en-US" sz="2200" b="0" i="0" u="none" strike="noStrike" kern="1200" cap="none" spc="0" normalizeH="0" baseline="0" noProof="0" err="1">
                <a:ln>
                  <a:noFill/>
                </a:ln>
                <a:solidFill>
                  <a:srgbClr val="00305E"/>
                </a:solidFill>
                <a:effectLst/>
                <a:uLnTx/>
                <a:uFillTx/>
                <a:latin typeface="Open Sans"/>
                <a:ea typeface="+mn-ea"/>
                <a:cs typeface="+mn-cs"/>
              </a:rPr>
              <a:t>eakcije</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přepytowali</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kotrež</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móža</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neutronowe</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žórło</a:t>
            </a:r>
            <a:r>
              <a:rPr kumimoji="0" lang="en-US" sz="2200" b="0" i="0" u="none" strike="noStrike" kern="1200" cap="none" spc="0" normalizeH="0" baseline="0" noProof="0">
                <a:ln>
                  <a:noFill/>
                </a:ln>
                <a:solidFill>
                  <a:srgbClr val="00305E"/>
                </a:solidFill>
                <a:effectLst/>
                <a:uLnTx/>
                <a:uFillTx/>
                <a:latin typeface="Open Sans"/>
                <a:ea typeface="+mn-ea"/>
                <a:cs typeface="+mn-cs"/>
              </a:rPr>
              <a:t> </a:t>
            </a:r>
            <a:r>
              <a:rPr kumimoji="0" lang="en-US" sz="2200" b="0" i="0" u="none" strike="noStrike" kern="1200" cap="none" spc="0" normalizeH="0" baseline="0" noProof="0" err="1">
                <a:ln>
                  <a:noFill/>
                </a:ln>
                <a:solidFill>
                  <a:srgbClr val="00305E"/>
                </a:solidFill>
                <a:effectLst/>
                <a:uLnTx/>
                <a:uFillTx/>
                <a:latin typeface="Open Sans"/>
                <a:ea typeface="+mn-ea"/>
                <a:cs typeface="+mn-cs"/>
              </a:rPr>
              <a:t>być</a:t>
            </a:r>
            <a:r>
              <a:rPr kumimoji="0" lang="en-GB" sz="2200" b="0" i="0" u="none" strike="noStrike" kern="1200" cap="none" spc="0" normalizeH="0" baseline="0" noProof="0">
                <a:ln>
                  <a:noFill/>
                </a:ln>
                <a:solidFill>
                  <a:srgbClr val="00305E"/>
                </a:solidFill>
                <a:effectLst/>
                <a:uLnTx/>
                <a:uFillTx/>
                <a:latin typeface="Open Sans"/>
                <a:ea typeface="+mn-ea"/>
                <a:cs typeface="+mn-cs"/>
              </a:rPr>
              <a:t>, zo </a:t>
            </a:r>
            <a:r>
              <a:rPr kumimoji="0" lang="en-GB" sz="2200" b="0" i="0" u="none" strike="noStrike" kern="1200" cap="none" spc="0" normalizeH="0" baseline="0" noProof="0" err="1">
                <a:ln>
                  <a:noFill/>
                </a:ln>
                <a:solidFill>
                  <a:srgbClr val="00305E"/>
                </a:solidFill>
                <a:effectLst/>
                <a:uLnTx/>
                <a:uFillTx/>
                <a:latin typeface="Open Sans"/>
                <a:ea typeface="+mn-ea"/>
                <a:cs typeface="+mn-cs"/>
              </a:rPr>
              <a:t>bychmy</a:t>
            </a:r>
            <a:r>
              <a:rPr kumimoji="0" lang="en-GB" sz="2200" b="0" i="0" u="none" strike="noStrike" kern="1200" cap="none" spc="0" normalizeH="0" baseline="0" noProof="0">
                <a:ln>
                  <a:noFill/>
                </a:ln>
                <a:solidFill>
                  <a:srgbClr val="00305E"/>
                </a:solidFill>
                <a:effectLst/>
                <a:uLnTx/>
                <a:uFillTx/>
                <a:latin typeface="Open Sans"/>
                <a:ea typeface="+mn-ea"/>
                <a:cs typeface="+mn-cs"/>
              </a:rPr>
              <a:t> zwěsćili, </a:t>
            </a:r>
            <a:r>
              <a:rPr kumimoji="0" lang="en-GB" sz="2200" b="0" i="0" u="none" strike="noStrike" kern="1200" cap="none" spc="0" normalizeH="0" baseline="0" noProof="0" err="1">
                <a:ln>
                  <a:noFill/>
                </a:ln>
                <a:solidFill>
                  <a:srgbClr val="00305E"/>
                </a:solidFill>
                <a:effectLst/>
                <a:uLnTx/>
                <a:uFillTx/>
                <a:latin typeface="Open Sans"/>
                <a:ea typeface="+mn-ea"/>
                <a:cs typeface="+mn-cs"/>
              </a:rPr>
              <a:t>kak</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husto</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wustupuje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tuta</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reakcija</a:t>
            </a:r>
            <a:r>
              <a:rPr kumimoji="0" lang="en-GB" sz="2200" b="0" i="0" u="none" strike="noStrike" kern="1200" cap="none" spc="0" normalizeH="0" baseline="0" noProof="0">
                <a:ln>
                  <a:noFill/>
                </a:ln>
                <a:solidFill>
                  <a:srgbClr val="00305E"/>
                </a:solidFill>
                <a:effectLst/>
                <a:uLnTx/>
                <a:uFillTx/>
                <a:latin typeface="Open Sans"/>
                <a:ea typeface="+mn-ea"/>
                <a:cs typeface="+mn-cs"/>
              </a:rPr>
              <a:t> pod datymi wobstejnosćemi.</a:t>
            </a:r>
          </a:p>
          <a:p>
            <a:pPr marL="342900" lvl="0" indent="-342900">
              <a:spcAft>
                <a:spcPts val="900"/>
              </a:spcAft>
              <a:buFont typeface="Wingdings" panose="05000000000000000000" pitchFamily="2" charset="2"/>
              <a:buChar char="Ø"/>
              <a:defRPr/>
            </a:pPr>
            <a:r>
              <a:rPr kumimoji="0" lang="en-GB" sz="2200" b="0" i="0" u="none" strike="noStrike" kern="1200" cap="none" spc="0" normalizeH="0" baseline="0" noProof="0">
                <a:ln>
                  <a:noFill/>
                </a:ln>
                <a:solidFill>
                  <a:srgbClr val="00305E"/>
                </a:solidFill>
                <a:effectLst/>
                <a:uLnTx/>
                <a:uFillTx/>
                <a:latin typeface="Open Sans"/>
                <a:ea typeface="+mn-ea"/>
                <a:cs typeface="+mn-cs"/>
              </a:rPr>
              <a:t>W </a:t>
            </a:r>
            <a:r>
              <a:rPr kumimoji="0" lang="en-GB" sz="2200" b="1" i="0" u="none" strike="noStrike" kern="1200" cap="none" spc="0" normalizeH="0" baseline="0" noProof="0">
                <a:ln>
                  <a:noFill/>
                </a:ln>
                <a:solidFill>
                  <a:srgbClr val="00305E"/>
                </a:solidFill>
                <a:effectLst/>
                <a:uLnTx/>
                <a:uFillTx/>
                <a:latin typeface="Open Sans"/>
                <a:ea typeface="+mn-ea"/>
                <a:cs typeface="+mn-cs"/>
              </a:rPr>
              <a:t>reakciskej </a:t>
            </a:r>
            <a:r>
              <a:rPr kumimoji="0" lang="en-GB" sz="2200" b="1" i="0" u="none" strike="noStrike" kern="1200" cap="none" spc="0" normalizeH="0" baseline="0" noProof="0" err="1">
                <a:ln>
                  <a:noFill/>
                </a:ln>
                <a:solidFill>
                  <a:srgbClr val="00305E"/>
                </a:solidFill>
                <a:effectLst/>
                <a:uLnTx/>
                <a:uFillTx/>
                <a:latin typeface="Open Sans"/>
                <a:ea typeface="+mn-ea"/>
                <a:cs typeface="+mn-cs"/>
              </a:rPr>
              <a:t>raće</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a:ln>
                  <a:noFill/>
                </a:ln>
                <a:solidFill>
                  <a:srgbClr val="00305E"/>
                </a:solidFill>
                <a:effectLst/>
                <a:uLnTx/>
                <a:uFillTx/>
                <a:latin typeface="Open Sans"/>
                <a:ea typeface="+mn-ea"/>
                <a:cs typeface="+mn-cs"/>
              </a:rPr>
              <a:t>zakótwjena </a:t>
            </a:r>
            <a:r>
              <a:rPr kumimoji="0" lang="en-GB" sz="2200" b="0" i="0" u="none" strike="noStrike" kern="1200" cap="none" spc="0" normalizeH="0" baseline="0" noProof="0" err="1">
                <a:ln>
                  <a:noFill/>
                </a:ln>
                <a:solidFill>
                  <a:srgbClr val="00305E"/>
                </a:solidFill>
                <a:effectLst/>
                <a:uLnTx/>
                <a:uFillTx/>
                <a:latin typeface="Open Sans"/>
                <a:ea typeface="+mn-ea"/>
                <a:cs typeface="+mn-cs"/>
              </a:rPr>
              <a:t>informacija</a:t>
            </a:r>
            <a:r>
              <a:rPr kumimoji="0" lang="en-GB" sz="2200" b="0" i="0" u="none" strike="noStrike" kern="1200" cap="none" spc="0" normalizeH="0" baseline="0" noProof="0">
                <a:ln>
                  <a:noFill/>
                </a:ln>
                <a:solidFill>
                  <a:srgbClr val="00305E"/>
                </a:solidFill>
                <a:effectLst/>
                <a:uLnTx/>
                <a:uFillTx/>
                <a:latin typeface="Open Sans"/>
                <a:ea typeface="+mn-ea"/>
                <a:cs typeface="+mn-cs"/>
              </a:rPr>
              <a:t> je wažna, zo bychmy rozumili, </a:t>
            </a:r>
            <a:r>
              <a:rPr kumimoji="0" lang="en-GB" sz="2200" b="0" i="0" u="none" strike="noStrike" kern="1200" cap="none" spc="0" normalizeH="0" baseline="0" noProof="0" err="1">
                <a:ln>
                  <a:noFill/>
                </a:ln>
                <a:solidFill>
                  <a:srgbClr val="00305E"/>
                </a:solidFill>
                <a:effectLst/>
                <a:uLnTx/>
                <a:uFillTx/>
                <a:latin typeface="Open Sans"/>
                <a:ea typeface="+mn-ea"/>
                <a:cs typeface="+mn-cs"/>
              </a:rPr>
              <a:t>kak</a:t>
            </a:r>
            <a:r>
              <a:rPr kumimoji="0" lang="en-GB" sz="2200" b="0" i="0" u="none" strike="noStrike" kern="1200" cap="none" spc="0" normalizeH="0" baseline="0" noProof="0">
                <a:ln>
                  <a:noFill/>
                </a:ln>
                <a:solidFill>
                  <a:srgbClr val="00305E"/>
                </a:solidFill>
                <a:effectLst/>
                <a:uLnTx/>
                <a:uFillTx/>
                <a:latin typeface="Open Sans"/>
                <a:ea typeface="+mn-ea"/>
                <a:cs typeface="+mn-cs"/>
              </a:rPr>
              <a:t> procesy we </a:t>
            </a:r>
            <a:r>
              <a:rPr lang="en-GB" sz="2200">
                <a:solidFill>
                  <a:srgbClr val="00305E"/>
                </a:solidFill>
                <a:latin typeface="Open Sans"/>
              </a:rPr>
              <a:t>hwězdach</a:t>
            </a:r>
            <a:r>
              <a:rPr lang="en-GB" sz="2200">
                <a:solidFill>
                  <a:srgbClr val="00305E"/>
                </a:solidFill>
              </a:rPr>
              <a:t> wotbě</a:t>
            </a:r>
            <a:r>
              <a:rPr lang="en-GB" sz="2200">
                <a:solidFill>
                  <a:srgbClr val="00305E"/>
                </a:solidFill>
                <a:latin typeface="+mj-lt"/>
              </a:rPr>
              <a:t>ž</a:t>
            </a:r>
            <a:r>
              <a:rPr lang="en-GB" sz="2200">
                <a:solidFill>
                  <a:srgbClr val="00305E"/>
                </a:solidFill>
              </a:rPr>
              <a:t>a</a:t>
            </a:r>
            <a:r>
              <a:rPr lang="en-GB" sz="2200">
                <a:solidFill>
                  <a:srgbClr val="00305E"/>
                </a:solidFill>
                <a:latin typeface="Open Sans"/>
              </a:rPr>
              <a:t>.</a:t>
            </a:r>
            <a:endParaRPr kumimoji="0" lang="en-GB" sz="2200" b="0" i="0" u="none" strike="noStrike" kern="1200" cap="none" spc="0" normalizeH="0" baseline="0" noProof="0">
              <a:ln>
                <a:noFill/>
              </a:ln>
              <a:solidFill>
                <a:srgbClr val="00305E"/>
              </a:solidFill>
              <a:effectLst/>
              <a:uLnTx/>
              <a:uFillTx/>
              <a:latin typeface="Open Sans"/>
              <a:ea typeface="+mn-ea"/>
              <a:cs typeface="+mn-cs"/>
            </a:endParaRP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err="1"/>
              <a:t>Zjeće</a:t>
            </a:r>
            <a:endParaRPr lang="de-DE" sz="3000" noProof="0"/>
          </a:p>
        </p:txBody>
      </p:sp>
    </p:spTree>
    <p:extLst>
      <p:ext uri="{BB962C8B-B14F-4D97-AF65-F5344CB8AC3E}">
        <p14:creationId xmlns:p14="http://schemas.microsoft.com/office/powerpoint/2010/main" val="17128843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67113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lang="en-GB" sz="2200" b="1">
                <a:solidFill>
                  <a:srgbClr val="00305E"/>
                </a:solidFill>
                <a:latin typeface="Open Sans"/>
              </a:rPr>
              <a:t>N</a:t>
            </a:r>
            <a:r>
              <a:rPr kumimoji="0" lang="en-GB" sz="2200" b="1" i="0" u="none" strike="noStrike" kern="1200" cap="none" spc="0" normalizeH="0" baseline="0" noProof="0" err="1">
                <a:ln>
                  <a:noFill/>
                </a:ln>
                <a:solidFill>
                  <a:srgbClr val="00305E"/>
                </a:solidFill>
                <a:effectLst/>
                <a:uLnTx/>
                <a:uFillTx/>
                <a:latin typeface="Open Sans"/>
                <a:ea typeface="+mn-ea"/>
                <a:cs typeface="+mn-cs"/>
              </a:rPr>
              <a:t>uklearna</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astrofyzika</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a:ln>
                  <a:noFill/>
                </a:ln>
                <a:solidFill>
                  <a:srgbClr val="00305E"/>
                </a:solidFill>
                <a:effectLst/>
                <a:uLnTx/>
                <a:uFillTx/>
                <a:latin typeface="Open Sans"/>
                <a:ea typeface="+mn-ea"/>
                <a:cs typeface="+mn-cs"/>
              </a:rPr>
              <a:t>je </a:t>
            </a:r>
            <a:r>
              <a:rPr kumimoji="0" lang="en-GB" sz="2200" b="0" i="0" u="none" strike="noStrike" kern="1200" cap="none" spc="0" normalizeH="0" baseline="0" noProof="0" err="1">
                <a:ln>
                  <a:noFill/>
                </a:ln>
                <a:solidFill>
                  <a:srgbClr val="00305E"/>
                </a:solidFill>
                <a:effectLst/>
                <a:uLnTx/>
                <a:uFillTx/>
                <a:latin typeface="Open Sans"/>
                <a:ea typeface="+mn-ea"/>
                <a:cs typeface="+mn-cs"/>
              </a:rPr>
              <a:t>kompleksne</a:t>
            </a:r>
            <a:r>
              <a:rPr kumimoji="0" lang="en-GB" sz="2200" b="0" i="0" u="none" strike="noStrike" kern="1200" cap="none" spc="0" normalizeH="0" baseline="0" noProof="0">
                <a:ln>
                  <a:noFill/>
                </a:ln>
                <a:solidFill>
                  <a:srgbClr val="00305E"/>
                </a:solidFill>
                <a:effectLst/>
                <a:uLnTx/>
                <a:uFillTx/>
                <a:latin typeface="Open Sans"/>
                <a:ea typeface="+mn-ea"/>
                <a:cs typeface="+mn-cs"/>
              </a:rPr>
              <a:t> hromadźe-skutkowanje </a:t>
            </a:r>
            <a:r>
              <a:rPr kumimoji="0" lang="en-GB" sz="2200" b="0" i="0" u="none" strike="noStrike" kern="1200" cap="none" spc="0" normalizeH="0" baseline="0" noProof="0" err="1">
                <a:ln>
                  <a:noFill/>
                </a:ln>
                <a:solidFill>
                  <a:srgbClr val="00305E"/>
                </a:solidFill>
                <a:effectLst/>
                <a:uLnTx/>
                <a:uFillTx/>
                <a:latin typeface="Open Sans"/>
                <a:ea typeface="+mn-ea"/>
                <a:cs typeface="+mn-cs"/>
              </a:rPr>
              <a:t>jadrowofyzikaliskich</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eksperimentow</a:t>
            </a:r>
            <a:r>
              <a:rPr kumimoji="0" lang="en-GB" sz="2200" b="0" i="0" u="none" strike="noStrike" kern="1200" cap="none" spc="0" normalizeH="0" baseline="0" noProof="0">
                <a:ln>
                  <a:noFill/>
                </a:ln>
                <a:solidFill>
                  <a:srgbClr val="00305E"/>
                </a:solidFill>
                <a:effectLst/>
                <a:uLnTx/>
                <a:uFillTx/>
                <a:latin typeface="Open Sans"/>
                <a:ea typeface="+mn-ea"/>
                <a:cs typeface="+mn-cs"/>
              </a:rPr>
              <a:t>, hwězdnych </a:t>
            </a:r>
            <a:r>
              <a:rPr kumimoji="0" lang="en-GB" sz="2200" b="0" i="0" u="none" strike="noStrike" kern="1200" cap="none" spc="0" normalizeH="0" baseline="0" noProof="0" err="1">
                <a:ln>
                  <a:noFill/>
                </a:ln>
                <a:solidFill>
                  <a:srgbClr val="00305E"/>
                </a:solidFill>
                <a:effectLst/>
                <a:uLnTx/>
                <a:uFillTx/>
                <a:latin typeface="Open Sans"/>
                <a:ea typeface="+mn-ea"/>
                <a:cs typeface="+mn-cs"/>
              </a:rPr>
              <a:t>modelow</a:t>
            </a:r>
            <a:r>
              <a:rPr kumimoji="0" lang="en-GB" sz="2200" b="0" i="0" u="none" strike="noStrike" kern="1200" cap="none" spc="0" normalizeH="0" baseline="0" noProof="0">
                <a:ln>
                  <a:noFill/>
                </a:ln>
                <a:solidFill>
                  <a:srgbClr val="00305E"/>
                </a:solidFill>
                <a:effectLst/>
                <a:uLnTx/>
                <a:uFillTx/>
                <a:latin typeface="Open Sans"/>
                <a:ea typeface="+mn-ea"/>
                <a:cs typeface="+mn-cs"/>
              </a:rPr>
              <a:t>, astronomiskich wobkedźbowanjow atd.</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err="1">
                <a:ln>
                  <a:noFill/>
                </a:ln>
                <a:solidFill>
                  <a:srgbClr val="00305E"/>
                </a:solidFill>
                <a:effectLst/>
                <a:uLnTx/>
                <a:uFillTx/>
                <a:latin typeface="Open Sans"/>
                <a:ea typeface="+mn-ea"/>
                <a:cs typeface="+mn-cs"/>
              </a:rPr>
              <a:t>Chemiske</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err="1">
                <a:ln>
                  <a:noFill/>
                </a:ln>
                <a:solidFill>
                  <a:srgbClr val="00305E"/>
                </a:solidFill>
                <a:effectLst/>
                <a:uLnTx/>
                <a:uFillTx/>
                <a:latin typeface="Open Sans"/>
                <a:ea typeface="+mn-ea"/>
                <a:cs typeface="+mn-cs"/>
              </a:rPr>
              <a:t>elementy</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a:ln>
                  <a:noFill/>
                </a:ln>
                <a:solidFill>
                  <a:srgbClr val="00305E"/>
                </a:solidFill>
                <a:effectLst/>
                <a:uLnTx/>
                <a:uFillTx/>
                <a:latin typeface="Open Sans"/>
                <a:ea typeface="+mn-ea"/>
                <a:cs typeface="+mn-cs"/>
              </a:rPr>
              <a:t>so </a:t>
            </a:r>
            <a:r>
              <a:rPr lang="en-GB" sz="2200">
                <a:solidFill>
                  <a:srgbClr val="00305E"/>
                </a:solidFill>
                <a:latin typeface="Open Sans"/>
              </a:rPr>
              <a:t>tworja</a:t>
            </a:r>
            <a:r>
              <a:rPr kumimoji="0" lang="en-GB" sz="2200" b="0" i="0" u="none" strike="noStrike" kern="1200" cap="none" spc="0" normalizeH="0" baseline="0" noProof="0">
                <a:ln>
                  <a:noFill/>
                </a:ln>
                <a:solidFill>
                  <a:srgbClr val="00305E"/>
                </a:solidFill>
                <a:effectLst/>
                <a:uLnTx/>
                <a:uFillTx/>
                <a:latin typeface="Open Sans"/>
                <a:ea typeface="+mn-ea"/>
                <a:cs typeface="+mn-cs"/>
              </a:rPr>
              <a:t> w </a:t>
            </a:r>
            <a:r>
              <a:rPr kumimoji="0" lang="en-GB" sz="2200" b="0" i="0" u="none" strike="noStrike" kern="1200" cap="none" spc="0" normalizeH="0" baseline="0" noProof="0" err="1">
                <a:ln>
                  <a:noFill/>
                </a:ln>
                <a:solidFill>
                  <a:srgbClr val="00305E"/>
                </a:solidFill>
                <a:effectLst/>
                <a:uLnTx/>
                <a:uFillTx/>
                <a:latin typeface="Open Sans"/>
                <a:ea typeface="+mn-ea"/>
                <a:cs typeface="+mn-cs"/>
              </a:rPr>
              <a:t>procesach</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kotrež</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pohonjeja</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cyły</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uniwersum</a:t>
            </a:r>
            <a:r>
              <a:rPr kumimoji="0" lang="en-GB" sz="22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lang="en-GB" sz="2200" err="1">
                <a:solidFill>
                  <a:srgbClr val="00305E"/>
                </a:solidFill>
                <a:latin typeface="Open Sans"/>
              </a:rPr>
              <a:t>Častosć</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chemiskich</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elementow</a:t>
            </a:r>
            <a:r>
              <a:rPr kumimoji="0" lang="en-GB" sz="2200" b="0" i="0" u="none" strike="noStrike" kern="1200" cap="none" spc="0" normalizeH="0" baseline="0" noProof="0">
                <a:ln>
                  <a:noFill/>
                </a:ln>
                <a:solidFill>
                  <a:srgbClr val="00305E"/>
                </a:solidFill>
                <a:effectLst/>
                <a:uLnTx/>
                <a:uFillTx/>
                <a:latin typeface="Open Sans"/>
                <a:ea typeface="+mn-ea"/>
                <a:cs typeface="+mn-cs"/>
              </a:rPr>
              <a:t> je </a:t>
            </a:r>
            <a:r>
              <a:rPr kumimoji="0" lang="en-GB" sz="2200" b="0" i="0" u="none" strike="noStrike" kern="1200" cap="none" spc="0" normalizeH="0" baseline="0" noProof="0" err="1">
                <a:ln>
                  <a:noFill/>
                </a:ln>
                <a:solidFill>
                  <a:srgbClr val="00305E"/>
                </a:solidFill>
                <a:effectLst/>
                <a:uLnTx/>
                <a:uFillTx/>
                <a:latin typeface="Open Sans"/>
                <a:ea typeface="+mn-ea"/>
                <a:cs typeface="+mn-cs"/>
              </a:rPr>
              <a:t>indikator</a:t>
            </a:r>
            <a:r>
              <a:rPr kumimoji="0" lang="en-GB" sz="2200" b="0" i="0" u="none" strike="noStrike" kern="1200" cap="none" spc="0" normalizeH="0" baseline="0" noProof="0">
                <a:ln>
                  <a:noFill/>
                </a:ln>
                <a:solidFill>
                  <a:srgbClr val="00305E"/>
                </a:solidFill>
                <a:effectLst/>
                <a:uLnTx/>
                <a:uFillTx/>
                <a:latin typeface="Open Sans"/>
                <a:ea typeface="+mn-ea"/>
                <a:cs typeface="+mn-cs"/>
              </a:rPr>
              <a:t> za </a:t>
            </a:r>
            <a:r>
              <a:rPr kumimoji="0" lang="en-GB" sz="2200" b="1" i="0" u="none" strike="noStrike" kern="1200" cap="none" spc="0" normalizeH="0" baseline="0" noProof="0" err="1">
                <a:ln>
                  <a:noFill/>
                </a:ln>
                <a:solidFill>
                  <a:srgbClr val="00305E"/>
                </a:solidFill>
                <a:effectLst/>
                <a:uLnTx/>
                <a:uFillTx/>
                <a:latin typeface="Open Sans"/>
                <a:ea typeface="+mn-ea"/>
                <a:cs typeface="+mn-cs"/>
              </a:rPr>
              <a:t>kosmisku</a:t>
            </a:r>
            <a:r>
              <a:rPr kumimoji="0" lang="en-GB" sz="2200" b="1" i="0" u="none" strike="noStrike" kern="1200" cap="none" spc="0" normalizeH="0" baseline="0" noProof="0">
                <a:ln>
                  <a:noFill/>
                </a:ln>
                <a:solidFill>
                  <a:srgbClr val="00305E"/>
                </a:solidFill>
                <a:effectLst/>
                <a:uLnTx/>
                <a:uFillTx/>
                <a:latin typeface="Open Sans"/>
                <a:ea typeface="+mn-ea"/>
                <a:cs typeface="+mn-cs"/>
              </a:rPr>
              <a:t> </a:t>
            </a:r>
            <a:r>
              <a:rPr lang="en-GB" sz="2200" b="1" err="1">
                <a:solidFill>
                  <a:srgbClr val="00305E"/>
                </a:solidFill>
                <a:latin typeface="Open Sans"/>
              </a:rPr>
              <a:t>ew</a:t>
            </a:r>
            <a:r>
              <a:rPr kumimoji="0" lang="en-GB" sz="2200" b="1" i="0" u="none" strike="noStrike" kern="1200" cap="none" spc="0" normalizeH="0" baseline="0" noProof="0" err="1">
                <a:ln>
                  <a:noFill/>
                </a:ln>
                <a:solidFill>
                  <a:srgbClr val="00305E"/>
                </a:solidFill>
                <a:effectLst/>
                <a:uLnTx/>
                <a:uFillTx/>
                <a:latin typeface="Open Sans"/>
                <a:ea typeface="+mn-ea"/>
                <a:cs typeface="+mn-cs"/>
              </a:rPr>
              <a:t>oluciju</a:t>
            </a:r>
            <a:r>
              <a:rPr kumimoji="0" lang="en-GB" sz="2200" b="1"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lang="en-GB" sz="2200">
                <a:solidFill>
                  <a:srgbClr val="00305E"/>
                </a:solidFill>
                <a:latin typeface="Open Sans"/>
              </a:rPr>
              <a:t>Z </a:t>
            </a:r>
            <a:r>
              <a:rPr lang="en-GB" sz="2200" err="1">
                <a:solidFill>
                  <a:srgbClr val="00305E"/>
                </a:solidFill>
                <a:latin typeface="Open Sans"/>
              </a:rPr>
              <a:t>pomocu</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nuklearneje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astrofyziki</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spytamy</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stawizny</a:t>
            </a:r>
            <a:r>
              <a:rPr kumimoji="0" lang="en-GB" sz="2200" b="0" i="0" u="none" strike="noStrike" kern="1200" cap="none" spc="0" normalizeH="0" baseline="0" noProof="0">
                <a:ln>
                  <a:noFill/>
                </a:ln>
                <a:solidFill>
                  <a:srgbClr val="00305E"/>
                </a:solidFill>
                <a:effectLst/>
                <a:uLnTx/>
                <a:uFillTx/>
                <a:latin typeface="Open Sans"/>
                <a:ea typeface="+mn-ea"/>
                <a:cs typeface="+mn-cs"/>
              </a:rPr>
              <a:t> a </a:t>
            </a:r>
            <a:r>
              <a:rPr kumimoji="0" lang="en-GB" sz="2200" b="0" i="0" u="none" strike="noStrike" kern="1200" cap="none" spc="0" normalizeH="0" baseline="0" noProof="0" err="1">
                <a:ln>
                  <a:noFill/>
                </a:ln>
                <a:solidFill>
                  <a:srgbClr val="00305E"/>
                </a:solidFill>
                <a:effectLst/>
                <a:uLnTx/>
                <a:uFillTx/>
                <a:latin typeface="Open Sans"/>
                <a:ea typeface="+mn-ea"/>
                <a:cs typeface="+mn-cs"/>
              </a:rPr>
              <a:t>wuwiće</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0" i="0" u="none" strike="noStrike" kern="1200" cap="none" spc="0" normalizeH="0" baseline="0" noProof="0" err="1">
                <a:ln>
                  <a:noFill/>
                </a:ln>
                <a:solidFill>
                  <a:srgbClr val="00305E"/>
                </a:solidFill>
                <a:effectLst/>
                <a:uLnTx/>
                <a:uFillTx/>
                <a:latin typeface="Open Sans"/>
                <a:ea typeface="+mn-ea"/>
                <a:cs typeface="+mn-cs"/>
              </a:rPr>
              <a:t>našeho</a:t>
            </a:r>
            <a:r>
              <a:rPr kumimoji="0" lang="en-GB" sz="2200" b="0" i="0" u="none" strike="noStrike" kern="1200" cap="none" spc="0" normalizeH="0" baseline="0" noProof="0">
                <a:ln>
                  <a:noFill/>
                </a:ln>
                <a:solidFill>
                  <a:srgbClr val="00305E"/>
                </a:solidFill>
                <a:effectLst/>
                <a:uLnTx/>
                <a:uFillTx/>
                <a:latin typeface="Open Sans"/>
                <a:ea typeface="+mn-ea"/>
                <a:cs typeface="+mn-cs"/>
              </a:rPr>
              <a:t> </a:t>
            </a:r>
            <a:r>
              <a:rPr kumimoji="0" lang="en-GB" sz="2200" b="1" i="0" u="none" strike="noStrike" kern="1200" cap="none" spc="0" normalizeH="0" baseline="0" noProof="0">
                <a:ln>
                  <a:noFill/>
                </a:ln>
                <a:solidFill>
                  <a:srgbClr val="00305E"/>
                </a:solidFill>
                <a:effectLst/>
                <a:uLnTx/>
                <a:uFillTx/>
                <a:latin typeface="Open Sans"/>
                <a:ea typeface="+mn-ea"/>
                <a:cs typeface="+mn-cs"/>
              </a:rPr>
              <a:t>uniwersuma </a:t>
            </a:r>
            <a:r>
              <a:rPr kumimoji="0" lang="en-GB" sz="2200" b="0" i="0" u="none" strike="noStrike" kern="1200" cap="none" spc="0" normalizeH="0" baseline="0" noProof="0">
                <a:ln>
                  <a:noFill/>
                </a:ln>
                <a:solidFill>
                  <a:srgbClr val="00305E"/>
                </a:solidFill>
                <a:effectLst/>
                <a:uLnTx/>
                <a:uFillTx/>
                <a:latin typeface="Open Sans"/>
                <a:ea typeface="+mn-ea"/>
                <a:cs typeface="+mn-cs"/>
              </a:rPr>
              <a:t>rekonstruować.</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err="1"/>
              <a:t>Zjeće</a:t>
            </a:r>
            <a:endParaRPr lang="de-DE" sz="3000" noProof="0"/>
          </a:p>
        </p:txBody>
      </p:sp>
    </p:spTree>
    <p:extLst>
      <p:ext uri="{BB962C8B-B14F-4D97-AF65-F5344CB8AC3E}">
        <p14:creationId xmlns:p14="http://schemas.microsoft.com/office/powerpoint/2010/main" val="37181664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a:t>Brainstorming</a:t>
            </a:r>
            <a:endParaRPr lang="de-DE" sz="3000" noProof="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FFFF"/>
                  </a:solidFill>
                  <a:effectLst/>
                  <a:uLnTx/>
                  <a:uFillTx/>
                  <a:latin typeface="Open Sans"/>
                  <a:ea typeface="+mn-ea"/>
                  <a:cs typeface="+mn-cs"/>
                </a:rPr>
                <a:t>Nadawk</a:t>
              </a:r>
              <a:endParaRPr kumimoji="0" lang="en-US" sz="2400" b="1" i="0" u="none" strike="noStrike" kern="1200" cap="none" spc="0" normalizeH="0" baseline="0" noProof="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a:ln>
                    <a:noFill/>
                  </a:ln>
                  <a:solidFill>
                    <a:srgbClr val="00305E"/>
                  </a:solidFill>
                  <a:effectLst/>
                  <a:uLnTx/>
                  <a:uFillTx/>
                  <a:latin typeface="Open Sans"/>
                  <a:ea typeface="+mn-ea"/>
                  <a:cs typeface="+mn-cs"/>
                </a:rPr>
                <a:t>Wo</a:t>
              </a:r>
              <a:r>
                <a:rPr lang="hsb-DE" sz="2800">
                  <a:solidFill>
                    <a:srgbClr val="00305E"/>
                  </a:solidFill>
                  <a:latin typeface="Open Sans"/>
                </a:rPr>
                <a:t>čińće</a:t>
              </a:r>
              <a:br>
                <a:rPr kumimoji="0" lang="de-DE" sz="2800" b="0" i="0" u="none" strike="noStrike" kern="1200" cap="none" spc="0" normalizeH="0" baseline="0" noProof="0">
                  <a:ln>
                    <a:noFill/>
                  </a:ln>
                  <a:solidFill>
                    <a:srgbClr val="00305E"/>
                  </a:solidFill>
                  <a:effectLst/>
                  <a:uLnTx/>
                  <a:uFillTx/>
                  <a:latin typeface="Open Sans"/>
                  <a:ea typeface="+mn-ea"/>
                  <a:cs typeface="+mn-cs"/>
                </a:rPr>
              </a:br>
              <a:r>
                <a:rPr kumimoji="0" lang="de-DE" sz="2800" b="1" i="0" u="none" strike="noStrike" kern="1200" cap="none" spc="0" normalizeH="0" baseline="0" noProof="0">
                  <a:ln>
                    <a:noFill/>
                  </a:ln>
                  <a:solidFill>
                    <a:srgbClr val="00305E"/>
                  </a:solidFill>
                  <a:effectLst/>
                  <a:uLnTx/>
                  <a:uFillTx/>
                  <a:latin typeface="Open Sans"/>
                  <a:ea typeface="+mn-ea"/>
                  <a:cs typeface="+mn-cs"/>
                </a:rPr>
                <a:t> 1.1 Brainstormingowy board</a:t>
              </a:r>
              <a:r>
                <a:rPr kumimoji="0" lang="de-DE" sz="2800" i="0" u="none" strike="noStrike" kern="1200" cap="none" spc="0" normalizeH="0" baseline="0" noProof="0">
                  <a:ln>
                    <a:noFill/>
                  </a:ln>
                  <a:solidFill>
                    <a:srgbClr val="00305E"/>
                  </a:solidFill>
                  <a:effectLst/>
                  <a:uLnTx/>
                  <a:uFillTx/>
                  <a:latin typeface="Open Sans"/>
                  <a:ea typeface="+mn-ea"/>
                  <a:cs typeface="+mn-cs"/>
                </a:rPr>
                <a:t>.</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err="1">
                  <a:ln>
                    <a:noFill/>
                  </a:ln>
                  <a:solidFill>
                    <a:srgbClr val="00305E"/>
                  </a:solidFill>
                  <a:effectLst/>
                  <a:uLnTx/>
                  <a:uFillTx/>
                  <a:latin typeface="Open Sans"/>
                  <a:ea typeface="+mn-ea"/>
                  <a:cs typeface="+mn-cs"/>
                </a:rPr>
                <a:t>Diskutujće</a:t>
              </a:r>
              <a:r>
                <a:rPr kumimoji="0" lang="en-GB" sz="2800" b="0" i="0" u="none" strike="noStrike" kern="1200" cap="none" spc="0" normalizeH="0" baseline="0" noProof="0">
                  <a:ln>
                    <a:noFill/>
                  </a:ln>
                  <a:solidFill>
                    <a:srgbClr val="00305E"/>
                  </a:solidFill>
                  <a:effectLst/>
                  <a:uLnTx/>
                  <a:uFillTx/>
                  <a:latin typeface="Open Sans"/>
                  <a:ea typeface="+mn-ea"/>
                  <a:cs typeface="+mn-cs"/>
                </a:rPr>
                <a:t> swoje spo</a:t>
              </a:r>
              <a:r>
                <a:rPr kumimoji="0" lang="en-GB" sz="2800" b="0" i="0" u="none" strike="noStrike" kern="1200" cap="none" spc="0" normalizeH="0" baseline="0" noProof="0">
                  <a:ln>
                    <a:noFill/>
                  </a:ln>
                  <a:solidFill>
                    <a:srgbClr val="00305E"/>
                  </a:solidFill>
                  <a:effectLst/>
                  <a:uLnTx/>
                  <a:uFillTx/>
                  <a:latin typeface="+mj-lt"/>
                </a:rPr>
                <a:t>čatne</a:t>
              </a:r>
              <a:r>
                <a:rPr kumimoji="0" lang="en-GB" sz="2800" b="0" i="0" u="none" strike="noStrike" kern="1200" cap="none" spc="0" normalizeH="0" baseline="0" noProof="0">
                  <a:ln>
                    <a:noFill/>
                  </a:ln>
                  <a:solidFill>
                    <a:srgbClr val="00305E"/>
                  </a:solidFill>
                  <a:effectLst/>
                  <a:uLnTx/>
                  <a:uFillTx/>
                  <a:latin typeface="Open Sans"/>
                  <a:ea typeface="+mn-ea"/>
                  <a:cs typeface="+mn-cs"/>
                </a:rPr>
                <a:t> wotmołwy. By</a:t>
              </a:r>
              <a:r>
                <a:rPr kumimoji="0" lang="en-GB" sz="2800" b="0" i="0" u="none" strike="noStrike" kern="1200" cap="none" spc="0" normalizeH="0" baseline="0" noProof="0">
                  <a:ln>
                    <a:noFill/>
                  </a:ln>
                  <a:solidFill>
                    <a:srgbClr val="00305E"/>
                  </a:solidFill>
                  <a:effectLst/>
                  <a:uLnTx/>
                  <a:uFillTx/>
                  <a:latin typeface="+mj-lt"/>
                </a:rPr>
                <a:t>š</a:t>
              </a:r>
              <a:r>
                <a:rPr kumimoji="0" lang="en-GB" sz="2800" b="0" i="0" u="none" strike="noStrike" kern="1200" cap="none" spc="0" normalizeH="0" baseline="0" noProof="0">
                  <a:ln>
                    <a:noFill/>
                  </a:ln>
                  <a:solidFill>
                    <a:srgbClr val="00305E"/>
                  </a:solidFill>
                  <a:effectLst/>
                  <a:uLnTx/>
                  <a:uFillTx/>
                  <a:latin typeface="Open Sans"/>
                  <a:ea typeface="+mn-ea"/>
                  <a:cs typeface="+mn-cs"/>
                </a:rPr>
                <a:t>će </a:t>
              </a:r>
              <a:r>
                <a:rPr kumimoji="0" lang="en-GB" sz="2800" b="0" i="0" u="none" strike="noStrike" kern="1200" cap="none" spc="0" normalizeH="0" baseline="0" noProof="0" err="1">
                  <a:ln>
                    <a:noFill/>
                  </a:ln>
                  <a:solidFill>
                    <a:srgbClr val="00305E"/>
                  </a:solidFill>
                  <a:effectLst/>
                  <a:uLnTx/>
                  <a:uFillTx/>
                  <a:latin typeface="Open Sans"/>
                  <a:ea typeface="+mn-ea"/>
                  <a:cs typeface="+mn-cs"/>
                </a:rPr>
                <a:t>na</a:t>
              </a:r>
              <a:r>
                <a:rPr kumimoji="0" lang="en-GB" sz="2800" b="0" i="0" u="none" strike="noStrike" kern="1200" cap="none" spc="0" normalizeH="0" baseline="0" noProof="0">
                  <a:ln>
                    <a:noFill/>
                  </a:ln>
                  <a:solidFill>
                    <a:srgbClr val="00305E"/>
                  </a:solidFill>
                  <a:effectLst/>
                  <a:uLnTx/>
                  <a:uFillTx/>
                  <a:latin typeface="Open Sans"/>
                  <a:ea typeface="+mn-ea"/>
                  <a:cs typeface="+mn-cs"/>
                </a:rPr>
                <a:t> někotre </a:t>
              </a:r>
              <a:r>
                <a:rPr kumimoji="0" lang="en-GB" sz="2800" b="0" i="0" u="none" strike="noStrike" kern="1200" cap="none" spc="0" normalizeH="0" baseline="0" noProof="0" err="1">
                  <a:ln>
                    <a:noFill/>
                  </a:ln>
                  <a:solidFill>
                    <a:srgbClr val="00305E"/>
                  </a:solidFill>
                  <a:effectLst/>
                  <a:uLnTx/>
                  <a:uFillTx/>
                  <a:latin typeface="Open Sans"/>
                  <a:ea typeface="+mn-ea"/>
                  <a:cs typeface="+mn-cs"/>
                </a:rPr>
                <a:t>prašenja</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nětko</a:t>
              </a:r>
              <a:r>
                <a:rPr kumimoji="0" lang="en-GB" sz="2800" b="0" i="0" u="none" strike="noStrike" kern="1200" cap="none" spc="0" normalizeH="0" baseline="0" noProof="0">
                  <a:ln>
                    <a:noFill/>
                  </a:ln>
                  <a:solidFill>
                    <a:srgbClr val="00305E"/>
                  </a:solidFill>
                  <a:effectLst/>
                  <a:uLnTx/>
                  <a:uFillTx/>
                  <a:latin typeface="Open Sans"/>
                  <a:ea typeface="+mn-ea"/>
                  <a:cs typeface="+mn-cs"/>
                </a:rPr>
                <a:t> </a:t>
              </a:r>
              <a:r>
                <a:rPr kumimoji="0" lang="en-GB" sz="2800" b="0" i="0" u="none" strike="noStrike" kern="1200" cap="none" spc="0" normalizeH="0" baseline="0" noProof="0" err="1">
                  <a:ln>
                    <a:noFill/>
                  </a:ln>
                  <a:solidFill>
                    <a:srgbClr val="00305E"/>
                  </a:solidFill>
                  <a:effectLst/>
                  <a:uLnTx/>
                  <a:uFillTx/>
                  <a:latin typeface="Open Sans"/>
                  <a:ea typeface="+mn-ea"/>
                  <a:cs typeface="+mn-cs"/>
                </a:rPr>
                <a:t>hinak</a:t>
              </a:r>
              <a:r>
                <a:rPr kumimoji="0" lang="en-GB" sz="2800" b="0" i="0" u="none" strike="noStrike" kern="1200" cap="none" spc="0" normalizeH="0" baseline="0" noProof="0">
                  <a:ln>
                    <a:noFill/>
                  </a:ln>
                  <a:solidFill>
                    <a:srgbClr val="00305E"/>
                  </a:solidFill>
                  <a:effectLst/>
                  <a:uLnTx/>
                  <a:uFillTx/>
                  <a:latin typeface="Open Sans"/>
                  <a:ea typeface="+mn-ea"/>
                  <a:cs typeface="+mn-cs"/>
                </a:rPr>
                <a:t> wotmołwili?</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a:ln>
                    <a:noFill/>
                  </a:ln>
                  <a:solidFill>
                    <a:srgbClr val="FFFFFF"/>
                  </a:solidFill>
                  <a:effectLst/>
                  <a:uLnTx/>
                  <a:uFillTx/>
                  <a:latin typeface="Open Sans"/>
                  <a:ea typeface="+mn-ea"/>
                  <a:cs typeface="+mn-cs"/>
                </a:rPr>
                <a:t>[25] </a:t>
              </a:r>
              <a:r>
                <a:rPr kumimoji="0" lang="de-DE" sz="1400" b="0" i="1" u="none" strike="noStrike" kern="1200" cap="none" spc="0" normalizeH="0" baseline="0" noProof="0" err="1">
                  <a:ln>
                    <a:noFill/>
                  </a:ln>
                  <a:solidFill>
                    <a:srgbClr val="FFFFFF"/>
                  </a:solidFill>
                  <a:effectLst/>
                  <a:uLnTx/>
                  <a:uFillTx/>
                  <a:latin typeface="Open Sans"/>
                  <a:ea typeface="+mn-ea"/>
                  <a:cs typeface="+mn-cs"/>
                </a:rPr>
                <a:t>Starbust</a:t>
              </a:r>
              <a:r>
                <a:rPr kumimoji="0" lang="de-DE" sz="1400" b="0" i="1" u="none" strike="noStrike" kern="1200" cap="none" spc="0" normalizeH="0" baseline="0" noProof="0">
                  <a:ln>
                    <a:noFill/>
                  </a:ln>
                  <a:solidFill>
                    <a:srgbClr val="FFFFFF"/>
                  </a:solidFill>
                  <a:effectLst/>
                  <a:uLnTx/>
                  <a:uFillTx/>
                  <a:latin typeface="Open Sans"/>
                  <a:ea typeface="+mn-ea"/>
                  <a:cs typeface="+mn-cs"/>
                </a:rPr>
                <a:t> Galaxy M82</a:t>
              </a:r>
            </a:p>
          </p:txBody>
        </p:sp>
      </p:gr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err="1"/>
              <a:t>Mnóstwo</a:t>
            </a:r>
            <a:r>
              <a:rPr lang="de-DE" sz="3600"/>
              <a:t> njerozrisanzych </a:t>
            </a:r>
            <a:r>
              <a:rPr lang="de-DE" sz="3600" err="1"/>
              <a:t>prašenjow</a:t>
            </a:r>
            <a:endParaRPr lang="de-DE" sz="3000" noProof="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a:ln>
                  <a:noFill/>
                </a:ln>
                <a:solidFill>
                  <a:srgbClr val="FFFFFF"/>
                </a:solidFill>
                <a:effectLst/>
                <a:uLnTx/>
                <a:uFillTx/>
                <a:latin typeface="Open Sans"/>
                <a:ea typeface="+mn-ea"/>
                <a:cs typeface="+mn-cs"/>
              </a:rPr>
              <a:t>[01] Pillars </a:t>
            </a:r>
            <a:r>
              <a:rPr kumimoji="0" lang="de-DE" sz="1400" b="0" i="1" u="none" strike="noStrike" kern="1200" cap="none" spc="0" normalizeH="0" baseline="0" noProof="0" err="1">
                <a:ln>
                  <a:noFill/>
                </a:ln>
                <a:solidFill>
                  <a:srgbClr val="FFFFFF"/>
                </a:solidFill>
                <a:effectLst/>
                <a:uLnTx/>
                <a:uFillTx/>
                <a:latin typeface="Open Sans"/>
                <a:ea typeface="+mn-ea"/>
                <a:cs typeface="+mn-cs"/>
              </a:rPr>
              <a:t>of</a:t>
            </a:r>
            <a:r>
              <a:rPr kumimoji="0" lang="de-DE" sz="1400" b="0" i="1" u="none" strike="noStrike" kern="1200" cap="none" spc="0" normalizeH="0" baseline="0" noProof="0">
                <a:ln>
                  <a:noFill/>
                </a:ln>
                <a:solidFill>
                  <a:srgbClr val="FFFFFF"/>
                </a:solidFill>
                <a:effectLst/>
                <a:uLnTx/>
                <a:uFillTx/>
                <a:latin typeface="Open Sans"/>
                <a:ea typeface="+mn-ea"/>
                <a:cs typeface="+mn-cs"/>
              </a:rPr>
              <a:t> </a:t>
            </a:r>
            <a:r>
              <a:rPr kumimoji="0" lang="de-DE" sz="1400" b="0" i="1" u="none" strike="noStrike" kern="1200" cap="none" spc="0" normalizeH="0" baseline="0" noProof="0" err="1">
                <a:ln>
                  <a:noFill/>
                </a:ln>
                <a:solidFill>
                  <a:srgbClr val="FFFFFF"/>
                </a:solidFill>
                <a:effectLst/>
                <a:uLnTx/>
                <a:uFillTx/>
                <a:latin typeface="Open Sans"/>
                <a:ea typeface="+mn-ea"/>
                <a:cs typeface="+mn-cs"/>
              </a:rPr>
              <a:t>Creation</a:t>
            </a:r>
            <a:endParaRPr kumimoji="0" lang="de-DE" sz="1400" b="0" i="1"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5624375" cy="4054956"/>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err="1">
                <a:ln>
                  <a:noFill/>
                </a:ln>
                <a:solidFill>
                  <a:srgbClr val="00305E"/>
                </a:solidFill>
                <a:effectLst/>
                <a:uLnTx/>
                <a:uFillTx/>
                <a:latin typeface="Open Sans"/>
                <a:ea typeface="+mn-ea"/>
                <a:cs typeface="+mn-cs"/>
              </a:rPr>
              <a:t>Što</a:t>
            </a:r>
            <a:r>
              <a:rPr kumimoji="0" lang="en-GB" sz="2000" b="0" i="0" u="none" strike="noStrike" kern="1200" cap="none" spc="0" normalizeH="0" noProof="0">
                <a:ln>
                  <a:noFill/>
                </a:ln>
                <a:solidFill>
                  <a:srgbClr val="00305E"/>
                </a:solidFill>
                <a:effectLst/>
                <a:uLnTx/>
                <a:uFillTx/>
                <a:latin typeface="Open Sans"/>
                <a:ea typeface="+mn-ea"/>
                <a:cs typeface="+mn-cs"/>
              </a:rPr>
              <a:t> je</a:t>
            </a:r>
            <a:r>
              <a:rPr lang="en-GB" sz="2000">
                <a:solidFill>
                  <a:srgbClr val="00305E"/>
                </a:solidFill>
                <a:latin typeface="Open Sans"/>
              </a:rPr>
              <a:t> ze </a:t>
            </a:r>
            <a:r>
              <a:rPr lang="en-GB" sz="2000" err="1">
                <a:solidFill>
                  <a:srgbClr val="00305E"/>
                </a:solidFill>
                <a:latin typeface="Open Sans"/>
              </a:rPr>
              <a:t>wšitkimi</a:t>
            </a:r>
            <a:r>
              <a:rPr lang="en-GB" sz="2000">
                <a:solidFill>
                  <a:srgbClr val="00305E"/>
                </a:solidFill>
                <a:latin typeface="Open Sans"/>
              </a:rPr>
              <a:t> </a:t>
            </a:r>
            <a:r>
              <a:rPr lang="en-GB" sz="2000" err="1">
                <a:solidFill>
                  <a:srgbClr val="00305E"/>
                </a:solidFill>
                <a:latin typeface="Open Sans"/>
              </a:rPr>
              <a:t>druhimi</a:t>
            </a:r>
            <a:br>
              <a:rPr kumimoji="0" lang="en-GB" sz="2000" b="0" i="0" u="none" strike="noStrike" kern="1200" cap="none" spc="0" normalizeH="0" baseline="0" noProof="0">
                <a:ln>
                  <a:noFill/>
                </a:ln>
                <a:solidFill>
                  <a:srgbClr val="00305E"/>
                </a:solidFill>
                <a:effectLst/>
                <a:uLnTx/>
                <a:uFillTx/>
                <a:latin typeface="Open Sans"/>
                <a:ea typeface="+mn-ea"/>
                <a:cs typeface="+mn-cs"/>
              </a:rPr>
            </a:br>
            <a:r>
              <a:rPr kumimoji="0" lang="en-GB" sz="2000" b="1" i="0" u="none" strike="noStrike" kern="1200" cap="none" spc="0" normalizeH="0" baseline="0" noProof="0" err="1">
                <a:ln>
                  <a:noFill/>
                </a:ln>
                <a:solidFill>
                  <a:srgbClr val="00305E"/>
                </a:solidFill>
                <a:effectLst/>
                <a:uLnTx/>
                <a:uFillTx/>
                <a:latin typeface="Open Sans"/>
                <a:ea typeface="+mn-ea"/>
                <a:cs typeface="+mn-cs"/>
              </a:rPr>
              <a:t>procesami</a:t>
            </a:r>
            <a:r>
              <a:rPr kumimoji="0" lang="en-GB" sz="2000" b="1" i="0" u="none" strike="noStrike" kern="1200" cap="none" spc="0" normalizeH="0" baseline="0" noProof="0">
                <a:ln>
                  <a:noFill/>
                </a:ln>
                <a:solidFill>
                  <a:srgbClr val="00305E"/>
                </a:solidFill>
                <a:effectLst/>
                <a:uLnTx/>
                <a:uFillTx/>
                <a:latin typeface="Open Sans"/>
                <a:ea typeface="+mn-ea"/>
                <a:cs typeface="+mn-cs"/>
              </a:rPr>
              <a:t> </a:t>
            </a:r>
            <a:r>
              <a:rPr kumimoji="0" lang="en-GB" sz="2000" b="1" i="0" u="none" strike="noStrike" kern="1200" cap="none" spc="0" normalizeH="0" baseline="0" noProof="0" err="1">
                <a:ln>
                  <a:noFill/>
                </a:ln>
                <a:solidFill>
                  <a:srgbClr val="00305E"/>
                </a:solidFill>
                <a:effectLst/>
                <a:uLnTx/>
                <a:uFillTx/>
                <a:latin typeface="Open Sans"/>
                <a:ea typeface="+mn-ea"/>
                <a:cs typeface="+mn-cs"/>
              </a:rPr>
              <a:t>nukleosyntezy</a:t>
            </a:r>
            <a:r>
              <a:rPr kumimoji="0" lang="en-GB" sz="20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err="1">
                <a:ln>
                  <a:noFill/>
                </a:ln>
                <a:solidFill>
                  <a:srgbClr val="00305E"/>
                </a:solidFill>
                <a:effectLst/>
                <a:uLnTx/>
                <a:uFillTx/>
                <a:latin typeface="Open Sans"/>
                <a:ea typeface="+mn-ea"/>
                <a:cs typeface="+mn-cs"/>
              </a:rPr>
              <a:t>Kak</a:t>
            </a:r>
            <a:r>
              <a:rPr kumimoji="0" lang="en-GB" sz="2000" i="0" u="none" strike="noStrike" kern="1200" cap="none" spc="0" normalizeH="0" baseline="0" noProof="0">
                <a:ln>
                  <a:noFill/>
                </a:ln>
                <a:solidFill>
                  <a:srgbClr val="00305E"/>
                </a:solidFill>
                <a:effectLst/>
                <a:uLnTx/>
                <a:uFillTx/>
                <a:latin typeface="Open Sans"/>
                <a:ea typeface="+mn-ea"/>
                <a:cs typeface="+mn-cs"/>
              </a:rPr>
              <a:t> so </a:t>
            </a:r>
            <a:r>
              <a:rPr kumimoji="0" lang="en-GB" sz="2000" i="0" u="none" strike="noStrike" kern="1200" cap="none" spc="0" normalizeH="0" baseline="0" noProof="0" err="1">
                <a:ln>
                  <a:noFill/>
                </a:ln>
                <a:solidFill>
                  <a:srgbClr val="00305E"/>
                </a:solidFill>
                <a:effectLst/>
                <a:uLnTx/>
                <a:uFillTx/>
                <a:latin typeface="Open Sans"/>
                <a:ea typeface="+mn-ea"/>
                <a:cs typeface="+mn-cs"/>
              </a:rPr>
              <a:t>wuwiwa</a:t>
            </a:r>
            <a:r>
              <a:rPr kumimoji="0" lang="en-GB" sz="2000" i="0" u="none" strike="noStrike" kern="1200" cap="none" spc="0" normalizeH="0" baseline="0" noProof="0">
                <a:ln>
                  <a:noFill/>
                </a:ln>
                <a:solidFill>
                  <a:srgbClr val="00305E"/>
                </a:solidFill>
                <a:effectLst/>
                <a:uLnTx/>
                <a:uFillTx/>
                <a:latin typeface="Open Sans"/>
                <a:ea typeface="+mn-ea"/>
                <a:cs typeface="+mn-cs"/>
              </a:rPr>
              <a:t> </a:t>
            </a:r>
            <a:r>
              <a:rPr kumimoji="0" lang="en-GB" sz="2000" b="1" i="0" u="none" strike="noStrike" kern="1200" cap="none" spc="0" normalizeH="0" baseline="0" noProof="0" err="1">
                <a:ln>
                  <a:noFill/>
                </a:ln>
                <a:solidFill>
                  <a:srgbClr val="00305E"/>
                </a:solidFill>
                <a:effectLst/>
                <a:uLnTx/>
                <a:uFillTx/>
                <a:latin typeface="Open Sans"/>
                <a:ea typeface="+mn-ea"/>
                <a:cs typeface="+mn-cs"/>
              </a:rPr>
              <a:t>galaksija</a:t>
            </a:r>
            <a:r>
              <a:rPr kumimoji="0" lang="en-GB" sz="2000" b="1"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err="1">
                <a:ln>
                  <a:noFill/>
                </a:ln>
                <a:solidFill>
                  <a:srgbClr val="00305E"/>
                </a:solidFill>
                <a:effectLst/>
                <a:uLnTx/>
                <a:uFillTx/>
                <a:latin typeface="Open Sans"/>
                <a:ea typeface="+mn-ea"/>
                <a:cs typeface="+mn-cs"/>
              </a:rPr>
              <a:t>Što</a:t>
            </a:r>
            <a:r>
              <a:rPr kumimoji="0" lang="en-GB" sz="2000" b="0" i="0" u="none" strike="noStrike" kern="1200" cap="none" spc="0" normalizeH="0" baseline="0" noProof="0">
                <a:ln>
                  <a:noFill/>
                </a:ln>
                <a:solidFill>
                  <a:srgbClr val="00305E"/>
                </a:solidFill>
                <a:effectLst/>
                <a:uLnTx/>
                <a:uFillTx/>
                <a:latin typeface="Open Sans"/>
                <a:ea typeface="+mn-ea"/>
                <a:cs typeface="+mn-cs"/>
              </a:rPr>
              <a:t> so </a:t>
            </a:r>
            <a:r>
              <a:rPr kumimoji="0" lang="en-GB" sz="2000" b="0" i="0" u="none" strike="noStrike" kern="1200" cap="none" spc="0" normalizeH="0" baseline="0" noProof="0" err="1">
                <a:ln>
                  <a:noFill/>
                </a:ln>
                <a:solidFill>
                  <a:srgbClr val="00305E"/>
                </a:solidFill>
                <a:effectLst/>
                <a:uLnTx/>
                <a:uFillTx/>
                <a:latin typeface="Open Sans"/>
                <a:ea typeface="+mn-ea"/>
                <a:cs typeface="+mn-cs"/>
              </a:rPr>
              <a:t>stawa</a:t>
            </a:r>
            <a:r>
              <a:rPr kumimoji="0" lang="en-GB" sz="2000" b="0" i="0" u="none" strike="noStrike" kern="1200" cap="none" spc="0" normalizeH="0" baseline="0" noProof="0">
                <a:ln>
                  <a:noFill/>
                </a:ln>
                <a:solidFill>
                  <a:srgbClr val="00305E"/>
                </a:solidFill>
                <a:effectLst/>
                <a:uLnTx/>
                <a:uFillTx/>
                <a:latin typeface="Open Sans"/>
                <a:ea typeface="+mn-ea"/>
                <a:cs typeface="+mn-cs"/>
              </a:rPr>
              <a:t> w </a:t>
            </a:r>
            <a:r>
              <a:rPr kumimoji="0" lang="en-GB" sz="2000" b="1" i="0" u="none" strike="noStrike" kern="1200" cap="none" spc="0" normalizeH="0" baseline="0" noProof="0" err="1">
                <a:ln>
                  <a:noFill/>
                </a:ln>
                <a:solidFill>
                  <a:srgbClr val="00305E"/>
                </a:solidFill>
                <a:effectLst/>
                <a:uLnTx/>
                <a:uFillTx/>
                <a:latin typeface="Open Sans"/>
                <a:ea typeface="+mn-ea"/>
                <a:cs typeface="+mn-cs"/>
              </a:rPr>
              <a:t>neutronowej</a:t>
            </a:r>
            <a:r>
              <a:rPr kumimoji="0" lang="en-GB" sz="2000" b="1" i="0" u="none" strike="noStrike" kern="1200" cap="none" spc="0" normalizeH="0" noProof="0">
                <a:ln>
                  <a:noFill/>
                </a:ln>
                <a:solidFill>
                  <a:srgbClr val="00305E"/>
                </a:solidFill>
                <a:effectLst/>
                <a:uLnTx/>
                <a:uFillTx/>
                <a:latin typeface="Open Sans"/>
                <a:ea typeface="+mn-ea"/>
                <a:cs typeface="+mn-cs"/>
              </a:rPr>
              <a:t> </a:t>
            </a:r>
            <a:r>
              <a:rPr kumimoji="0" lang="en-GB" sz="2000" b="1" i="0" u="none" strike="noStrike" kern="1200" cap="none" spc="0" normalizeH="0" noProof="0" err="1">
                <a:ln>
                  <a:noFill/>
                </a:ln>
                <a:solidFill>
                  <a:srgbClr val="00305E"/>
                </a:solidFill>
                <a:effectLst/>
                <a:uLnTx/>
                <a:uFillTx/>
                <a:latin typeface="Open Sans"/>
                <a:ea typeface="+mn-ea"/>
                <a:cs typeface="+mn-cs"/>
              </a:rPr>
              <a:t>hwězdźe</a:t>
            </a:r>
            <a:r>
              <a:rPr kumimoji="0" lang="en-GB" sz="2000" b="1" i="0" u="none" strike="noStrike" kern="1200" cap="none" spc="0" normalizeH="0" baseline="0" noProof="0">
                <a:ln>
                  <a:noFill/>
                </a:ln>
                <a:solidFill>
                  <a:srgbClr val="00305E"/>
                </a:solidFill>
                <a:effectLst/>
                <a:uLnTx/>
                <a:uFillTx/>
                <a:latin typeface="Open Sans"/>
                <a:ea typeface="+mn-ea"/>
                <a:cs typeface="+mn-cs"/>
              </a:rPr>
              <a:t> </a:t>
            </a:r>
            <a:r>
              <a:rPr lang="en-GB" sz="2000">
                <a:solidFill>
                  <a:srgbClr val="00305E"/>
                </a:solidFill>
                <a:latin typeface="Open Sans"/>
              </a:rPr>
              <a:t>a</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při</a:t>
            </a:r>
            <a:r>
              <a:rPr kumimoji="0" lang="en-GB" sz="2000" b="0" i="0" u="none" strike="noStrike" kern="1200" cap="none" spc="0" normalizeH="0" noProof="0">
                <a:ln>
                  <a:noFill/>
                </a:ln>
                <a:solidFill>
                  <a:srgbClr val="00305E"/>
                </a:solidFill>
                <a:effectLst/>
                <a:uLnTx/>
                <a:uFillTx/>
                <a:latin typeface="Open Sans"/>
                <a:ea typeface="+mn-ea"/>
                <a:cs typeface="+mn-cs"/>
              </a:rPr>
              <a:t> zjednoćenju</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neutronowych</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hwězdow</a:t>
            </a:r>
            <a:r>
              <a:rPr kumimoji="0" lang="en-GB" sz="20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err="1">
                <a:ln>
                  <a:noFill/>
                </a:ln>
                <a:solidFill>
                  <a:srgbClr val="00305E"/>
                </a:solidFill>
                <a:effectLst/>
                <a:uLnTx/>
                <a:uFillTx/>
                <a:latin typeface="Open Sans"/>
                <a:ea typeface="+mn-ea"/>
                <a:cs typeface="+mn-cs"/>
              </a:rPr>
              <a:t>Zwotkel</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přińdu</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poprawom</a:t>
            </a:r>
            <a:r>
              <a:rPr kumimoji="0" lang="en-GB" sz="2000" b="0" i="0" u="none" strike="noStrike" kern="1200" cap="none" spc="0" normalizeH="0" baseline="0" noProof="0">
                <a:ln>
                  <a:noFill/>
                </a:ln>
                <a:solidFill>
                  <a:srgbClr val="00305E"/>
                </a:solidFill>
                <a:effectLst/>
                <a:uLnTx/>
                <a:uFillTx/>
                <a:latin typeface="Open Sans"/>
                <a:ea typeface="+mn-ea"/>
                <a:cs typeface="+mn-cs"/>
              </a:rPr>
              <a:t> </a:t>
            </a:r>
            <a:r>
              <a:rPr kumimoji="0" lang="en-GB" sz="2000" b="1" i="0" u="none" strike="noStrike" kern="1200" cap="none" spc="0" normalizeH="0" baseline="0" noProof="0" err="1">
                <a:ln>
                  <a:noFill/>
                </a:ln>
                <a:solidFill>
                  <a:srgbClr val="00305E"/>
                </a:solidFill>
                <a:effectLst/>
                <a:uLnTx/>
                <a:uFillTx/>
                <a:latin typeface="Open Sans"/>
                <a:ea typeface="+mn-ea"/>
                <a:cs typeface="+mn-cs"/>
              </a:rPr>
              <a:t>prěnje</a:t>
            </a:r>
            <a:r>
              <a:rPr kumimoji="0" lang="en-GB" sz="2000" b="1" i="0" u="none" strike="noStrike" kern="1200" cap="none" spc="0" normalizeH="0" baseline="0" noProof="0">
                <a:ln>
                  <a:noFill/>
                </a:ln>
                <a:solidFill>
                  <a:srgbClr val="00305E"/>
                </a:solidFill>
                <a:effectLst/>
                <a:uLnTx/>
                <a:uFillTx/>
                <a:latin typeface="Open Sans"/>
                <a:ea typeface="+mn-ea"/>
                <a:cs typeface="+mn-cs"/>
              </a:rPr>
              <a:t> </a:t>
            </a:r>
            <a:r>
              <a:rPr lang="en-GB" sz="2000" b="1">
                <a:solidFill>
                  <a:srgbClr val="00305E"/>
                </a:solidFill>
                <a:latin typeface="Open Sans"/>
              </a:rPr>
              <a:t>e</a:t>
            </a:r>
            <a:r>
              <a:rPr kumimoji="0" lang="en-GB" sz="2000" b="1" i="0" u="none" strike="noStrike" kern="1200" cap="none" spc="0" normalizeH="0" baseline="0" noProof="0" err="1">
                <a:ln>
                  <a:noFill/>
                </a:ln>
                <a:solidFill>
                  <a:srgbClr val="00305E"/>
                </a:solidFill>
                <a:effectLst/>
                <a:uLnTx/>
                <a:uFillTx/>
                <a:latin typeface="Open Sans"/>
                <a:ea typeface="+mn-ea"/>
                <a:cs typeface="+mn-cs"/>
              </a:rPr>
              <a:t>lementy</a:t>
            </a:r>
            <a:r>
              <a:rPr kumimoji="0" lang="en-GB" sz="20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GB" sz="2000" err="1">
                <a:solidFill>
                  <a:srgbClr val="00305E"/>
                </a:solidFill>
                <a:latin typeface="Open Sans"/>
              </a:rPr>
              <a:t>Što</a:t>
            </a:r>
            <a:r>
              <a:rPr lang="en-GB" sz="2000">
                <a:solidFill>
                  <a:srgbClr val="00305E"/>
                </a:solidFill>
                <a:latin typeface="Open Sans"/>
              </a:rPr>
              <a:t> </a:t>
            </a:r>
            <a:r>
              <a:rPr lang="en-GB" sz="2000" err="1">
                <a:solidFill>
                  <a:srgbClr val="00305E"/>
                </a:solidFill>
                <a:latin typeface="Open Sans"/>
              </a:rPr>
              <a:t>móžemy</a:t>
            </a:r>
            <a:r>
              <a:rPr kumimoji="0" lang="en-GB" sz="2000" b="0" i="0" u="none" strike="noStrike" kern="1200" cap="none" spc="0" normalizeH="0" baseline="0" noProof="0">
                <a:ln>
                  <a:noFill/>
                </a:ln>
                <a:solidFill>
                  <a:srgbClr val="00305E"/>
                </a:solidFill>
                <a:effectLst/>
                <a:uLnTx/>
                <a:uFillTx/>
                <a:latin typeface="Open Sans"/>
                <a:ea typeface="+mn-ea"/>
                <a:cs typeface="+mn-cs"/>
              </a:rPr>
              <a:t> z </a:t>
            </a:r>
            <a:r>
              <a:rPr kumimoji="0" lang="en-GB" sz="2000" b="0" i="0" u="none" strike="noStrike" kern="1200" cap="none" spc="0" normalizeH="0" baseline="0" noProof="0" err="1">
                <a:ln>
                  <a:noFill/>
                </a:ln>
                <a:solidFill>
                  <a:srgbClr val="00305E"/>
                </a:solidFill>
                <a:effectLst/>
                <a:uLnTx/>
                <a:uFillTx/>
                <a:latin typeface="Open Sans"/>
                <a:ea typeface="+mn-ea"/>
                <a:cs typeface="+mn-cs"/>
              </a:rPr>
              <a:t>pomocu</a:t>
            </a:r>
            <a:r>
              <a:rPr kumimoji="0" lang="en-GB" sz="2000" b="0" i="0" u="none" strike="noStrike" kern="1200" cap="none" spc="0" normalizeH="0" baseline="0" noProof="0">
                <a:ln>
                  <a:noFill/>
                </a:ln>
                <a:solidFill>
                  <a:srgbClr val="00305E"/>
                </a:solidFill>
                <a:effectLst/>
                <a:uLnTx/>
                <a:uFillTx/>
                <a:latin typeface="Open Sans"/>
                <a:ea typeface="+mn-ea"/>
                <a:cs typeface="+mn-cs"/>
              </a:rPr>
              <a:t> n</a:t>
            </a:r>
            <a:r>
              <a:rPr lang="en-GB" sz="2000" err="1">
                <a:solidFill>
                  <a:srgbClr val="00305E"/>
                </a:solidFill>
                <a:latin typeface="Open Sans"/>
              </a:rPr>
              <a:t>uklearneje</a:t>
            </a:r>
            <a:r>
              <a:rPr lang="en-GB" sz="2000">
                <a:solidFill>
                  <a:srgbClr val="00305E"/>
                </a:solidFill>
                <a:latin typeface="Open Sans"/>
              </a:rPr>
              <a:t> a</a:t>
            </a:r>
            <a:r>
              <a:rPr kumimoji="0" lang="en-GB" sz="2000" b="0" i="0" u="none" strike="noStrike" kern="1200" cap="none" spc="0" normalizeH="0" baseline="0" noProof="0" err="1">
                <a:ln>
                  <a:noFill/>
                </a:ln>
                <a:solidFill>
                  <a:srgbClr val="00305E"/>
                </a:solidFill>
                <a:effectLst/>
                <a:uLnTx/>
                <a:uFillTx/>
                <a:latin typeface="Open Sans"/>
                <a:ea typeface="+mn-ea"/>
                <a:cs typeface="+mn-cs"/>
              </a:rPr>
              <a:t>strofyziki</a:t>
            </a:r>
            <a:r>
              <a:rPr kumimoji="0" lang="en-GB" sz="2000" b="0" i="0" u="none" strike="noStrike" kern="1200" cap="none" spc="0" normalizeH="0" baseline="0" noProof="0">
                <a:ln>
                  <a:noFill/>
                </a:ln>
                <a:solidFill>
                  <a:srgbClr val="00305E"/>
                </a:solidFill>
                <a:effectLst/>
                <a:uLnTx/>
                <a:uFillTx/>
                <a:latin typeface="Open Sans"/>
                <a:ea typeface="+mn-ea"/>
                <a:cs typeface="+mn-cs"/>
              </a:rPr>
              <a:t> wo </a:t>
            </a:r>
            <a:r>
              <a:rPr kumimoji="0" lang="en-GB" sz="2000" b="1" i="0" u="none" strike="noStrike" kern="1200" cap="none" spc="0" normalizeH="0" baseline="0" noProof="0" err="1">
                <a:ln>
                  <a:noFill/>
                </a:ln>
                <a:solidFill>
                  <a:srgbClr val="00305E"/>
                </a:solidFill>
                <a:effectLst/>
                <a:uLnTx/>
                <a:uFillTx/>
                <a:latin typeface="Open Sans"/>
                <a:ea typeface="+mn-ea"/>
                <a:cs typeface="+mn-cs"/>
              </a:rPr>
              <a:t>praprasku</a:t>
            </a:r>
            <a:r>
              <a:rPr kumimoji="0" lang="en-GB" sz="2000" b="1" i="0" u="none" strike="noStrike" kern="1200" cap="none" spc="0" normalizeH="0" baseline="0" noProof="0">
                <a:ln>
                  <a:noFill/>
                </a:ln>
                <a:solidFill>
                  <a:srgbClr val="00305E"/>
                </a:solidFill>
                <a:effectLst/>
                <a:uLnTx/>
                <a:uFillTx/>
                <a:latin typeface="Open Sans"/>
                <a:ea typeface="+mn-ea"/>
                <a:cs typeface="+mn-cs"/>
              </a:rPr>
              <a:t> </a:t>
            </a:r>
            <a:r>
              <a:rPr kumimoji="0" lang="en-GB" sz="2000" b="0" i="0" u="none" strike="noStrike" kern="1200" cap="none" spc="0" normalizeH="0" baseline="0" noProof="0" err="1">
                <a:ln>
                  <a:noFill/>
                </a:ln>
                <a:solidFill>
                  <a:srgbClr val="00305E"/>
                </a:solidFill>
                <a:effectLst/>
                <a:uLnTx/>
                <a:uFillTx/>
                <a:latin typeface="Open Sans"/>
                <a:ea typeface="+mn-ea"/>
                <a:cs typeface="+mn-cs"/>
              </a:rPr>
              <a:t>zhonić</a:t>
            </a:r>
            <a:r>
              <a:rPr kumimoji="0" lang="en-GB" sz="2000" b="0" i="0" u="none" strike="noStrike" kern="1200" cap="none" spc="0" normalizeH="0" baseline="0" noProof="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err="1">
                <a:ln>
                  <a:noFill/>
                </a:ln>
                <a:solidFill>
                  <a:srgbClr val="00305E"/>
                </a:solidFill>
                <a:effectLst/>
                <a:uLnTx/>
                <a:uFillTx/>
                <a:latin typeface="Open Sans"/>
                <a:ea typeface="+mn-ea"/>
                <a:cs typeface="+mn-cs"/>
              </a:rPr>
              <a:t>Dźensa</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smy</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jenož</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na</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powjerchu</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swěta</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nuklearneje</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astrofyziki</a:t>
            </a:r>
            <a:r>
              <a:rPr kumimoji="0" lang="en-GB" sz="2000" b="0" i="1" u="none" strike="noStrike" kern="1200" cap="none" spc="0" normalizeH="0" baseline="0" noProof="0">
                <a:ln>
                  <a:noFill/>
                </a:ln>
                <a:solidFill>
                  <a:srgbClr val="00305E"/>
                </a:solidFill>
                <a:effectLst/>
                <a:uLnTx/>
                <a:uFillTx/>
                <a:latin typeface="Open Sans"/>
                <a:ea typeface="+mn-ea"/>
                <a:cs typeface="+mn-cs"/>
              </a:rPr>
              <a:t> </a:t>
            </a:r>
            <a:r>
              <a:rPr kumimoji="0" lang="en-GB" sz="2000" b="0" i="1" u="none" strike="noStrike" kern="1200" cap="none" spc="0" normalizeH="0" baseline="0" noProof="0" err="1">
                <a:ln>
                  <a:noFill/>
                </a:ln>
                <a:solidFill>
                  <a:srgbClr val="00305E"/>
                </a:solidFill>
                <a:effectLst/>
                <a:uLnTx/>
                <a:uFillTx/>
                <a:latin typeface="Open Sans"/>
                <a:ea typeface="+mn-ea"/>
                <a:cs typeface="+mn-cs"/>
              </a:rPr>
              <a:t>drapnyli</a:t>
            </a:r>
            <a:r>
              <a:rPr kumimoji="0" lang="en-GB" sz="2000" b="0" i="1" u="none" strike="noStrike" kern="1200" cap="none" spc="0" normalizeH="0" baseline="0" noProof="0">
                <a:ln>
                  <a:noFill/>
                </a:ln>
                <a:solidFill>
                  <a:srgbClr val="00305E"/>
                </a:solidFill>
                <a:effectLst/>
                <a:uLnTx/>
                <a:uFillTx/>
                <a:latin typeface="Open Sans"/>
                <a:ea typeface="+mn-ea"/>
                <a:cs typeface="+mn-cs"/>
              </a:rPr>
              <a:t>!</a:t>
            </a:r>
            <a:endParaRPr kumimoji="0" lang="en-GB" sz="2000" b="1" i="1" u="none" strike="noStrike" kern="1200" cap="none" spc="0" normalizeH="0" baseline="0" noProof="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Kónc</a:t>
            </a:r>
            <a:r>
              <a:rPr kumimoji="0" lang="de-DE" sz="3600" b="0"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 </a:t>
            </a:r>
            <a:r>
              <a:rPr kumimoji="0" lang="de-DE" sz="3600" b="0" i="0" u="none" strike="noStrike" kern="1200" cap="small" spc="0" normalizeH="0" baseline="0" noProof="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jězby</a:t>
            </a:r>
            <a:r>
              <a:rPr kumimoji="0" lang="de-DE" sz="3600" b="0"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 </a:t>
            </a:r>
            <a:r>
              <a:rPr kumimoji="0" lang="de-DE" sz="3600" b="0" i="0" u="none" strike="noStrike" kern="1200" cap="small" spc="0" normalizeH="0" baseline="0" noProof="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po</a:t>
            </a:r>
            <a:r>
              <a:rPr kumimoji="0" lang="de-DE" sz="3600" b="0"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 </a:t>
            </a:r>
            <a:r>
              <a:rPr kumimoji="0" lang="de-DE" sz="3600" b="0" i="0" u="none" strike="noStrike" kern="1200" cap="small" spc="0" normalizeH="0" baseline="0" noProof="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swěće</a:t>
            </a:r>
            <a:r>
              <a:rPr kumimoji="0" lang="de-DE" sz="3600" b="0"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 </a:t>
            </a:r>
            <a:r>
              <a:rPr kumimoji="0" lang="de-DE" sz="3600" b="0" i="0" u="none" strike="noStrike" kern="1200" cap="small" spc="0" normalizeH="0" baseline="0" noProof="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elementow</a:t>
            </a:r>
            <a:endParaRPr kumimoji="0" lang="de-DE" sz="3600" b="1" i="0" u="none" strike="noStrike" kern="1200" cap="small" spc="0" normalizeH="0" baseline="0" noProof="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Praesentationsvorlagen16zu9</Template>
  <TotalTime>0</TotalTime>
  <Words>5349</Words>
  <Application>Microsoft Office PowerPoint</Application>
  <PresentationFormat>Breitbild</PresentationFormat>
  <Paragraphs>613</Paragraphs>
  <Slides>99</Slides>
  <Notes>75</Notes>
  <HiddenSlides>0</HiddenSlides>
  <MMClips>1</MMClips>
  <ScaleCrop>false</ScaleCrop>
  <HeadingPairs>
    <vt:vector size="6" baseType="variant">
      <vt:variant>
        <vt:lpstr>Verwendete Schriftarten</vt:lpstr>
      </vt:variant>
      <vt:variant>
        <vt:i4>9</vt:i4>
      </vt:variant>
      <vt:variant>
        <vt:lpstr>Design</vt:lpstr>
      </vt:variant>
      <vt:variant>
        <vt:i4>3</vt:i4>
      </vt:variant>
      <vt:variant>
        <vt:lpstr>Folientitel</vt:lpstr>
      </vt:variant>
      <vt:variant>
        <vt:i4>99</vt:i4>
      </vt:variant>
    </vt:vector>
  </HeadingPairs>
  <TitlesOfParts>
    <vt:vector size="111" baseType="lpstr">
      <vt:lpstr>Source Sans Pro</vt:lpstr>
      <vt:lpstr>MS PGothic</vt:lpstr>
      <vt:lpstr>Times New Roman</vt:lpstr>
      <vt:lpstr>Wingdings</vt:lpstr>
      <vt:lpstr>Open Sans</vt:lpstr>
      <vt:lpstr>Symbol</vt:lpstr>
      <vt:lpstr>Arial</vt:lpstr>
      <vt:lpstr>Calibri</vt:lpstr>
      <vt:lpstr>Cambria Math</vt:lpstr>
      <vt:lpstr>TUD_2018_16zu9</vt:lpstr>
      <vt:lpstr>chapter</vt:lpstr>
      <vt:lpstr>Benutzerdefiniertes Design</vt:lpstr>
      <vt:lpstr>PowerPoint-Präsentation</vt:lpstr>
      <vt:lpstr>PowerPoint-Präsentation</vt:lpstr>
      <vt:lpstr>Časowy plan</vt:lpstr>
      <vt:lpstr>PowerPoint-Präsentation</vt:lpstr>
      <vt:lpstr>PowerPoint-Präsentation</vt:lpstr>
      <vt:lpstr>PowerPoint-Präsentation</vt:lpstr>
      <vt:lpstr>Brainstorming</vt:lpstr>
      <vt:lpstr>PowerPoint-Präsentation</vt:lpstr>
      <vt:lpstr>Što je nuklearna astrofyzika?</vt:lpstr>
      <vt:lpstr>PowerPoint-Präsentation</vt:lpstr>
      <vt:lpstr>Elementy w starowěku (ca. 350 do Chr.)</vt:lpstr>
      <vt:lpstr>Elementy w starowěku (ca. 350 do Chr.)</vt:lpstr>
      <vt:lpstr>Elementy w Alchemiji</vt:lpstr>
      <vt:lpstr>Elementy w Alchemiji</vt:lpstr>
      <vt:lpstr>Wuwiće periodoweho systema</vt:lpstr>
      <vt:lpstr>Periodowy system elementow</vt:lpstr>
      <vt:lpstr>Častosć chemiskich elementow (słónčny system)</vt:lpstr>
      <vt:lpstr>Častosć chemiskich elementow (słónčny system)</vt:lpstr>
      <vt:lpstr>Častosć chemiskich elementow</vt:lpstr>
      <vt:lpstr>PowerPoint-Präsentation</vt:lpstr>
      <vt:lpstr>PowerPoint-Präsentation</vt:lpstr>
      <vt:lpstr>PowerPoint-Präsentation</vt:lpstr>
      <vt:lpstr>Atomowe jadro</vt:lpstr>
      <vt:lpstr>Popisanje atomowych jadrow</vt:lpstr>
      <vt:lpstr>Popisanje atomowych jadrow</vt:lpstr>
      <vt:lpstr>Popisanje atomowych jadrow</vt:lpstr>
      <vt:lpstr>Popisanje atomowych jadrow</vt:lpstr>
      <vt:lpstr>Popisanje atomowych jadrow</vt:lpstr>
      <vt:lpstr>Popisanje atomowych jadrow</vt:lpstr>
      <vt:lpstr>PowerPoint-Präsentation</vt:lpstr>
      <vt:lpstr>Jadrowe reakcije</vt:lpstr>
      <vt:lpstr>Jadrowe reakcije</vt:lpstr>
      <vt:lpstr>Jadrowe reakcije</vt:lpstr>
      <vt:lpstr>PowerPoint-Präsentation</vt:lpstr>
      <vt:lpstr>Wjazbowa energija</vt:lpstr>
      <vt:lpstr>Wjazbowa energija</vt:lpstr>
      <vt:lpstr>Nuklidowa karta</vt:lpstr>
      <vt:lpstr>Jadrowe reakcije</vt:lpstr>
      <vt:lpstr>PowerPoint-Präsentation</vt:lpstr>
      <vt:lpstr>PowerPoint-Präsentation</vt:lpstr>
      <vt:lpstr>Stelarne wuwiće</vt:lpstr>
      <vt:lpstr>PowerPoint-Präsentation</vt:lpstr>
      <vt:lpstr>Stelarne wuwiće</vt:lpstr>
      <vt:lpstr>Stelarne wuwiće</vt:lpstr>
      <vt:lpstr>Stelarne wuwiće</vt:lpstr>
      <vt:lpstr>Stelarne wuwiće</vt:lpstr>
      <vt:lpstr>Stelarne wuwiće</vt:lpstr>
      <vt:lpstr>Stelarne wuwiće</vt:lpstr>
      <vt:lpstr>Stelarne wuwiće</vt:lpstr>
      <vt:lpstr>Stelarne wuwiće</vt:lpstr>
      <vt:lpstr>PowerPoint-Präsentation</vt:lpstr>
      <vt:lpstr>Stawizny našeho słónca</vt:lpstr>
      <vt:lpstr>Stawizny našeho słónca</vt:lpstr>
      <vt:lpstr>Stawizny našeho słónca</vt:lpstr>
      <vt:lpstr>Stawizny našeho słónca</vt:lpstr>
      <vt:lpstr>Stawizny našeho słónca</vt:lpstr>
      <vt:lpstr>Stawizny našeho słónca</vt:lpstr>
      <vt:lpstr>Stawizny našeho słónca</vt:lpstr>
      <vt:lpstr>Častosć chemiskich elementow (słónčny system)</vt:lpstr>
      <vt:lpstr>Častosć chemiskich elementow (słónčny system)</vt:lpstr>
      <vt:lpstr>Častosć chemiskich elementow (słónčny system)</vt:lpstr>
      <vt:lpstr>Wjazbowa energija</vt:lpstr>
      <vt:lpstr>Wjazbowa energija</vt:lpstr>
      <vt:lpstr>PowerPoint-Präsentation</vt:lpstr>
      <vt:lpstr>PowerPoint-Präsentation</vt:lpstr>
      <vt:lpstr>Popad Neutronow</vt:lpstr>
      <vt:lpstr>Popad neutronow</vt:lpstr>
      <vt:lpstr>Deskowa hra: nuklidowe wubědźowanje</vt:lpstr>
      <vt:lpstr>Deskowa hra: nuklidowe wubědźowanje</vt:lpstr>
      <vt:lpstr>Deskowa hra: nuklidowe wubědźowanje</vt:lpstr>
      <vt:lpstr>Deskowa hra: nuklidowe wubědźowanje</vt:lpstr>
      <vt:lpstr>Deskowa hra: nuklidowe wubědźowanje</vt:lpstr>
      <vt:lpstr>PowerPoint-Präsentation</vt:lpstr>
      <vt:lpstr>S- a R-procesy</vt:lpstr>
      <vt:lpstr>R-proces w akciji</vt:lpstr>
      <vt:lpstr>PowerPoint-Präsentation</vt:lpstr>
      <vt:lpstr>Neutronowe žórła</vt:lpstr>
      <vt:lpstr>Neutronowe žórła</vt:lpstr>
      <vt:lpstr>PowerPoint-Präsentation</vt:lpstr>
      <vt:lpstr>PowerPoint-Präsentation</vt:lpstr>
      <vt:lpstr>Měrjenja jadrowych reakcijow</vt:lpstr>
      <vt:lpstr>Měrjenja jadrowych reakcijow</vt:lpstr>
      <vt:lpstr>Cil měrjenjow</vt:lpstr>
      <vt:lpstr>Fotonowa energija</vt:lpstr>
      <vt:lpstr>Fotonowa energija</vt:lpstr>
      <vt:lpstr>Fotonowa energija</vt:lpstr>
      <vt:lpstr>Fotonowa energija</vt:lpstr>
      <vt:lpstr>Termowa šema</vt:lpstr>
      <vt:lpstr>Skutkowanski přerěz</vt:lpstr>
      <vt:lpstr>Skutkowanski přerěz</vt:lpstr>
      <vt:lpstr>Reakciska rata</vt:lpstr>
      <vt:lpstr>Reakcijska rata</vt:lpstr>
      <vt:lpstr>Njewěstosć </vt:lpstr>
      <vt:lpstr>Zjeće</vt:lpstr>
      <vt:lpstr>Zjeće</vt:lpstr>
      <vt:lpstr>Zjeće</vt:lpstr>
      <vt:lpstr>Brainstorming</vt:lpstr>
      <vt:lpstr>Mnóstwo njerozrisanzych prašenjow</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Astrophysics - A Journey through the Elements</dc:title>
  <dc:creator>Hannes Nitsche</dc:creator>
  <cp:keywords>, docId:13C5EB18696ACFD12D99A05AE257F375</cp:keywords>
  <cp:lastModifiedBy>Wünsche, Johannes (FWKK) - 158352</cp:lastModifiedBy>
  <cp:revision>2661</cp:revision>
  <dcterms:created xsi:type="dcterms:W3CDTF">2018-06-15T09:17:35Z</dcterms:created>
  <dcterms:modified xsi:type="dcterms:W3CDTF">2023-03-28T12:49:06Z</dcterms:modified>
</cp:coreProperties>
</file>