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 id="2147483921" r:id="rId4"/>
  </p:sldMasterIdLst>
  <p:notesMasterIdLst>
    <p:notesMasterId r:id="rId81"/>
  </p:notesMasterIdLst>
  <p:handoutMasterIdLst>
    <p:handoutMasterId r:id="rId82"/>
  </p:handoutMasterIdLst>
  <p:sldIdLst>
    <p:sldId id="400" r:id="rId5"/>
    <p:sldId id="256" r:id="rId6"/>
    <p:sldId id="600" r:id="rId7"/>
    <p:sldId id="361" r:id="rId8"/>
    <p:sldId id="362" r:id="rId9"/>
    <p:sldId id="482" r:id="rId10"/>
    <p:sldId id="484" r:id="rId11"/>
    <p:sldId id="343" r:id="rId12"/>
    <p:sldId id="372" r:id="rId13"/>
    <p:sldId id="500" r:id="rId14"/>
    <p:sldId id="404" r:id="rId15"/>
    <p:sldId id="529" r:id="rId16"/>
    <p:sldId id="376" r:id="rId17"/>
    <p:sldId id="407" r:id="rId18"/>
    <p:sldId id="408" r:id="rId19"/>
    <p:sldId id="409" r:id="rId20"/>
    <p:sldId id="489" r:id="rId21"/>
    <p:sldId id="411" r:id="rId22"/>
    <p:sldId id="406" r:id="rId23"/>
    <p:sldId id="415" r:id="rId24"/>
    <p:sldId id="378" r:id="rId25"/>
    <p:sldId id="420" r:id="rId26"/>
    <p:sldId id="532" r:id="rId27"/>
    <p:sldId id="422" r:id="rId28"/>
    <p:sldId id="620" r:id="rId29"/>
    <p:sldId id="621" r:id="rId30"/>
    <p:sldId id="622" r:id="rId31"/>
    <p:sldId id="612" r:id="rId32"/>
    <p:sldId id="570" r:id="rId33"/>
    <p:sldId id="613" r:id="rId34"/>
    <p:sldId id="623" r:id="rId35"/>
    <p:sldId id="624" r:id="rId36"/>
    <p:sldId id="625" r:id="rId37"/>
    <p:sldId id="428" r:id="rId38"/>
    <p:sldId id="618" r:id="rId39"/>
    <p:sldId id="427" r:id="rId40"/>
    <p:sldId id="426" r:id="rId41"/>
    <p:sldId id="440" r:id="rId42"/>
    <p:sldId id="516" r:id="rId43"/>
    <p:sldId id="517" r:id="rId44"/>
    <p:sldId id="607" r:id="rId45"/>
    <p:sldId id="606" r:id="rId46"/>
    <p:sldId id="572" r:id="rId47"/>
    <p:sldId id="573" r:id="rId48"/>
    <p:sldId id="574" r:id="rId49"/>
    <p:sldId id="575" r:id="rId50"/>
    <p:sldId id="578" r:id="rId51"/>
    <p:sldId id="577" r:id="rId52"/>
    <p:sldId id="609" r:id="rId53"/>
    <p:sldId id="610" r:id="rId54"/>
    <p:sldId id="504" r:id="rId55"/>
    <p:sldId id="595" r:id="rId56"/>
    <p:sldId id="597" r:id="rId57"/>
    <p:sldId id="583" r:id="rId58"/>
    <p:sldId id="584" r:id="rId59"/>
    <p:sldId id="585" r:id="rId60"/>
    <p:sldId id="586" r:id="rId61"/>
    <p:sldId id="598" r:id="rId62"/>
    <p:sldId id="588" r:id="rId63"/>
    <p:sldId id="591" r:id="rId64"/>
    <p:sldId id="599" r:id="rId65"/>
    <p:sldId id="589" r:id="rId66"/>
    <p:sldId id="590" r:id="rId67"/>
    <p:sldId id="601" r:id="rId68"/>
    <p:sldId id="616" r:id="rId69"/>
    <p:sldId id="614" r:id="rId70"/>
    <p:sldId id="615" r:id="rId71"/>
    <p:sldId id="257" r:id="rId72"/>
    <p:sldId id="626" r:id="rId73"/>
    <p:sldId id="258" r:id="rId74"/>
    <p:sldId id="550" r:id="rId75"/>
    <p:sldId id="566" r:id="rId76"/>
    <p:sldId id="611" r:id="rId77"/>
    <p:sldId id="567" r:id="rId78"/>
    <p:sldId id="552" r:id="rId79"/>
    <p:sldId id="543" r:id="rId80"/>
  </p:sldIdLst>
  <p:sldSz cx="12192000" cy="6858000"/>
  <p:notesSz cx="6858000" cy="9144000"/>
  <p:embeddedFontLst>
    <p:embeddedFont>
      <p:font typeface="Cambria Math" panose="02040503050406030204" pitchFamily="18" charset="0"/>
      <p:regular r:id="rId83"/>
    </p:embeddedFont>
    <p:embeddedFont>
      <p:font typeface="Open Sans" panose="020B0606030504020204" pitchFamily="34" charset="0"/>
      <p:regular r:id="rId84"/>
      <p:bold r:id="rId85"/>
      <p:italic r:id="rId86"/>
      <p:boldItalic r:id="rId87"/>
    </p:embeddedFont>
    <p:embeddedFont>
      <p:font typeface="Segoe UI Black" panose="020B0A02040204020203" pitchFamily="34" charset="0"/>
      <p:bold r:id="rId88"/>
      <p:boldItalic r:id="rId89"/>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600"/>
            <p14:sldId id="361"/>
            <p14:sldId id="362"/>
            <p14:sldId id="482"/>
            <p14:sldId id="484"/>
            <p14:sldId id="343"/>
            <p14:sldId id="372"/>
            <p14:sldId id="500"/>
            <p14:sldId id="404"/>
            <p14:sldId id="529"/>
            <p14:sldId id="376"/>
            <p14:sldId id="407"/>
            <p14:sldId id="408"/>
            <p14:sldId id="409"/>
            <p14:sldId id="489"/>
            <p14:sldId id="411"/>
            <p14:sldId id="406"/>
            <p14:sldId id="415"/>
            <p14:sldId id="378"/>
            <p14:sldId id="420"/>
            <p14:sldId id="532"/>
            <p14:sldId id="422"/>
            <p14:sldId id="620"/>
            <p14:sldId id="621"/>
            <p14:sldId id="622"/>
            <p14:sldId id="612"/>
            <p14:sldId id="570"/>
            <p14:sldId id="613"/>
            <p14:sldId id="623"/>
            <p14:sldId id="624"/>
            <p14:sldId id="625"/>
            <p14:sldId id="428"/>
            <p14:sldId id="618"/>
            <p14:sldId id="427"/>
            <p14:sldId id="426"/>
            <p14:sldId id="440"/>
            <p14:sldId id="516"/>
            <p14:sldId id="517"/>
            <p14:sldId id="607"/>
            <p14:sldId id="606"/>
            <p14:sldId id="572"/>
            <p14:sldId id="573"/>
            <p14:sldId id="574"/>
            <p14:sldId id="575"/>
            <p14:sldId id="578"/>
            <p14:sldId id="577"/>
            <p14:sldId id="609"/>
            <p14:sldId id="610"/>
            <p14:sldId id="504"/>
            <p14:sldId id="595"/>
            <p14:sldId id="597"/>
            <p14:sldId id="583"/>
            <p14:sldId id="584"/>
            <p14:sldId id="585"/>
            <p14:sldId id="586"/>
            <p14:sldId id="598"/>
            <p14:sldId id="588"/>
            <p14:sldId id="591"/>
            <p14:sldId id="599"/>
            <p14:sldId id="589"/>
            <p14:sldId id="590"/>
            <p14:sldId id="601"/>
            <p14:sldId id="616"/>
            <p14:sldId id="614"/>
            <p14:sldId id="615"/>
          </p14:sldIdLst>
        </p14:section>
        <p14:section name="JP" id="{A8E7721C-9506-4C10-BE80-44F96FBDE11F}">
          <p14:sldIdLst>
            <p14:sldId id="257"/>
            <p14:sldId id="626"/>
            <p14:sldId id="258"/>
          </p14:sldIdLst>
        </p14:section>
        <p14:section name="Standardabschnitt" id="{22617EE6-5CF4-4249-A08E-D1CCA72465A7}">
          <p14:sldIdLst>
            <p14:sldId id="550"/>
            <p14:sldId id="566"/>
            <p14:sldId id="611"/>
            <p14:sldId id="567"/>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B200"/>
    <a:srgbClr val="47FF47"/>
    <a:srgbClr val="80FF80"/>
    <a:srgbClr val="FF6565"/>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1" autoAdjust="0"/>
    <p:restoredTop sz="93447" autoAdjust="0"/>
  </p:normalViewPr>
  <p:slideViewPr>
    <p:cSldViewPr snapToGrid="0" snapToObjects="1">
      <p:cViewPr varScale="1">
        <p:scale>
          <a:sx n="60" d="100"/>
          <a:sy n="60" d="100"/>
        </p:scale>
        <p:origin x="888"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commentAuthors" Target="commentAuthors.xml"/><Relationship Id="rId95" Type="http://schemas.microsoft.com/office/2016/11/relationships/changesInfo" Target="changesInfos/changesInfo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font" Target="fonts/font3.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font" Target="fonts/font4.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5.fntdata"/><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13.03.2024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13.03.2024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1</a:t>
            </a:fld>
            <a:endParaRPr lang="de-DE"/>
          </a:p>
        </p:txBody>
      </p:sp>
    </p:spTree>
    <p:extLst>
      <p:ext uri="{BB962C8B-B14F-4D97-AF65-F5344CB8AC3E}">
        <p14:creationId xmlns:p14="http://schemas.microsoft.com/office/powerpoint/2010/main" val="138056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Für fortgeschrittene Schüler: Diskutieren Sie kritisch das Bohrsche Atommodell und werfen Sie einen kurzen Blick auf die quantenmechanischen Eigenschaften.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(veraltete) Darstellung mit den Elektronenbahnen wird hier nur verwendet, um an das Bild von Atomen anzuknüpfen, das viele Schüler aus dem Chemieunterricht haben. Sie können sie gerne löschen.</a:t>
            </a:r>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16</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ist </a:t>
            </a:r>
            <a:r>
              <a:rPr lang="en-GB" b="1" dirty="0"/>
              <a:t>sehr </a:t>
            </a:r>
            <a:r>
              <a:rPr lang="en-GB" dirty="0"/>
              <a:t>wichtig, dass die Schüler die Notation verstanden haben und anwenden können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Geben Sie ihnen ein paar Minuten Zeit, um die interaktive Nuklidkarte zu erkunden. Nutzen Sie </a:t>
            </a:r>
            <a:r>
              <a:rPr lang="de-DE" dirty="0" err="1"/>
              <a:t>diese </a:t>
            </a:r>
            <a:r>
              <a:rPr lang="de-DE" dirty="0"/>
              <a:t>als </a:t>
            </a:r>
            <a:r>
              <a:rPr lang="de-DE" dirty="0" err="1"/>
              <a:t>Übergang zur nächsten Aufgabe mit den Kernreaktionen</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180701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23</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Auf </a:t>
            </a:r>
            <a:r>
              <a:rPr lang="de-DE" sz="1200" dirty="0" err="1">
                <a:latin typeface="Open Sans" panose="020B0606030504020204" pitchFamily="34" charset="0"/>
                <a:ea typeface="Open Sans" panose="020B0606030504020204" pitchFamily="34" charset="0"/>
                <a:cs typeface="Open Sans" panose="020B0606030504020204" pitchFamily="34" charset="0"/>
              </a:rPr>
              <a:t>den folgenden Folien werden </a:t>
            </a:r>
            <a:r>
              <a:rPr lang="de-DE" sz="1200" dirty="0">
                <a:latin typeface="Open Sans" panose="020B0606030504020204" pitchFamily="34" charset="0"/>
                <a:ea typeface="Open Sans" panose="020B0606030504020204" pitchFamily="34" charset="0"/>
                <a:cs typeface="Open Sans" panose="020B0606030504020204" pitchFamily="34" charset="0"/>
              </a:rPr>
              <a:t>mehrere </a:t>
            </a:r>
            <a:r>
              <a:rPr lang="de-DE" sz="1200" dirty="0" err="1">
                <a:latin typeface="Open Sans" panose="020B0606030504020204" pitchFamily="34" charset="0"/>
                <a:ea typeface="Open Sans" panose="020B0606030504020204" pitchFamily="34" charset="0"/>
                <a:cs typeface="Open Sans" panose="020B0606030504020204" pitchFamily="34" charset="0"/>
              </a:rPr>
              <a:t>Bilder verwendet, um </a:t>
            </a:r>
            <a:r>
              <a:rPr lang="de-DE" sz="1200" dirty="0">
                <a:latin typeface="Open Sans" panose="020B0606030504020204" pitchFamily="34" charset="0"/>
                <a:ea typeface="Open Sans" panose="020B0606030504020204" pitchFamily="34" charset="0"/>
                <a:cs typeface="Open Sans" panose="020B0606030504020204" pitchFamily="34" charset="0"/>
              </a:rPr>
              <a:t>verschiedene </a:t>
            </a:r>
            <a:r>
              <a:rPr lang="de-DE" sz="1200" dirty="0" err="1">
                <a:latin typeface="Open Sans" panose="020B0606030504020204" pitchFamily="34" charset="0"/>
                <a:ea typeface="Open Sans" panose="020B0606030504020204" pitchFamily="34" charset="0"/>
                <a:cs typeface="Open Sans" panose="020B0606030504020204" pitchFamily="34" charset="0"/>
              </a:rPr>
              <a:t>astronomische Objekte zu zeigen</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Sie können </a:t>
            </a:r>
            <a:r>
              <a:rPr lang="de-DE" sz="1200" dirty="0">
                <a:latin typeface="Open Sans" panose="020B0606030504020204" pitchFamily="34" charset="0"/>
                <a:ea typeface="Open Sans" panose="020B0606030504020204" pitchFamily="34" charset="0"/>
                <a:cs typeface="Open Sans" panose="020B0606030504020204" pitchFamily="34" charset="0"/>
              </a:rPr>
              <a:t>einen </a:t>
            </a:r>
            <a:r>
              <a:rPr lang="de-DE" sz="1200" dirty="0" err="1">
                <a:latin typeface="Open Sans" panose="020B0606030504020204" pitchFamily="34" charset="0"/>
                <a:ea typeface="Open Sans" panose="020B0606030504020204" pitchFamily="34" charset="0"/>
                <a:cs typeface="Open Sans" panose="020B0606030504020204" pitchFamily="34" charset="0"/>
              </a:rPr>
              <a:t>Blick </a:t>
            </a:r>
            <a:r>
              <a:rPr lang="de-DE" sz="1200" dirty="0">
                <a:latin typeface="Open Sans" panose="020B0606030504020204" pitchFamily="34" charset="0"/>
                <a:ea typeface="Open Sans" panose="020B0606030504020204" pitchFamily="34" charset="0"/>
                <a:cs typeface="Open Sans" panose="020B0606030504020204" pitchFamily="34" charset="0"/>
              </a:rPr>
              <a:t>auf </a:t>
            </a:r>
            <a:r>
              <a:rPr lang="de-DE" sz="1200" dirty="0" err="1">
                <a:latin typeface="Open Sans" panose="020B0606030504020204" pitchFamily="34" charset="0"/>
                <a:ea typeface="Open Sans" panose="020B0606030504020204" pitchFamily="34" charset="0"/>
                <a:cs typeface="Open Sans" panose="020B0606030504020204" pitchFamily="34" charset="0"/>
              </a:rPr>
              <a:t>die verlinkten Quellen werfen </a:t>
            </a:r>
            <a:r>
              <a:rPr lang="de-DE" sz="1200" dirty="0">
                <a:latin typeface="Open Sans" panose="020B0606030504020204" pitchFamily="34" charset="0"/>
                <a:ea typeface="Open Sans" panose="020B0606030504020204" pitchFamily="34" charset="0"/>
                <a:cs typeface="Open Sans" panose="020B0606030504020204" pitchFamily="34" charset="0"/>
              </a:rPr>
              <a:t>und zusätzliche </a:t>
            </a:r>
            <a:r>
              <a:rPr lang="de-DE" sz="1200" dirty="0" err="1">
                <a:latin typeface="Open Sans" panose="020B0606030504020204" pitchFamily="34" charset="0"/>
                <a:ea typeface="Open Sans" panose="020B0606030504020204" pitchFamily="34" charset="0"/>
                <a:cs typeface="Open Sans" panose="020B0606030504020204" pitchFamily="34" charset="0"/>
              </a:rPr>
              <a:t>Informationen einfügen, wenn Sie möchten</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24</a:t>
            </a:fld>
            <a:endParaRPr lang="de-DE"/>
          </a:p>
        </p:txBody>
      </p:sp>
    </p:spTree>
    <p:extLst>
      <p:ext uri="{BB962C8B-B14F-4D97-AF65-F5344CB8AC3E}">
        <p14:creationId xmlns:p14="http://schemas.microsoft.com/office/powerpoint/2010/main" val="3123889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E1D2-3491-E540-3BC5-C481D6047E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2F0187-32EA-0D56-8558-BE6FC169D6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D65327B-6534-6CF6-8E17-3C36C1237F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E81B2972-D71C-2857-93D9-D7B6F77F0F88}"/>
              </a:ext>
            </a:extLst>
          </p:cNvPr>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246033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14E73-A158-B8B7-1BDA-FD28CBAE836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438866-0FDE-A234-E4A5-E4C21B79AED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F647F1B-3B5F-E20A-626B-3B55EC07A8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F845952-B125-B91D-8B41-1DBAED434C7B}"/>
              </a:ext>
            </a:extLst>
          </p:cNvPr>
          <p:cNvSpPr>
            <a:spLocks noGrp="1"/>
          </p:cNvSpPr>
          <p:nvPr>
            <p:ph type="sldNum" sz="quarter" idx="5"/>
          </p:nvPr>
        </p:nvSpPr>
        <p:spPr/>
        <p:txBody>
          <a:bodyPr/>
          <a:lstStyle/>
          <a:p>
            <a:fld id="{2969AC09-DF60-43F4-96BF-67D4D9A74094}" type="slidenum">
              <a:rPr lang="de-DE" smtClean="0"/>
              <a:t>26</a:t>
            </a:fld>
            <a:endParaRPr lang="de-DE"/>
          </a:p>
        </p:txBody>
      </p:sp>
    </p:spTree>
    <p:extLst>
      <p:ext uri="{BB962C8B-B14F-4D97-AF65-F5344CB8AC3E}">
        <p14:creationId xmlns:p14="http://schemas.microsoft.com/office/powerpoint/2010/main" val="731789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5279-6785-CC82-3929-78E27EBC2D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96CB0C-772F-48EE-2F23-CE5C8A2C4D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20956D-10FF-DC34-8AC4-BF97E93803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F6A59ED-CAEC-E860-7C64-A8AD230DFDAF}"/>
              </a:ext>
            </a:extLst>
          </p:cNvPr>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443073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24C35-B587-1371-8870-179750194C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F3FFD4-9761-99C7-68E4-AC80432CA6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6FAEA5-FE11-D1B0-87F2-9BFB141BFB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32A3359-D065-A81A-7F09-B44DBFB508CC}"/>
              </a:ext>
            </a:extLst>
          </p:cNvPr>
          <p:cNvSpPr>
            <a:spLocks noGrp="1"/>
          </p:cNvSpPr>
          <p:nvPr>
            <p:ph type="sldNum" sz="quarter" idx="5"/>
          </p:nvPr>
        </p:nvSpPr>
        <p:spPr/>
        <p:txBody>
          <a:bodyPr/>
          <a:lstStyle/>
          <a:p>
            <a:fld id="{2969AC09-DF60-43F4-96BF-67D4D9A74094}" type="slidenum">
              <a:rPr lang="de-DE" smtClean="0"/>
              <a:t>28</a:t>
            </a:fld>
            <a:endParaRPr lang="de-DE"/>
          </a:p>
        </p:txBody>
      </p:sp>
    </p:spTree>
    <p:extLst>
      <p:ext uri="{BB962C8B-B14F-4D97-AF65-F5344CB8AC3E}">
        <p14:creationId xmlns:p14="http://schemas.microsoft.com/office/powerpoint/2010/main" val="304773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4085357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Behandeln Sie die gezeigte Reaktionskette nur in allgemeiner Form. Die Schüler müssen sie nicht auswendig lernen</a:t>
            </a:r>
          </a:p>
          <a:p>
            <a:pPr marL="171450" indent="-171450">
              <a:buFont typeface="Arial" panose="020B0604020202020204" pitchFamily="34" charset="0"/>
              <a:buChar char="•"/>
            </a:pPr>
            <a:r>
              <a:rPr lang="en-GB" dirty="0"/>
              <a:t>Erklären Sie den stabilen Zustand eines Sterns: </a:t>
            </a:r>
            <a:r>
              <a:rPr lang="de-DE" dirty="0" err="1"/>
              <a:t>Gravitationskraft </a:t>
            </a:r>
            <a:r>
              <a:rPr lang="de-DE" dirty="0"/>
              <a:t>= </a:t>
            </a:r>
            <a:r>
              <a:rPr lang="de-DE" dirty="0" err="1"/>
              <a:t>Strahlungsdruck</a:t>
            </a:r>
            <a:endParaRPr lang="de-DE" dirty="0"/>
          </a:p>
          <a:p>
            <a:pPr marL="457200" lvl="1" indent="0">
              <a:buFont typeface="Arial" panose="020B0604020202020204" pitchFamily="34" charset="0"/>
              <a:buNone/>
            </a:pPr>
            <a:r>
              <a:rPr lang="de-DE" dirty="0"/>
              <a:t>=&gt; </a:t>
            </a:r>
            <a:r>
              <a:rPr lang="en-GB" dirty="0"/>
              <a:t>Stern braucht Fusionsprozesse für stabilen Zustand!</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1542299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708D-5F86-1F8A-6CFC-717DF48477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CF3093-3DF7-7B38-3F5C-BB50F08B0E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F48B9AB-AD62-E01C-6A7D-90639A78E9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90597FF-E61D-063C-586A-19BF3B01F530}"/>
              </a:ext>
            </a:extLst>
          </p:cNvPr>
          <p:cNvSpPr>
            <a:spLocks noGrp="1"/>
          </p:cNvSpPr>
          <p:nvPr>
            <p:ph type="sldNum" sz="quarter" idx="5"/>
          </p:nvPr>
        </p:nvSpPr>
        <p:spPr/>
        <p:txBody>
          <a:bodyPr/>
          <a:lstStyle/>
          <a:p>
            <a:fld id="{2969AC09-DF60-43F4-96BF-67D4D9A74094}" type="slidenum">
              <a:rPr lang="de-DE" smtClean="0"/>
              <a:t>30</a:t>
            </a:fld>
            <a:endParaRPr lang="de-DE"/>
          </a:p>
        </p:txBody>
      </p:sp>
    </p:spTree>
    <p:extLst>
      <p:ext uri="{BB962C8B-B14F-4D97-AF65-F5344CB8AC3E}">
        <p14:creationId xmlns:p14="http://schemas.microsoft.com/office/powerpoint/2010/main" val="3795469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8274-D00A-0512-72EE-48F62600E9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F37B52-7BA6-8554-FF3F-03EB9B5DDB4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9308C7-79BC-CE0F-AEAD-140E8BFC97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6402287-1F1C-59BB-AC6F-F62B715A7DE4}"/>
              </a:ext>
            </a:extLst>
          </p:cNvPr>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2457415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3691B-822A-D848-20AB-EF4321B505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17B903-4FF5-86D0-FB4B-0A134CD904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044BEE3-C0DE-B88C-96C8-766DD95FF8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024D8312-7159-892F-075E-62D8F7268214}"/>
              </a:ext>
            </a:extLst>
          </p:cNvPr>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1669408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CF7C9-0BEF-88D3-E735-98F982610FD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FE0727E-4384-BCD2-A8C1-8A546FF249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1AF3DF-2320-8587-46E5-D120ADB89B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2E30E1EF-DEA5-535E-D249-392B114323F0}"/>
              </a:ext>
            </a:extLst>
          </p:cNvPr>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38383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de-DE" dirty="0" err="1"/>
              <a:t>Diese Objekte werden als Beispiele verwendet, um den Schülern </a:t>
            </a:r>
            <a:r>
              <a:rPr lang="de-DE" dirty="0"/>
              <a:t>einen </a:t>
            </a:r>
            <a:r>
              <a:rPr lang="de-DE" dirty="0" err="1"/>
              <a:t>Einblick </a:t>
            </a:r>
            <a:r>
              <a:rPr lang="de-DE" dirty="0"/>
              <a:t>in </a:t>
            </a:r>
            <a:r>
              <a:rPr lang="de-DE" dirty="0" err="1"/>
              <a:t>die </a:t>
            </a:r>
            <a:r>
              <a:rPr lang="de-DE" dirty="0"/>
              <a:t>verschiedenen </a:t>
            </a:r>
            <a:r>
              <a:rPr lang="de-DE" dirty="0" err="1"/>
              <a:t>Phänomene der Sternentwicklung zu geben</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34</a:t>
            </a:fld>
            <a:endParaRPr lang="de-DE"/>
          </a:p>
        </p:txBody>
      </p:sp>
    </p:spTree>
    <p:extLst>
      <p:ext uri="{BB962C8B-B14F-4D97-AF65-F5344CB8AC3E}">
        <p14:creationId xmlns:p14="http://schemas.microsoft.com/office/powerpoint/2010/main" val="1915574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D67BF-10AD-700A-DF87-8033B929DF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EC644A-A1B1-307B-D67C-A107CFCF62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453564-C931-A83F-D51D-A684A24EE8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18B0816-15BD-9625-BAFA-2F5C15CC900C}"/>
              </a:ext>
            </a:extLst>
          </p:cNvPr>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218672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145994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1124381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de-DE" dirty="0" err="1"/>
              <a:t>Jetzt können wir unser Verständnis der Prozesse </a:t>
            </a:r>
            <a:r>
              <a:rPr lang="de-DE" dirty="0"/>
              <a:t>in </a:t>
            </a:r>
            <a:r>
              <a:rPr lang="de-DE" dirty="0" err="1"/>
              <a:t>Sternen nutzen, um die Elementhäufigkeiten zu erklären</a:t>
            </a:r>
            <a:r>
              <a:rPr lang="de-DE" dirty="0"/>
              <a:t>. Die Lithiumlücke </a:t>
            </a:r>
            <a:r>
              <a:rPr lang="de-DE" dirty="0" err="1"/>
              <a:t>kann mit dem </a:t>
            </a:r>
            <a:r>
              <a:rPr lang="de-DE" dirty="0"/>
              <a:t>3a-Prozess </a:t>
            </a:r>
            <a:r>
              <a:rPr lang="de-DE" dirty="0" err="1"/>
              <a:t>erklärt werden, der </a:t>
            </a:r>
            <a:r>
              <a:rPr lang="de-DE" dirty="0"/>
              <a:t>Li und Be </a:t>
            </a:r>
            <a:r>
              <a:rPr lang="de-DE" dirty="0" err="1"/>
              <a:t>überspringt</a:t>
            </a:r>
            <a:r>
              <a:rPr lang="de-DE" dirty="0"/>
              <a:t>. Be8 </a:t>
            </a:r>
            <a:r>
              <a:rPr lang="de-DE" dirty="0" err="1"/>
              <a:t>ist </a:t>
            </a:r>
            <a:r>
              <a:rPr lang="de-DE" dirty="0"/>
              <a:t>nur ein </a:t>
            </a:r>
            <a:r>
              <a:rPr lang="de-DE" dirty="0" err="1"/>
              <a:t>instabiler Zwischenzustand </a:t>
            </a:r>
            <a:r>
              <a:rPr lang="de-DE" dirty="0"/>
              <a:t>(aufgrund </a:t>
            </a:r>
            <a:r>
              <a:rPr lang="de-DE" dirty="0" err="1"/>
              <a:t>der höheren </a:t>
            </a:r>
            <a:r>
              <a:rPr lang="de-DE" dirty="0"/>
              <a:t>Bindungsenergie </a:t>
            </a:r>
            <a:r>
              <a:rPr lang="de-DE" dirty="0" err="1"/>
              <a:t>von </a:t>
            </a:r>
            <a:r>
              <a:rPr lang="de-DE" dirty="0"/>
              <a:t>Helium)</a:t>
            </a:r>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9752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Halten Sie die Antworten der Schüler auf diese Frage an der Brainstorming-Board fest und diskutieren Sie sie, bevor Sie die Definition geben.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Frage-Folien werden wiederholt verwendet, um die Masterclass zu strukturieren und ihr einen roten Faden zu geben. Sie zielen darauf ab, zu motivieren und die folgenden Inhalte einzuführen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lvl="1" indent="-285750">
              <a:buFont typeface="Arial" panose="020B0604020202020204" pitchFamily="34" charset="0"/>
              <a:buChar char="•"/>
            </a:pPr>
            <a:r>
              <a:rPr lang="en-GB" dirty="0"/>
              <a:t>Der Begriff "</a:t>
            </a:r>
            <a:r>
              <a:rPr lang="en-GB" sz="1200" dirty="0"/>
              <a:t>stellare Prozesse" </a:t>
            </a:r>
            <a:r>
              <a:rPr lang="en-GB" dirty="0"/>
              <a:t>ist hier sehr allgemein gehalten</a:t>
            </a:r>
          </a:p>
          <a:p>
            <a:pPr marL="1200150" lvl="2" indent="-285750">
              <a:buFont typeface="Arial" panose="020B0604020202020204" pitchFamily="34" charset="0"/>
              <a:buChar char="•"/>
            </a:pPr>
            <a:r>
              <a:rPr lang="en-GB" dirty="0"/>
              <a:t>Natürlich entstehen die meisten chemischen Elemente nicht, wie bisher gezeigt, durch einfache Fusionen in stabilen Sternen, sondern in explodierenden massereichen Sternen, explodierenden weißen Zwergen usw.</a:t>
            </a:r>
          </a:p>
          <a:p>
            <a:pPr marL="1200150" lvl="2" indent="-285750">
              <a:buFont typeface="Arial" panose="020B0604020202020204" pitchFamily="34" charset="0"/>
              <a:buChar char="•"/>
            </a:pPr>
            <a:r>
              <a:rPr lang="en-GB" dirty="0"/>
              <a:t>Entscheiden Sie, wie detailliert Sie hier vorgehen wollen, je nach Kenntnisstand der Schüler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40</a:t>
            </a:fld>
            <a:endParaRPr lang="de-DE"/>
          </a:p>
        </p:txBody>
      </p:sp>
    </p:spTree>
    <p:extLst>
      <p:ext uri="{BB962C8B-B14F-4D97-AF65-F5344CB8AC3E}">
        <p14:creationId xmlns:p14="http://schemas.microsoft.com/office/powerpoint/2010/main" val="1670716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lvl="1" indent="-285750">
              <a:buFont typeface="Arial" panose="020B0604020202020204" pitchFamily="34" charset="0"/>
              <a:buChar char="•"/>
            </a:pPr>
            <a:r>
              <a:rPr lang="en-GB" dirty="0"/>
              <a:t>Der Begriff "</a:t>
            </a:r>
            <a:r>
              <a:rPr lang="en-GB" sz="1200" dirty="0"/>
              <a:t>stellare Prozesse" </a:t>
            </a:r>
            <a:r>
              <a:rPr lang="en-GB" dirty="0"/>
              <a:t>ist hier sehr allgemein gehalten</a:t>
            </a:r>
          </a:p>
          <a:p>
            <a:pPr marL="1200150" lvl="2" indent="-285750">
              <a:buFont typeface="Arial" panose="020B0604020202020204" pitchFamily="34" charset="0"/>
              <a:buChar char="•"/>
            </a:pPr>
            <a:r>
              <a:rPr lang="en-GB" dirty="0"/>
              <a:t>Natürlich entstehen die meisten chemischen Elemente nicht, wie bisher gezeigt, durch einfache Fusionen in stabilen Sternen, sondern in explodierenden massereichen Sternen, explodierenden weißen Zwergen usw.</a:t>
            </a:r>
          </a:p>
          <a:p>
            <a:pPr marL="1200150" lvl="2" indent="-285750">
              <a:buFont typeface="Arial" panose="020B0604020202020204" pitchFamily="34" charset="0"/>
              <a:buChar char="•"/>
            </a:pPr>
            <a:r>
              <a:rPr lang="en-GB" dirty="0"/>
              <a:t>Entscheiden Sie, wie detailliert Sie hier vorgehen wollen, je nach Kenntnisstand der Schüler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2037667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359711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629959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44</a:t>
            </a:fld>
            <a:endParaRPr lang="de-DE"/>
          </a:p>
        </p:txBody>
      </p:sp>
    </p:spTree>
    <p:extLst>
      <p:ext uri="{BB962C8B-B14F-4D97-AF65-F5344CB8AC3E}">
        <p14:creationId xmlns:p14="http://schemas.microsoft.com/office/powerpoint/2010/main" val="4228045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45</a:t>
            </a:fld>
            <a:endParaRPr lang="de-DE"/>
          </a:p>
        </p:txBody>
      </p:sp>
    </p:spTree>
    <p:extLst>
      <p:ext uri="{BB962C8B-B14F-4D97-AF65-F5344CB8AC3E}">
        <p14:creationId xmlns:p14="http://schemas.microsoft.com/office/powerpoint/2010/main" val="3924527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46</a:t>
            </a:fld>
            <a:endParaRPr lang="de-DE"/>
          </a:p>
        </p:txBody>
      </p:sp>
    </p:spTree>
    <p:extLst>
      <p:ext uri="{BB962C8B-B14F-4D97-AF65-F5344CB8AC3E}">
        <p14:creationId xmlns:p14="http://schemas.microsoft.com/office/powerpoint/2010/main" val="2263182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Wenn</a:t>
            </a:r>
            <a:r>
              <a:rPr lang="en-GB" dirty="0"/>
              <a:t> Sie es vereinfachen wollen, verwenden Sie die Analogie "Skateboard in einer Halfpipe". Das Skateboard will in den "niedrigsten Zustand" in der Mitte der Pipe fahren und fährt nicht nach oben, es sei denn, es wird angeregt. Im </a:t>
            </a:r>
            <a:r>
              <a:rPr lang="en-GB" dirty="0" err="1"/>
              <a:t>Allgemeinen</a:t>
            </a:r>
            <a:r>
              <a:rPr lang="en-GB" dirty="0"/>
              <a:t> (stark </a:t>
            </a:r>
            <a:r>
              <a:rPr lang="en-GB" dirty="0" err="1"/>
              <a:t>vereinfacht</a:t>
            </a:r>
            <a:r>
              <a:rPr lang="en-GB" dirty="0"/>
              <a:t>) </a:t>
            </a:r>
            <a:r>
              <a:rPr lang="en-GB" dirty="0" err="1"/>
              <a:t>ist</a:t>
            </a:r>
            <a:r>
              <a:rPr lang="en-GB" dirty="0"/>
              <a:t> ein Nuklid um so instabiler, je weiter es sich vom Tal entfernt befindet. Das Gleiche gilt für das Skateboard, das schneller ist, wenn es am oberen Ende der Halfpipe startet.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270090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3868014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Nach dem Teil über die Sternentwicklung </a:t>
            </a:r>
            <a:r>
              <a:rPr lang="de-DE" dirty="0" err="1"/>
              <a:t>wird das </a:t>
            </a:r>
            <a:r>
              <a:rPr lang="de-DE" dirty="0"/>
              <a:t>Konzept </a:t>
            </a:r>
            <a:r>
              <a:rPr lang="de-DE" dirty="0" err="1"/>
              <a:t>der </a:t>
            </a:r>
            <a:r>
              <a:rPr lang="de-DE" dirty="0"/>
              <a:t>Bindungsenergie </a:t>
            </a:r>
            <a:r>
              <a:rPr lang="de-DE" dirty="0" err="1"/>
              <a:t>verwendet, um die chemischen Häufigkeiten zu erklären</a:t>
            </a:r>
            <a:r>
              <a:rPr lang="de-DE" dirty="0"/>
              <a:t>. Aber zu </a:t>
            </a:r>
            <a:r>
              <a:rPr lang="de-DE" dirty="0" err="1"/>
              <a:t>diesem Zeitpunkt könnten Sie bereits den </a:t>
            </a:r>
            <a:r>
              <a:rPr lang="de-DE" dirty="0"/>
              <a:t>Eisengipfel und die Lithiumlücke </a:t>
            </a:r>
            <a:r>
              <a:rPr lang="de-DE" dirty="0" err="1"/>
              <a:t>erklären</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302887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Hier wird eine Definition verwendet, die als roter Faden für die Masterclass dient.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Falls gewünscht, können Sie diese Definition durch eine allgemeinere und wissenschaftlich genauere Definition ersetzen.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Wenn</a:t>
            </a:r>
            <a:r>
              <a:rPr lang="en-GB" dirty="0"/>
              <a:t> Sie es vereinfachen wollen, verwenden Sie die Analogie "Skateboard in einer Halfpipe". Das Skateboard will in den "niedrigsten Zustand" in der Mitte der Pipe fahren und fährt nicht nach oben, es sei denn, es wird angeregt. Im </a:t>
            </a:r>
            <a:r>
              <a:rPr lang="en-GB" dirty="0" err="1"/>
              <a:t>Allgemeinen</a:t>
            </a:r>
            <a:r>
              <a:rPr lang="en-GB" dirty="0"/>
              <a:t> (stark </a:t>
            </a:r>
            <a:r>
              <a:rPr lang="en-GB" dirty="0" err="1"/>
              <a:t>vereinfacht</a:t>
            </a:r>
            <a:r>
              <a:rPr lang="en-GB" dirty="0"/>
              <a:t>) </a:t>
            </a:r>
            <a:r>
              <a:rPr lang="en-GB" dirty="0" err="1"/>
              <a:t>ist</a:t>
            </a:r>
            <a:r>
              <a:rPr lang="en-GB" dirty="0"/>
              <a:t> ein Nuklid um so instabiler, je weiter es sich vom Tal entfernt befindet. Das Gleiche gilt für das Skateboard, das schneller ist, wenn es am oberen Ende der Halfpipe startet.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1323636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2401261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56</a:t>
            </a:fld>
            <a:endParaRPr lang="de-DE"/>
          </a:p>
        </p:txBody>
      </p:sp>
    </p:spTree>
    <p:extLst>
      <p:ext uri="{BB962C8B-B14F-4D97-AF65-F5344CB8AC3E}">
        <p14:creationId xmlns:p14="http://schemas.microsoft.com/office/powerpoint/2010/main" val="770445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3554389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Geben Sie den Schülern Zeit, über diese Frage nachzudenken.</a:t>
            </a:r>
          </a:p>
          <a:p>
            <a:pPr marL="285750" indent="-285750">
              <a:buFont typeface="Arial" panose="020B0604020202020204" pitchFamily="34" charset="0"/>
              <a:buChar char="•"/>
            </a:pPr>
            <a:r>
              <a:rPr lang="en-GB" dirty="0"/>
              <a:t>Wenn sie sich an die Coulomb-Grenze und die verschiedenen Kernreaktionen aus dem Gruppenpuzzle erinnern können, sollte ihnen selbst einfallen, dass der Neutroneneinfang ein wichtiger Prozess dafür sein könnte.</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58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113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Geben Sie den Schülern Zeit, über diese Frage nachzudenken.</a:t>
            </a:r>
          </a:p>
          <a:p>
            <a:pPr marL="285750" indent="-285750">
              <a:buFont typeface="Arial" panose="020B0604020202020204" pitchFamily="34" charset="0"/>
              <a:buChar char="•"/>
            </a:pPr>
            <a:r>
              <a:rPr lang="en-GB" dirty="0"/>
              <a:t>Wenn sie sich an die Coulomb-Grenze und die verschiedenen Kernreaktionen aus dem Gruppenpuzzle erinnern können, sollte ihnen selbst einfallen, dass der Neutroneneinfang ein wichtiger Prozess dafür sein könnte.</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342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en-GB" dirty="0"/>
              <a:t>Mit dem Stabilitätsprinzip lässt sich erklären, warum nur bestimmte Bereiche im HRD von Sternen "besetzt" sind</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64</a:t>
            </a:fld>
            <a:endParaRPr lang="de-DE"/>
          </a:p>
        </p:txBody>
      </p:sp>
    </p:spTree>
    <p:extLst>
      <p:ext uri="{BB962C8B-B14F-4D97-AF65-F5344CB8AC3E}">
        <p14:creationId xmlns:p14="http://schemas.microsoft.com/office/powerpoint/2010/main" val="2140641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C2DF9-4C4D-0180-B850-FB4F4F7E6F3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5B1395-B9F7-CEA8-76BF-64FE86F0E0E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060959-912E-6343-EB38-C7F64E9BC0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en-GB" dirty="0"/>
              <a:t>Mit dem Stabilitätsprinzip lässt sich erklären, warum nur bestimmte Bereiche im HRD von Sternen "besetzt" sind</a:t>
            </a:r>
            <a:endParaRPr lang="en-US" dirty="0"/>
          </a:p>
        </p:txBody>
      </p:sp>
      <p:sp>
        <p:nvSpPr>
          <p:cNvPr id="4" name="Foliennummernplatzhalter 3">
            <a:extLst>
              <a:ext uri="{FF2B5EF4-FFF2-40B4-BE49-F238E27FC236}">
                <a16:creationId xmlns:a16="http://schemas.microsoft.com/office/drawing/2014/main" id="{D739E7E3-9E19-6F45-3EE4-AA906D54AA49}"/>
              </a:ext>
            </a:extLst>
          </p:cNvPr>
          <p:cNvSpPr>
            <a:spLocks noGrp="1"/>
          </p:cNvSpPr>
          <p:nvPr>
            <p:ph type="sldNum" sz="quarter" idx="5"/>
          </p:nvPr>
        </p:nvSpPr>
        <p:spPr/>
        <p:txBody>
          <a:bodyPr/>
          <a:lstStyle/>
          <a:p>
            <a:fld id="{2969AC09-DF60-43F4-96BF-67D4D9A74094}" type="slidenum">
              <a:rPr lang="de-DE" smtClean="0"/>
              <a:t>65</a:t>
            </a:fld>
            <a:endParaRPr lang="de-DE"/>
          </a:p>
        </p:txBody>
      </p:sp>
    </p:spTree>
    <p:extLst>
      <p:ext uri="{BB962C8B-B14F-4D97-AF65-F5344CB8AC3E}">
        <p14:creationId xmlns:p14="http://schemas.microsoft.com/office/powerpoint/2010/main" val="406700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en-GB" dirty="0"/>
              <a:t>Mit dem Stabilitätsprinzip lässt sich erklären, warum nur bestimmte Bereiche im HRD von Sternen "besetzt" sind</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66</a:t>
            </a:fld>
            <a:endParaRPr lang="de-DE"/>
          </a:p>
        </p:txBody>
      </p:sp>
    </p:spTree>
    <p:extLst>
      <p:ext uri="{BB962C8B-B14F-4D97-AF65-F5344CB8AC3E}">
        <p14:creationId xmlns:p14="http://schemas.microsoft.com/office/powerpoint/2010/main" val="142719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Der folgende Kurzvortrag dient dazu, die Entwicklung der Idee der chemischen Elemente im Laufe der Jahrhunderte zu erörtern und das moderne Bild eines chemischen Elements abzuleiten.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Nature-of-Science-</a:t>
            </a:r>
            <a:r>
              <a:rPr lang="en-GB" b="1" dirty="0" err="1"/>
              <a:t>Aspekt</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Darüber hinaus können Sie die metaphysischen Ideen nutzen, um zu zeigen, worum es in der modernen Wissenschaft geht, und mit den Schülern diskutieren, warum die Ansätze aus heutiger Sicht nicht den wissenschaftlichen Qualitätskriterien entsprechen.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1D16-F501-7432-13AF-89CF88E023C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696A57-E35A-4E6E-0A59-09271536A45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419EFF3-355B-E8E7-4936-07E231BAE4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en-GB" dirty="0"/>
              <a:t>Mit dem Stabilitätsprinzip lässt sich erklären, warum nur bestimmte Bereiche im HRD von Sternen "besetzt" sind</a:t>
            </a:r>
            <a:endParaRPr lang="en-US" dirty="0"/>
          </a:p>
        </p:txBody>
      </p:sp>
      <p:sp>
        <p:nvSpPr>
          <p:cNvPr id="4" name="Foliennummernplatzhalter 3">
            <a:extLst>
              <a:ext uri="{FF2B5EF4-FFF2-40B4-BE49-F238E27FC236}">
                <a16:creationId xmlns:a16="http://schemas.microsoft.com/office/drawing/2014/main" id="{98A3722C-18AF-4BC6-6729-1AF22E68913D}"/>
              </a:ext>
            </a:extLst>
          </p:cNvPr>
          <p:cNvSpPr>
            <a:spLocks noGrp="1"/>
          </p:cNvSpPr>
          <p:nvPr>
            <p:ph type="sldNum" sz="quarter" idx="5"/>
          </p:nvPr>
        </p:nvSpPr>
        <p:spPr/>
        <p:txBody>
          <a:bodyPr/>
          <a:lstStyle/>
          <a:p>
            <a:fld id="{2969AC09-DF60-43F4-96BF-67D4D9A74094}" type="slidenum">
              <a:rPr lang="de-DE" smtClean="0"/>
              <a:t>67</a:t>
            </a:fld>
            <a:endParaRPr lang="de-DE"/>
          </a:p>
        </p:txBody>
      </p:sp>
    </p:spTree>
    <p:extLst>
      <p:ext uri="{BB962C8B-B14F-4D97-AF65-F5344CB8AC3E}">
        <p14:creationId xmlns:p14="http://schemas.microsoft.com/office/powerpoint/2010/main" val="18297293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7697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774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Achtung, ein paar Animationen auf dieser Folie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ist wichtig, den Studenten klarzumachen, dass wir nur einen Zeh in das wissenschaftliche Feld der Nuklear-Astrophysik gesetzt haben.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Ziel ist es hier nicht, alle Fragen zu beantworten, sondern vielmehr weitere Fragen aufzuwerfen, um eine Beschäftigung mit dem Thema auch nach der Masterclass zu motivieren.</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542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a:t>
            </a:fld>
            <a:endParaRPr lang="de-DE"/>
          </a:p>
        </p:txBody>
      </p:sp>
    </p:spTree>
    <p:extLst>
      <p:ext uri="{BB962C8B-B14F-4D97-AF65-F5344CB8AC3E}">
        <p14:creationId xmlns:p14="http://schemas.microsoft.com/office/powerpoint/2010/main" val="4188884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err="1"/>
              <a:t>Hinweise</a:t>
            </a:r>
            <a:r>
              <a:rPr lang="en-GB" b="1" dirty="0"/>
              <a:t> </a:t>
            </a:r>
            <a:r>
              <a:rPr lang="en-GB" b="1" dirty="0" err="1"/>
              <a:t>für</a:t>
            </a:r>
            <a:r>
              <a:rPr lang="en-GB" b="1" dirty="0"/>
              <a:t> </a:t>
            </a:r>
            <a:r>
              <a:rPr lang="en-GB" b="1" dirty="0" err="1"/>
              <a:t>Vermittler</a:t>
            </a:r>
            <a:r>
              <a:rPr lang="en-GB" b="1" dirty="0"/>
              <a:t>:</a:t>
            </a:r>
          </a:p>
          <a:p>
            <a:pPr marL="171450" indent="-171450">
              <a:buFont typeface="Arial" panose="020B0604020202020204" pitchFamily="34" charset="0"/>
              <a:buChar char="•"/>
            </a:pPr>
            <a:r>
              <a:rPr lang="en-GB" dirty="0"/>
              <a:t>Erklären Sie die logarithmische Skala!</a:t>
            </a:r>
          </a:p>
          <a:p>
            <a:pPr marL="171450" indent="-171450">
              <a:buFont typeface="Arial" panose="020B0604020202020204" pitchFamily="34" charset="0"/>
              <a:buChar char="•"/>
            </a:pPr>
            <a:r>
              <a:rPr lang="en-GB" dirty="0"/>
              <a:t>chemische Häufigkeiten sind eine der wichtigsten Beobachtungen der nuklearen Astrophysik</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Für diese Aufgabe kehren Sie zur vorherigen Folie zurück, um das größere Bild anzuzeigen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Was die Schüler beachten sollten: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 Allgemeinen wird die Häufigkeit mit steigender Ordnungszahl geringer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gibt eine Spitze bei Eisen, die durch die graue Linie gekennzeichnet 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Eine Lücke bei Lithium &amp; Beryllium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Bei einigen Elementen ist die Häufigkeit gleich Null (Sie könnten die Frage in den Raum werfen: "Woher wissen wir, dass diese Elemente tatsächlich existieren?")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Häufigkeit ist höher bei Elementen mit gerader Ordnungszahl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Sie müssen die Beobachtungen nicht erklären. Aber hier können Sie ihnen sagen, dass wir die Gründe für diese </a:t>
            </a:r>
            <a:r>
              <a:rPr lang="en-GB" dirty="0" err="1"/>
              <a:t>chemische</a:t>
            </a:r>
            <a:r>
              <a:rPr lang="en-GB" dirty="0"/>
              <a:t> </a:t>
            </a:r>
            <a:r>
              <a:rPr lang="en-GB" dirty="0" err="1"/>
              <a:t>Häufigkeitsverteilung</a:t>
            </a:r>
            <a:r>
              <a:rPr lang="en-GB" dirty="0"/>
              <a:t> während der Masterclass herausfinden werden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10</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4893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15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C1C37-2AB7-ACCA-F2F6-B8D75EE1B04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7CA3932-A69B-E537-348E-547060FB1A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0C5098D-8B09-D592-3062-34CF21AC6D76}"/>
              </a:ext>
            </a:extLst>
          </p:cNvPr>
          <p:cNvSpPr>
            <a:spLocks noGrp="1"/>
          </p:cNvSpPr>
          <p:nvPr>
            <p:ph type="dt" sz="half" idx="10"/>
          </p:nvPr>
        </p:nvSpPr>
        <p:spPr/>
        <p:txBody>
          <a:bodyPr/>
          <a:lstStyle/>
          <a:p>
            <a:fld id="{F3021B96-0693-4619-8E87-3C81B6C85959}" type="datetimeFigureOut">
              <a:rPr lang="de-DE" smtClean="0"/>
              <a:t>13.03.2024</a:t>
            </a:fld>
            <a:endParaRPr lang="de-DE"/>
          </a:p>
        </p:txBody>
      </p:sp>
      <p:sp>
        <p:nvSpPr>
          <p:cNvPr id="5" name="Fußzeilenplatzhalter 4">
            <a:extLst>
              <a:ext uri="{FF2B5EF4-FFF2-40B4-BE49-F238E27FC236}">
                <a16:creationId xmlns:a16="http://schemas.microsoft.com/office/drawing/2014/main" id="{206983F1-DC5E-8A9D-52E4-850713A31C6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B2E3B2A-607B-199A-135D-6A91C1EFF7A6}"/>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713493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F740D-0190-B1CB-B26B-1BC23F7870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349A4ED-FF31-7B66-29A5-F56E35F5B78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A243938-EB94-D7D1-31FA-7BE5CE36C822}"/>
              </a:ext>
            </a:extLst>
          </p:cNvPr>
          <p:cNvSpPr>
            <a:spLocks noGrp="1"/>
          </p:cNvSpPr>
          <p:nvPr>
            <p:ph type="dt" sz="half" idx="10"/>
          </p:nvPr>
        </p:nvSpPr>
        <p:spPr/>
        <p:txBody>
          <a:bodyPr/>
          <a:lstStyle/>
          <a:p>
            <a:fld id="{F3021B96-0693-4619-8E87-3C81B6C85959}" type="datetimeFigureOut">
              <a:rPr lang="de-DE" smtClean="0"/>
              <a:t>13.03.2024</a:t>
            </a:fld>
            <a:endParaRPr lang="de-DE"/>
          </a:p>
        </p:txBody>
      </p:sp>
      <p:sp>
        <p:nvSpPr>
          <p:cNvPr id="5" name="Fußzeilenplatzhalter 4">
            <a:extLst>
              <a:ext uri="{FF2B5EF4-FFF2-40B4-BE49-F238E27FC236}">
                <a16:creationId xmlns:a16="http://schemas.microsoft.com/office/drawing/2014/main" id="{384F4848-FCA7-9699-341C-021EDB3F27B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A86B342-121D-D7D0-A446-4085B4C4CB4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105979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F2FC4-6417-BF2D-7711-5E6A7CA67A3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2B09EC6-91EA-E3E3-E12E-9D0F5CF43D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A1A05F1-E61A-8EDF-570F-3C833EB617EB}"/>
              </a:ext>
            </a:extLst>
          </p:cNvPr>
          <p:cNvSpPr>
            <a:spLocks noGrp="1"/>
          </p:cNvSpPr>
          <p:nvPr>
            <p:ph type="dt" sz="half" idx="10"/>
          </p:nvPr>
        </p:nvSpPr>
        <p:spPr/>
        <p:txBody>
          <a:bodyPr/>
          <a:lstStyle/>
          <a:p>
            <a:fld id="{F3021B96-0693-4619-8E87-3C81B6C85959}" type="datetimeFigureOut">
              <a:rPr lang="de-DE" smtClean="0"/>
              <a:t>13.03.2024</a:t>
            </a:fld>
            <a:endParaRPr lang="de-DE"/>
          </a:p>
        </p:txBody>
      </p:sp>
      <p:sp>
        <p:nvSpPr>
          <p:cNvPr id="5" name="Fußzeilenplatzhalter 4">
            <a:extLst>
              <a:ext uri="{FF2B5EF4-FFF2-40B4-BE49-F238E27FC236}">
                <a16:creationId xmlns:a16="http://schemas.microsoft.com/office/drawing/2014/main" id="{A03AAEB0-03E2-036F-2EC2-F8E84D92EE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43D44A9-BFE6-B9A5-4129-7FD3E4054F5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047092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EE1F7-3D8A-85E5-9693-A395B8ADD64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C50EF39-4FE9-AB6B-E4E0-B93FAE34D10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F27B0FB-ACA3-F0FE-B719-39DDF4031EA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9993083-1B97-1A6E-3EE7-E1A61B5E9C19}"/>
              </a:ext>
            </a:extLst>
          </p:cNvPr>
          <p:cNvSpPr>
            <a:spLocks noGrp="1"/>
          </p:cNvSpPr>
          <p:nvPr>
            <p:ph type="dt" sz="half" idx="10"/>
          </p:nvPr>
        </p:nvSpPr>
        <p:spPr/>
        <p:txBody>
          <a:bodyPr/>
          <a:lstStyle/>
          <a:p>
            <a:fld id="{F3021B96-0693-4619-8E87-3C81B6C85959}" type="datetimeFigureOut">
              <a:rPr lang="de-DE" smtClean="0"/>
              <a:t>13.03.2024</a:t>
            </a:fld>
            <a:endParaRPr lang="de-DE"/>
          </a:p>
        </p:txBody>
      </p:sp>
      <p:sp>
        <p:nvSpPr>
          <p:cNvPr id="6" name="Fußzeilenplatzhalter 5">
            <a:extLst>
              <a:ext uri="{FF2B5EF4-FFF2-40B4-BE49-F238E27FC236}">
                <a16:creationId xmlns:a16="http://schemas.microsoft.com/office/drawing/2014/main" id="{A15F0F8B-14BA-65F3-092E-04E75A4F5EE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50C1C0F-E60A-AD45-B94B-A548B89D064A}"/>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86901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49E39-EE76-D539-F9EE-4CFCC45A549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1ABAEB9-7807-DA8D-3FC8-E1190689D3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E2D64FF-98D2-9134-BD11-0BF8ECF88E5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BD6F511-9673-669E-B8A4-033455BDF1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5BF812E-F369-B82D-E7A7-D476D37BF27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1F7615A-622F-3FEE-90AE-429557BBFD50}"/>
              </a:ext>
            </a:extLst>
          </p:cNvPr>
          <p:cNvSpPr>
            <a:spLocks noGrp="1"/>
          </p:cNvSpPr>
          <p:nvPr>
            <p:ph type="dt" sz="half" idx="10"/>
          </p:nvPr>
        </p:nvSpPr>
        <p:spPr/>
        <p:txBody>
          <a:bodyPr/>
          <a:lstStyle/>
          <a:p>
            <a:fld id="{F3021B96-0693-4619-8E87-3C81B6C85959}" type="datetimeFigureOut">
              <a:rPr lang="de-DE" smtClean="0"/>
              <a:t>13.03.2024</a:t>
            </a:fld>
            <a:endParaRPr lang="de-DE"/>
          </a:p>
        </p:txBody>
      </p:sp>
      <p:sp>
        <p:nvSpPr>
          <p:cNvPr id="8" name="Fußzeilenplatzhalter 7">
            <a:extLst>
              <a:ext uri="{FF2B5EF4-FFF2-40B4-BE49-F238E27FC236}">
                <a16:creationId xmlns:a16="http://schemas.microsoft.com/office/drawing/2014/main" id="{A8339932-C4EC-A414-CA03-CE8FD1C3D53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8254BD1-45D8-A2D1-6D16-A4D799A76CC0}"/>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47100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41005-8697-1C04-90E8-07DE7948D9E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3ADB9D2-31E7-95FC-C76A-13B6AE08F87E}"/>
              </a:ext>
            </a:extLst>
          </p:cNvPr>
          <p:cNvSpPr>
            <a:spLocks noGrp="1"/>
          </p:cNvSpPr>
          <p:nvPr>
            <p:ph type="dt" sz="half" idx="10"/>
          </p:nvPr>
        </p:nvSpPr>
        <p:spPr/>
        <p:txBody>
          <a:bodyPr/>
          <a:lstStyle/>
          <a:p>
            <a:fld id="{F3021B96-0693-4619-8E87-3C81B6C85959}" type="datetimeFigureOut">
              <a:rPr lang="de-DE" smtClean="0"/>
              <a:t>13.03.2024</a:t>
            </a:fld>
            <a:endParaRPr lang="de-DE"/>
          </a:p>
        </p:txBody>
      </p:sp>
      <p:sp>
        <p:nvSpPr>
          <p:cNvPr id="4" name="Fußzeilenplatzhalter 3">
            <a:extLst>
              <a:ext uri="{FF2B5EF4-FFF2-40B4-BE49-F238E27FC236}">
                <a16:creationId xmlns:a16="http://schemas.microsoft.com/office/drawing/2014/main" id="{A3E45CAB-B199-4991-E517-60CAAABA561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5F94157-48E4-88F0-A5F9-83A536BC2AD2}"/>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322119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280508B-E804-E103-2DB7-CC9DE4A18E6B}"/>
              </a:ext>
            </a:extLst>
          </p:cNvPr>
          <p:cNvSpPr>
            <a:spLocks noGrp="1"/>
          </p:cNvSpPr>
          <p:nvPr>
            <p:ph type="dt" sz="half" idx="10"/>
          </p:nvPr>
        </p:nvSpPr>
        <p:spPr/>
        <p:txBody>
          <a:bodyPr/>
          <a:lstStyle/>
          <a:p>
            <a:fld id="{F3021B96-0693-4619-8E87-3C81B6C85959}" type="datetimeFigureOut">
              <a:rPr lang="de-DE" smtClean="0"/>
              <a:t>13.03.2024</a:t>
            </a:fld>
            <a:endParaRPr lang="de-DE"/>
          </a:p>
        </p:txBody>
      </p:sp>
      <p:sp>
        <p:nvSpPr>
          <p:cNvPr id="3" name="Fußzeilenplatzhalter 2">
            <a:extLst>
              <a:ext uri="{FF2B5EF4-FFF2-40B4-BE49-F238E27FC236}">
                <a16:creationId xmlns:a16="http://schemas.microsoft.com/office/drawing/2014/main" id="{B5E24FA0-10C6-E723-1D92-A3A386C4820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0384E93-4681-F8D4-1FBF-4FB4C310994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784605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9BFF7-6221-81D0-51FE-902ACA64719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52CB7C6-0A63-CF9F-5D40-8C571CC2D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2AB6F99-741D-5A41-0613-11701D92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7A90FCF-D540-388A-7D56-B6D753A40E2F}"/>
              </a:ext>
            </a:extLst>
          </p:cNvPr>
          <p:cNvSpPr>
            <a:spLocks noGrp="1"/>
          </p:cNvSpPr>
          <p:nvPr>
            <p:ph type="dt" sz="half" idx="10"/>
          </p:nvPr>
        </p:nvSpPr>
        <p:spPr/>
        <p:txBody>
          <a:bodyPr/>
          <a:lstStyle/>
          <a:p>
            <a:fld id="{F3021B96-0693-4619-8E87-3C81B6C85959}" type="datetimeFigureOut">
              <a:rPr lang="de-DE" smtClean="0"/>
              <a:t>13.03.2024</a:t>
            </a:fld>
            <a:endParaRPr lang="de-DE"/>
          </a:p>
        </p:txBody>
      </p:sp>
      <p:sp>
        <p:nvSpPr>
          <p:cNvPr id="6" name="Fußzeilenplatzhalter 5">
            <a:extLst>
              <a:ext uri="{FF2B5EF4-FFF2-40B4-BE49-F238E27FC236}">
                <a16:creationId xmlns:a16="http://schemas.microsoft.com/office/drawing/2014/main" id="{32B38CEA-3956-15AE-BE66-1C973B0AF93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6DED004-4579-B49A-D20C-DB89777C3C17}"/>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9275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B239D-5A6B-D8FA-DA6A-EB1833C221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AA7678C-38DF-A852-3A9D-D9C83F699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581D38B-1B78-3E3A-55EC-FAAD9BEC0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B7ABE35-F589-E4BC-554D-73E0CD244CFD}"/>
              </a:ext>
            </a:extLst>
          </p:cNvPr>
          <p:cNvSpPr>
            <a:spLocks noGrp="1"/>
          </p:cNvSpPr>
          <p:nvPr>
            <p:ph type="dt" sz="half" idx="10"/>
          </p:nvPr>
        </p:nvSpPr>
        <p:spPr/>
        <p:txBody>
          <a:bodyPr/>
          <a:lstStyle/>
          <a:p>
            <a:fld id="{F3021B96-0693-4619-8E87-3C81B6C85959}" type="datetimeFigureOut">
              <a:rPr lang="de-DE" smtClean="0"/>
              <a:t>13.03.2024</a:t>
            </a:fld>
            <a:endParaRPr lang="de-DE"/>
          </a:p>
        </p:txBody>
      </p:sp>
      <p:sp>
        <p:nvSpPr>
          <p:cNvPr id="6" name="Fußzeilenplatzhalter 5">
            <a:extLst>
              <a:ext uri="{FF2B5EF4-FFF2-40B4-BE49-F238E27FC236}">
                <a16:creationId xmlns:a16="http://schemas.microsoft.com/office/drawing/2014/main" id="{761F74F5-6974-6196-CEBC-A5EDE3E5E7D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965EA72-846C-23B5-93D3-9C63E4580F8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53970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C924C-5ACF-984D-130F-DE7D45B14BC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CE9324F-4CD6-4768-3291-28031B26881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EAA6D3-1FAF-1308-E987-F29C52BAF7E5}"/>
              </a:ext>
            </a:extLst>
          </p:cNvPr>
          <p:cNvSpPr>
            <a:spLocks noGrp="1"/>
          </p:cNvSpPr>
          <p:nvPr>
            <p:ph type="dt" sz="half" idx="10"/>
          </p:nvPr>
        </p:nvSpPr>
        <p:spPr/>
        <p:txBody>
          <a:bodyPr/>
          <a:lstStyle/>
          <a:p>
            <a:fld id="{F3021B96-0693-4619-8E87-3C81B6C85959}" type="datetimeFigureOut">
              <a:rPr lang="de-DE" smtClean="0"/>
              <a:t>13.03.2024</a:t>
            </a:fld>
            <a:endParaRPr lang="de-DE"/>
          </a:p>
        </p:txBody>
      </p:sp>
      <p:sp>
        <p:nvSpPr>
          <p:cNvPr id="5" name="Fußzeilenplatzhalter 4">
            <a:extLst>
              <a:ext uri="{FF2B5EF4-FFF2-40B4-BE49-F238E27FC236}">
                <a16:creationId xmlns:a16="http://schemas.microsoft.com/office/drawing/2014/main" id="{70876AF4-9E90-EA27-FF12-BBB10C6061A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C221D3-FEB6-8F4F-FA6E-9F7ED7D31E91}"/>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22722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DABF81-8929-0554-0D33-BDB48749933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E6EA7BA-41BE-60FE-159A-A9F90E5DBA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4457409-2535-571C-44BF-68686065FF3D}"/>
              </a:ext>
            </a:extLst>
          </p:cNvPr>
          <p:cNvSpPr>
            <a:spLocks noGrp="1"/>
          </p:cNvSpPr>
          <p:nvPr>
            <p:ph type="dt" sz="half" idx="10"/>
          </p:nvPr>
        </p:nvSpPr>
        <p:spPr/>
        <p:txBody>
          <a:bodyPr/>
          <a:lstStyle/>
          <a:p>
            <a:fld id="{F3021B96-0693-4619-8E87-3C81B6C85959}" type="datetimeFigureOut">
              <a:rPr lang="de-DE" smtClean="0"/>
              <a:t>13.03.2024</a:t>
            </a:fld>
            <a:endParaRPr lang="de-DE"/>
          </a:p>
        </p:txBody>
      </p:sp>
      <p:sp>
        <p:nvSpPr>
          <p:cNvPr id="5" name="Fußzeilenplatzhalter 4">
            <a:extLst>
              <a:ext uri="{FF2B5EF4-FFF2-40B4-BE49-F238E27FC236}">
                <a16:creationId xmlns:a16="http://schemas.microsoft.com/office/drawing/2014/main" id="{92099219-4ACD-DFC6-1FD1-5173DF77A0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137AADC-802C-2DFF-4A8A-CAF19936B9EE}"/>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87376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Erste Textebene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Zweite Textebene für Aufzählungen</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Dritte Textebene bei viel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Vierte Textebene für Aufzählungen bei viel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Fünfte Ebene</a:t>
            </a:r>
          </a:p>
          <a:p>
            <a:pPr lvl="6"/>
            <a:r>
              <a:rPr lang="de-DE" dirty="0"/>
              <a:t>n nächsten Präsentationsabschnitt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Nukleare Astrophysik</a:t>
            </a:r>
            <a:br>
              <a:rPr lang="en-US" sz="900" noProof="0" dirty="0">
                <a:solidFill>
                  <a:schemeClr val="bg1"/>
                </a:solidFill>
                <a:latin typeface="+mj-lt"/>
              </a:rPr>
            </a:br>
            <a:r>
              <a:rPr lang="en-US" sz="900" noProof="0" dirty="0">
                <a:solidFill>
                  <a:schemeClr val="bg1"/>
                </a:solidFill>
                <a:latin typeface="+mj-lt"/>
              </a:rPr>
              <a:t>Eine Reise durch die Elemente</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Folie </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13 March 2024</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6" r:id="rId10"/>
    <p:sldLayoutId id="2147483920"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Dia</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3E16631-44C1-C16B-2132-473ADBC90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5A73D7A-7DC6-7676-46D9-72A587DF6C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F077A98-CE69-9E07-EE46-95DCBB7C9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21B96-0693-4619-8E87-3C81B6C85959}" type="datetimeFigureOut">
              <a:rPr lang="de-DE" smtClean="0"/>
              <a:t>13.03.2024</a:t>
            </a:fld>
            <a:endParaRPr lang="de-DE"/>
          </a:p>
        </p:txBody>
      </p:sp>
      <p:sp>
        <p:nvSpPr>
          <p:cNvPr id="5" name="Fußzeilenplatzhalter 4">
            <a:extLst>
              <a:ext uri="{FF2B5EF4-FFF2-40B4-BE49-F238E27FC236}">
                <a16:creationId xmlns:a16="http://schemas.microsoft.com/office/drawing/2014/main" id="{6A9D338B-DBBF-3B86-B260-CEDFE78714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14DB8A8-C3B2-2BEA-69ED-76809B996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E2586-A92E-476A-82A1-DC15F9F3F1E0}" type="slidenum">
              <a:rPr lang="de-DE" smtClean="0"/>
              <a:t>‹Nr.›</a:t>
            </a:fld>
            <a:endParaRPr lang="de-DE"/>
          </a:p>
        </p:txBody>
      </p:sp>
    </p:spTree>
    <p:extLst>
      <p:ext uri="{BB962C8B-B14F-4D97-AF65-F5344CB8AC3E}">
        <p14:creationId xmlns:p14="http://schemas.microsoft.com/office/powerpoint/2010/main" val="175496169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28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18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0.png"/><Relationship Id="rId7"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0.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https://esahubble.org/images/heic1102a/"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Nukleare Astrophysik</a:t>
            </a:r>
            <a:br>
              <a:rPr lang="en-US" sz="4400" b="1" cap="small" dirty="0">
                <a:solidFill>
                  <a:schemeClr val="tx1"/>
                </a:solidFill>
                <a:latin typeface="+mj-lt"/>
              </a:rPr>
            </a:br>
            <a:r>
              <a:rPr lang="en-US" sz="3200" cap="small" dirty="0">
                <a:solidFill>
                  <a:schemeClr val="tx1"/>
                </a:solidFill>
                <a:latin typeface="+mj-lt"/>
              </a:rPr>
              <a:t>Fingerprints </a:t>
            </a:r>
            <a:r>
              <a:rPr lang="en-US" sz="3200" cap="small">
                <a:solidFill>
                  <a:schemeClr val="tx1"/>
                </a:solidFill>
                <a:latin typeface="+mj-lt"/>
              </a:rPr>
              <a:t>of the Stars</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This project has received funding from the European Union’s Horizon 2020 research and innovation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programme</a:t>
            </a:r>
            <a:r>
              <a:rPr kumimoji="0" lang="en-US" sz="1100" b="0" i="1" u="none" strike="noStrike" kern="1200" cap="none" spc="0" normalizeH="0" baseline="0" noProof="0" dirty="0">
                <a:ln>
                  <a:noFill/>
                </a:ln>
                <a:solidFill>
                  <a:srgbClr val="1B1F22"/>
                </a:solidFill>
                <a:effectLst/>
                <a:uLnTx/>
                <a:uFillTx/>
                <a:latin typeface="Open Sans"/>
                <a:ea typeface="+mn-ea"/>
                <a:cs typeface="+mn-cs"/>
              </a:rPr>
              <a:t> under grant agreement No 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a:t>
            </a:r>
            <a:r>
              <a:rPr kumimoji="0" lang="en-US" sz="1100" b="0" i="1" u="none" strike="noStrike" kern="1200" cap="none" spc="0" normalizeH="0" baseline="0" noProof="0" dirty="0">
                <a:ln>
                  <a:noFill/>
                </a:ln>
                <a:solidFill>
                  <a:srgbClr val="1B1F22"/>
                </a:solidFill>
                <a:effectLst/>
                <a:uLnTx/>
                <a:uFillTx/>
                <a:latin typeface="Open Sans"/>
                <a:ea typeface="+mn-ea"/>
                <a:cs typeface="+mn-cs"/>
              </a:rPr>
              <a:t>-INFRA)</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256435" y="1360021"/>
            <a:ext cx="4106140"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256435" y="1873100"/>
            <a:ext cx="4106140"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err="1">
                <a:solidFill>
                  <a:schemeClr val="tx1"/>
                </a:solidFill>
                <a:latin typeface="+mj-lt"/>
              </a:rPr>
              <a:t>Schaut</a:t>
            </a:r>
            <a:r>
              <a:rPr lang="en-GB" sz="2800" dirty="0">
                <a:solidFill>
                  <a:schemeClr val="tx1"/>
                </a:solidFill>
                <a:latin typeface="+mj-lt"/>
              </a:rPr>
              <a:t> </a:t>
            </a:r>
            <a:r>
              <a:rPr lang="en-GB" sz="2800" dirty="0" err="1">
                <a:solidFill>
                  <a:schemeClr val="tx1"/>
                </a:solidFill>
                <a:latin typeface="+mj-lt"/>
              </a:rPr>
              <a:t>euch</a:t>
            </a:r>
            <a:r>
              <a:rPr lang="en-GB" sz="2800" dirty="0">
                <a:solidFill>
                  <a:schemeClr val="tx1"/>
                </a:solidFill>
                <a:latin typeface="+mj-lt"/>
              </a:rPr>
              <a:t> die </a:t>
            </a:r>
            <a:r>
              <a:rPr lang="en-GB" sz="2800" b="1" dirty="0" err="1">
                <a:solidFill>
                  <a:schemeClr val="tx1"/>
                </a:solidFill>
                <a:latin typeface="+mj-lt"/>
              </a:rPr>
              <a:t>Häufigkeitsverteilung</a:t>
            </a:r>
            <a:r>
              <a:rPr lang="en-GB" sz="2800" b="1" dirty="0">
                <a:solidFill>
                  <a:schemeClr val="tx1"/>
                </a:solidFill>
                <a:latin typeface="+mj-lt"/>
              </a:rPr>
              <a:t> an</a:t>
            </a:r>
            <a:r>
              <a:rPr lang="en-GB" sz="2800" dirty="0">
                <a:solidFill>
                  <a:schemeClr val="tx1"/>
                </a:solidFill>
                <a:latin typeface="+mj-lt"/>
              </a:rPr>
              <a:t>. Was </a:t>
            </a:r>
            <a:r>
              <a:rPr lang="en-GB" sz="2800" dirty="0" err="1">
                <a:solidFill>
                  <a:schemeClr val="tx1"/>
                </a:solidFill>
                <a:latin typeface="+mj-lt"/>
              </a:rPr>
              <a:t>fällt</a:t>
            </a:r>
            <a:r>
              <a:rPr lang="en-GB" sz="2800" dirty="0">
                <a:solidFill>
                  <a:schemeClr val="tx1"/>
                </a:solidFill>
                <a:latin typeface="+mj-lt"/>
              </a:rPr>
              <a:t> auf?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Menschen</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err="1"/>
              <a:t>Erdkruste</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Universum</a:t>
            </a:r>
          </a:p>
        </p:txBody>
      </p:sp>
      <p:sp>
        <p:nvSpPr>
          <p:cNvPr id="4" name="Textfeld 3">
            <a:extLst>
              <a:ext uri="{FF2B5EF4-FFF2-40B4-BE49-F238E27FC236}">
                <a16:creationId xmlns:a16="http://schemas.microsoft.com/office/drawing/2014/main" id="{4433BD64-BDBE-CCB6-877B-ED100D0E3EDD}"/>
              </a:ext>
            </a:extLst>
          </p:cNvPr>
          <p:cNvSpPr txBox="1"/>
          <p:nvPr/>
        </p:nvSpPr>
        <p:spPr>
          <a:xfrm>
            <a:off x="9039225" y="5370985"/>
            <a:ext cx="2990851" cy="590931"/>
          </a:xfrm>
          <a:prstGeom prst="rect">
            <a:avLst/>
          </a:prstGeom>
          <a:noFill/>
        </p:spPr>
        <p:txBody>
          <a:bodyPr wrap="square" rtlCol="0">
            <a:spAutoFit/>
          </a:bodyPr>
          <a:lstStyle/>
          <a:p>
            <a:pPr algn="r"/>
            <a:r>
              <a:rPr lang="en-US" i="1" dirty="0"/>
              <a:t>[07] </a:t>
            </a:r>
            <a:r>
              <a:rPr lang="en-US" i="1" dirty="0" err="1"/>
              <a:t>Verschiedene</a:t>
            </a:r>
            <a:r>
              <a:rPr lang="en-US" i="1" dirty="0"/>
              <a:t> </a:t>
            </a:r>
            <a:r>
              <a:rPr lang="en-US" i="1" dirty="0" err="1"/>
              <a:t>Elementhäufigkeiten</a:t>
            </a:r>
            <a:endParaRPr lang="de-DE" dirty="0"/>
          </a:p>
        </p:txBody>
      </p:sp>
    </p:spTree>
    <p:extLst>
      <p:ext uri="{BB962C8B-B14F-4D97-AF65-F5344CB8AC3E}">
        <p14:creationId xmlns:p14="http://schemas.microsoft.com/office/powerpoint/2010/main" val="2104554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a:t>
            </a:r>
          </a:p>
          <a:p>
            <a:pPr algn="ctr">
              <a:spcAft>
                <a:spcPts val="600"/>
              </a:spcAft>
            </a:pPr>
            <a:r>
              <a:rPr lang="en-US" sz="3600" cap="small" dirty="0">
                <a:solidFill>
                  <a:schemeClr val="bg1"/>
                </a:solidFill>
              </a:rPr>
              <a:t>Atomkerne &amp;</a:t>
            </a:r>
            <a:br>
              <a:rPr lang="en-US" sz="3600" cap="small" dirty="0">
                <a:solidFill>
                  <a:schemeClr val="bg1"/>
                </a:solidFill>
              </a:rPr>
            </a:br>
            <a:r>
              <a:rPr lang="en-US" sz="3600" cap="small" dirty="0">
                <a:solidFill>
                  <a:schemeClr val="bg1"/>
                </a:solidFill>
              </a:rPr>
              <a:t>ihre Eigenheiten</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de-DE" sz="3600" cap="small" noProof="0" dirty="0"/>
              <a:t>Was </a:t>
            </a:r>
            <a:r>
              <a:rPr lang="de-DE" sz="3600" b="1" cap="small" noProof="0" dirty="0"/>
              <a:t>macht </a:t>
            </a:r>
            <a:r>
              <a:rPr lang="de-DE" sz="3600" cap="small" noProof="0" dirty="0"/>
              <a:t>ein chemisches Element </a:t>
            </a:r>
            <a:r>
              <a:rPr lang="de-DE" sz="3600" b="1" cap="small" noProof="0" dirty="0"/>
              <a:t>aus</a:t>
            </a:r>
            <a:r>
              <a:rPr lang="de-DE" sz="3600" cap="small" noProof="0" dirty="0"/>
              <a:t>?</a:t>
            </a:r>
          </a:p>
        </p:txBody>
      </p:sp>
    </p:spTree>
    <p:extLst>
      <p:ext uri="{BB962C8B-B14F-4D97-AF65-F5344CB8AC3E}">
        <p14:creationId xmlns:p14="http://schemas.microsoft.com/office/powerpoint/2010/main" val="3462665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Ein Element wird durch die </a:t>
            </a:r>
            <a:r>
              <a:rPr lang="en-US" sz="2400" b="1" dirty="0"/>
              <a:t>Anzahl der Protonen </a:t>
            </a:r>
            <a:r>
              <a:rPr lang="en-US" sz="2400" dirty="0"/>
              <a:t>im Atomkern charakterisiert</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Der Atomkern</a:t>
            </a:r>
            <a:endParaRPr lang="de-DE"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Beispiel</a:t>
            </a:r>
            <a:r>
              <a:rPr lang="de-DE" sz="2000" b="1" dirty="0">
                <a:solidFill>
                  <a:schemeClr val="tx1"/>
                </a:solidFill>
              </a:rPr>
              <a:t>:</a:t>
            </a:r>
            <a:br>
              <a:rPr lang="de-DE" sz="2000" dirty="0">
                <a:solidFill>
                  <a:schemeClr val="tx1"/>
                </a:solidFill>
              </a:rPr>
            </a:br>
            <a:r>
              <a:rPr lang="en-US" sz="2000" dirty="0">
                <a:solidFill>
                  <a:schemeClr val="tx1"/>
                </a:solidFill>
              </a:rPr>
              <a:t>Sauerstoff ist das 8. Element im Periodensystem und hat 8 Protonen</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Atomkern</a:t>
            </a:r>
          </a:p>
          <a:p>
            <a:pPr marL="697230" lvl="1" indent="-285750">
              <a:buFont typeface="Arial" panose="020B0604020202020204" pitchFamily="34" charset="0"/>
              <a:buChar char="•"/>
            </a:pPr>
            <a:r>
              <a:rPr lang="en-US" sz="2000" dirty="0"/>
              <a:t>im Zentrum des Atoms</a:t>
            </a:r>
          </a:p>
          <a:p>
            <a:pPr marL="697230" lvl="1" indent="-285750">
              <a:buFont typeface="Arial" panose="020B0604020202020204" pitchFamily="34" charset="0"/>
              <a:buChar char="•"/>
            </a:pPr>
            <a:r>
              <a:rPr lang="en-US" sz="2000" dirty="0"/>
              <a:t>ist 1/10000stel der Größe des Atoms</a:t>
            </a:r>
          </a:p>
          <a:p>
            <a:pPr marL="697230" lvl="1" indent="-285750">
              <a:buFont typeface="Arial" panose="020B0604020202020204" pitchFamily="34" charset="0"/>
              <a:buChar char="•"/>
            </a:pPr>
            <a:r>
              <a:rPr lang="en-US" sz="2000" dirty="0" err="1"/>
              <a:t>vereinigt</a:t>
            </a:r>
            <a:r>
              <a:rPr lang="en-US" sz="2000" dirty="0"/>
              <a:t> fast die </a:t>
            </a:r>
            <a:r>
              <a:rPr lang="en-US" sz="2000" dirty="0" err="1"/>
              <a:t>gesamte</a:t>
            </a:r>
            <a:r>
              <a:rPr lang="en-US" sz="2000" dirty="0"/>
              <a:t> Masse des Atoms in </a:t>
            </a:r>
            <a:r>
              <a:rPr lang="en-US" sz="2000" dirty="0" err="1"/>
              <a:t>sich</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Atomkerne bestehen aus </a:t>
            </a:r>
            <a:r>
              <a:rPr lang="en-US" sz="2400" b="1" dirty="0"/>
              <a:t>Protonen </a:t>
            </a:r>
            <a:r>
              <a:rPr lang="en-US" sz="2400" dirty="0"/>
              <a:t>und </a:t>
            </a:r>
            <a:r>
              <a:rPr lang="en-US" sz="2400" b="1" dirty="0"/>
              <a:t>Neutronen</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Beispiel</a:t>
            </a:r>
            <a:r>
              <a:rPr lang="de-DE" sz="2000" b="1" dirty="0">
                <a:solidFill>
                  <a:schemeClr val="tx1"/>
                </a:solidFill>
              </a:rPr>
              <a:t>:</a:t>
            </a:r>
            <a:br>
              <a:rPr lang="de-DE" sz="2000" dirty="0">
                <a:solidFill>
                  <a:schemeClr val="tx1"/>
                </a:solidFill>
              </a:rPr>
            </a:br>
            <a:r>
              <a:rPr lang="en-US" sz="2000" dirty="0">
                <a:solidFill>
                  <a:schemeClr val="tx1"/>
                </a:solidFill>
              </a:rPr>
              <a:t>Sauerstoff hat 8 Protonen und zwischen 4 und 18 Neutronen</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Eine Art von Atomkernen nennen wir </a:t>
            </a:r>
            <a:r>
              <a:rPr lang="en-US" sz="2400" b="1" dirty="0"/>
              <a:t>Nuklid</a:t>
            </a:r>
          </a:p>
          <a:p>
            <a:pPr marL="697230" lvl="1" indent="-285750">
              <a:buFont typeface="Arial" panose="020B0604020202020204" pitchFamily="34" charset="0"/>
              <a:buChar char="•"/>
            </a:pPr>
            <a:r>
              <a:rPr lang="en-US" sz="2400" dirty="0"/>
              <a:t>wird durch die Anzahl der Protonen und Neutronen bestimmt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err="1">
                    <a:solidFill>
                      <a:schemeClr val="tx1"/>
                    </a:solidFill>
                  </a:rPr>
                  <a:t>Beispiel</a:t>
                </a:r>
                <a:r>
                  <a:rPr lang="de-DE" sz="2000" b="1" dirty="0">
                    <a:solidFill>
                      <a:schemeClr val="tx1"/>
                    </a:solidFill>
                  </a:rPr>
                  <a:t>:</a:t>
                </a:r>
                <a:br>
                  <a:rPr lang="de-DE" sz="2000" dirty="0">
                    <a:solidFill>
                      <a:schemeClr val="tx1"/>
                    </a:solidFill>
                  </a:rPr>
                </a:br>
                <a:r>
                  <a:rPr lang="en-US" sz="2000" dirty="0">
                    <a:solidFill>
                      <a:schemeClr val="tx1"/>
                    </a:solidFill>
                  </a:rPr>
                  <a:t>Das Nuklid Sauerstoff-16 hat 8 Protonen und 8 Neutronen</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𝟏𝟔</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p14="http://schemas.microsoft.com/office/powerpoint/2010/main" xmlns:a16="http://schemas.microsoft.com/office/drawing/2014/main"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Eine Art von Atomkernen nennen wir </a:t>
            </a:r>
            <a:r>
              <a:rPr lang="en-US" sz="2400" b="1" dirty="0"/>
              <a:t>Nuklid</a:t>
            </a:r>
          </a:p>
          <a:p>
            <a:pPr marL="697230" lvl="1" indent="-285750">
              <a:buFont typeface="Arial" panose="020B0604020202020204" pitchFamily="34" charset="0"/>
              <a:buChar char="•"/>
            </a:pPr>
            <a:r>
              <a:rPr lang="en-US" sz="2400" dirty="0"/>
              <a:t>wird durch die Anzahl der Protonen und Neutronen bestimmt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a:solidFill>
                      <a:schemeClr val="tx1"/>
                    </a:solidFill>
                  </a:rPr>
                  <a:t>Beispiel:</a:t>
                </a:r>
                <a:br>
                  <a:rPr lang="de-DE" sz="2000" dirty="0">
                    <a:solidFill>
                      <a:schemeClr val="tx1"/>
                    </a:solidFill>
                  </a:rPr>
                </a:br>
                <a:r>
                  <a:rPr lang="en-US" sz="2000" dirty="0">
                    <a:solidFill>
                      <a:schemeClr val="tx1"/>
                    </a:solidFill>
                  </a:rPr>
                  <a:t>Das </a:t>
                </a:r>
                <a:r>
                  <a:rPr lang="en-US" sz="2000" dirty="0" err="1">
                    <a:solidFill>
                      <a:schemeClr val="tx1"/>
                    </a:solidFill>
                  </a:rPr>
                  <a:t>Nuklid</a:t>
                </a:r>
                <a:r>
                  <a:rPr lang="en-US" sz="2000" dirty="0">
                    <a:solidFill>
                      <a:schemeClr val="tx1"/>
                    </a:solidFill>
                  </a:rPr>
                  <a:t> Sauerstoff-17 hat 8 Protonen und 9 Neutronen</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m:t>
                          </m:r>
                          <m:r>
                            <a:rPr lang="de-DE" sz="6600" b="1" i="1" smtClean="0">
                              <a:solidFill>
                                <a:schemeClr val="tx1"/>
                              </a:solidFill>
                              <a:latin typeface="Cambria Math" panose="02040503050406030204" pitchFamily="18" charset="0"/>
                            </a:rPr>
                            <m:t>𝟕</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a:pPr marL="285750" indent="-285750">
                  <a:buFont typeface="Arial" panose="020B0604020202020204" pitchFamily="34" charset="0"/>
                  <a:buChar char="•"/>
                </a:pPr>
                <a:r>
                  <a:rPr lang="en-US" sz="2400" dirty="0"/>
                  <a:t>Eine Art von Atomkernen nennen wir </a:t>
                </a:r>
                <a:r>
                  <a:rPr lang="en-US" sz="2400" b="1" dirty="0"/>
                  <a:t>Nuklid</a:t>
                </a:r>
              </a:p>
              <a:p>
                <a:pPr marL="697230" lvl="1" indent="-285750">
                  <a:buFont typeface="Arial" panose="020B0604020202020204" pitchFamily="34" charset="0"/>
                  <a:buChar char="•"/>
                </a:pPr>
                <a:r>
                  <a:rPr lang="en-US" sz="2400" dirty="0"/>
                  <a:t>wird durch die Anzahl der Protonen und Neutronen bestimmt</a:t>
                </a:r>
              </a:p>
              <a:p>
                <a:pPr marL="285750" indent="-285750">
                  <a:buFont typeface="Arial" panose="020B0604020202020204" pitchFamily="34" charset="0"/>
                  <a:buChar char="•"/>
                </a:pPr>
                <a:r>
                  <a:rPr lang="de-DE" sz="2400" dirty="0" err="1"/>
                  <a:t>Wir schreiben</a:t>
                </a:r>
                <a:r>
                  <a:rPr lang="de-DE" sz="2400" dirty="0"/>
                  <a:t>:</a:t>
                </a:r>
              </a:p>
              <a:p>
                <a:pPr/>
                <a14:m>
                  <m:oMathPara xmlns:m="http://schemas.openxmlformats.org/officeDocument/2006/math">
                    <m:oMathParaPr>
                      <m:jc m:val="centerGroup"/>
                    </m:oMathParaPr>
                    <m:oMath xmlns:m="http://schemas.openxmlformats.org/officeDocument/2006/math">
                      <m:sPre>
                        <m:sPre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p14="http://schemas.microsoft.com/office/powerpoint/2010/main" xmlns:a16="http://schemas.microsoft.com/office/drawing/2014/main"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 </a:t>
            </a:r>
            <a:r>
              <a:rPr lang="de-DE" sz="2400" dirty="0"/>
              <a:t>Element-Symbol</a:t>
            </a:r>
            <a:br>
              <a:rPr lang="de-DE" sz="2400" dirty="0"/>
            </a:br>
            <a:r>
              <a:rPr lang="de-DE" sz="2400" b="1" dirty="0"/>
              <a:t>Z... </a:t>
            </a:r>
            <a:r>
              <a:rPr lang="de-DE" sz="2400" dirty="0" err="1"/>
              <a:t>Ordnungszahl </a:t>
            </a:r>
            <a:r>
              <a:rPr lang="de-DE" sz="2400" dirty="0"/>
              <a:t>/ </a:t>
            </a:r>
            <a:r>
              <a:rPr lang="de-DE" sz="2400" dirty="0" err="1"/>
              <a:t>Protonenzahl</a:t>
            </a:r>
            <a:br>
              <a:rPr lang="de-DE" sz="2400" dirty="0"/>
            </a:br>
            <a:r>
              <a:rPr lang="de-DE" sz="2400" b="1" dirty="0"/>
              <a:t>N... </a:t>
            </a:r>
            <a:r>
              <a:rPr lang="de-DE" sz="2400" dirty="0" err="1"/>
              <a:t>Neutronenzahl</a:t>
            </a:r>
            <a:br>
              <a:rPr lang="de-DE" sz="2400" dirty="0"/>
            </a:br>
            <a:r>
              <a:rPr lang="de-DE" sz="2400" b="1" dirty="0"/>
              <a:t>A... </a:t>
            </a:r>
            <a:r>
              <a:rPr lang="de-DE" sz="2400" dirty="0" err="1"/>
              <a:t>Massenzahl</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Aufgabe</a:t>
            </a:r>
            <a:br>
              <a:rPr lang="de-DE" sz="2800" dirty="0">
                <a:solidFill>
                  <a:schemeClr val="tx1"/>
                </a:solidFill>
              </a:rPr>
            </a:br>
            <a:r>
              <a:rPr lang="en-US" sz="2800" dirty="0">
                <a:solidFill>
                  <a:schemeClr val="tx1"/>
                </a:solidFill>
              </a:rPr>
              <a:t>Wie viele Neutronen hat</a:t>
            </a:r>
            <a:br>
              <a:rPr lang="en-US" sz="2800" dirty="0">
                <a:solidFill>
                  <a:schemeClr val="tx1"/>
                </a:solidFill>
              </a:rPr>
            </a:br>
            <a:r>
              <a:rPr lang="de-DE" sz="2800" b="1" dirty="0">
                <a:solidFill>
                  <a:schemeClr val="tx1"/>
                </a:solidFill>
              </a:rPr>
              <a:t>Uran-238 </a:t>
            </a:r>
            <a:r>
              <a:rPr lang="en-US" sz="2800" dirty="0">
                <a:solidFill>
                  <a:schemeClr val="tx1"/>
                </a:solidFill>
              </a:rPr>
              <a:t>hat</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a:t>Massezahl 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a:t>Protonenzahl 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Chemisches Symbol</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Nukleare Astrophysik</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Fingerprints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of</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the</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Stars</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Werft</a:t>
              </a:r>
              <a:r>
                <a:rPr lang="en-US" sz="2800" dirty="0">
                  <a:solidFill>
                    <a:schemeClr val="tx1"/>
                  </a:solidFill>
                </a:rPr>
                <a:t> einen Blick auf die </a:t>
              </a:r>
              <a:r>
                <a:rPr lang="en-US" sz="2800" dirty="0" err="1">
                  <a:solidFill>
                    <a:schemeClr val="tx1"/>
                  </a:solidFill>
                </a:rPr>
                <a:t>Nuklidkarte</a:t>
              </a:r>
              <a:r>
                <a:rPr lang="en-US" sz="2800" dirty="0">
                  <a:solidFill>
                    <a:schemeClr val="tx1"/>
                  </a:solidFill>
                </a:rPr>
                <a:t>. </a:t>
              </a:r>
              <a:r>
                <a:rPr lang="en-US" sz="2800" dirty="0" err="1">
                  <a:solidFill>
                    <a:schemeClr val="tx1"/>
                  </a:solidFill>
                </a:rPr>
                <a:t>Öffnet</a:t>
              </a:r>
              <a:r>
                <a:rPr lang="en-US" sz="2800" dirty="0">
                  <a:solidFill>
                    <a:schemeClr val="tx1"/>
                  </a:solidFill>
                </a:rPr>
                <a:t> dazu</a:t>
              </a:r>
              <a:br>
                <a:rPr lang="de-DE" sz="2800" dirty="0">
                  <a:solidFill>
                    <a:schemeClr val="tx1"/>
                  </a:solidFill>
                </a:rPr>
              </a:br>
              <a:r>
                <a:rPr lang="de-DE" sz="2800" b="1" dirty="0">
                  <a:solidFill>
                    <a:schemeClr val="tx1"/>
                  </a:solidFill>
                </a:rPr>
                <a:t> 2.1 Interaktive Nuklidkarte</a:t>
              </a:r>
              <a:endParaRPr lang="en-GB" sz="2800" b="1" dirty="0">
                <a:solidFill>
                  <a:schemeClr val="tx1"/>
                </a:solidFill>
              </a:endParaRPr>
            </a:p>
          </p:txBody>
        </p:sp>
      </p:grpSp>
    </p:spTree>
    <p:extLst>
      <p:ext uri="{BB962C8B-B14F-4D97-AF65-F5344CB8AC3E}">
        <p14:creationId xmlns:p14="http://schemas.microsoft.com/office/powerpoint/2010/main" val="51899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dirty="0"/>
              <a:t>Wo </a:t>
            </a:r>
            <a:r>
              <a:rPr lang="de-DE" sz="3600" cap="small" noProof="0" dirty="0"/>
              <a:t>entstehen die </a:t>
            </a:r>
            <a:br>
              <a:rPr lang="de-DE" sz="3600" cap="small" noProof="0" dirty="0"/>
            </a:br>
            <a:r>
              <a:rPr lang="de-DE" sz="3600" cap="small" noProof="0" dirty="0"/>
              <a:t>chemischen Elemente?</a:t>
            </a:r>
          </a:p>
        </p:txBody>
      </p:sp>
    </p:spTree>
    <p:extLst>
      <p:ext uri="{BB962C8B-B14F-4D97-AF65-F5344CB8AC3E}">
        <p14:creationId xmlns:p14="http://schemas.microsoft.com/office/powerpoint/2010/main" val="9720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Durch </a:t>
            </a:r>
            <a:r>
              <a:rPr lang="en-US" sz="2800" b="1" dirty="0"/>
              <a:t>Kernfusion </a:t>
            </a:r>
            <a:r>
              <a:rPr lang="en-US" sz="2800" dirty="0"/>
              <a:t>oder </a:t>
            </a:r>
            <a:r>
              <a:rPr lang="en-US" sz="2800" b="1" dirty="0"/>
              <a:t>Kernumwandlung </a:t>
            </a:r>
            <a:r>
              <a:rPr lang="en-US" sz="2800" dirty="0"/>
              <a:t>(Zerfall) können neue Atomkerne entstehen.</a:t>
            </a:r>
            <a:br>
              <a:rPr lang="en-US" sz="2800" dirty="0"/>
            </a:br>
            <a:endParaRPr lang="en-US" sz="2800" dirty="0"/>
          </a:p>
          <a:p>
            <a:pPr marL="285750" indent="-285750">
              <a:buFont typeface="Arial" panose="020B0604020202020204" pitchFamily="34" charset="0"/>
              <a:buChar char="•"/>
            </a:pPr>
            <a:r>
              <a:rPr lang="en-US" sz="2800" dirty="0"/>
              <a:t>Diese Prozesse sind die Grundlage für die </a:t>
            </a:r>
            <a:r>
              <a:rPr lang="en-US" sz="2800" b="1" dirty="0"/>
              <a:t>Bildung neuer Elemente</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[09] Illustration </a:t>
            </a:r>
            <a:r>
              <a:rPr lang="de-DE" sz="1400" i="1" dirty="0" err="1">
                <a:solidFill>
                  <a:schemeClr val="bg1"/>
                </a:solidFill>
              </a:rPr>
              <a:t>des Roten Überriesen </a:t>
            </a:r>
            <a:r>
              <a:rPr lang="de-DE" sz="1400" i="1" dirty="0">
                <a:solidFill>
                  <a:schemeClr val="bg1"/>
                </a:solidFill>
              </a:rPr>
              <a:t>Antares</a:t>
            </a:r>
          </a:p>
        </p:txBody>
      </p:sp>
    </p:spTree>
    <p:extLst>
      <p:ext uri="{BB962C8B-B14F-4D97-AF65-F5344CB8AC3E}">
        <p14:creationId xmlns:p14="http://schemas.microsoft.com/office/powerpoint/2010/main" val="2540387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163787"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II</a:t>
            </a:r>
          </a:p>
          <a:p>
            <a:pPr algn="ctr">
              <a:spcAft>
                <a:spcPts val="600"/>
              </a:spcAft>
            </a:pPr>
            <a:r>
              <a:rPr lang="en-US" sz="3600" cap="small" dirty="0" err="1">
                <a:solidFill>
                  <a:schemeClr val="bg1"/>
                </a:solidFill>
              </a:rPr>
              <a:t>Stellare</a:t>
            </a:r>
            <a:br>
              <a:rPr lang="en-US" sz="3600" cap="small" dirty="0">
                <a:solidFill>
                  <a:schemeClr val="bg1"/>
                </a:solidFill>
              </a:rPr>
            </a:br>
            <a:r>
              <a:rPr lang="en-US" sz="3600" cap="small" dirty="0">
                <a:solidFill>
                  <a:schemeClr val="bg1"/>
                </a:solidFill>
              </a:rPr>
              <a:t>Evolution</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63786" y="0"/>
            <a:ext cx="7028215"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66148"/>
            <a:ext cx="4736636"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In unserer Milchstraße bilden sich jedes Jahr etwa </a:t>
            </a:r>
            <a:r>
              <a:rPr lang="en-US" sz="2000" b="1" dirty="0"/>
              <a:t>5 Sterne</a:t>
            </a:r>
            <a:r>
              <a:rPr lang="en-US" sz="2000" dirty="0"/>
              <a:t>.</a:t>
            </a:r>
          </a:p>
          <a:p>
            <a:pPr marL="285750" indent="-285750">
              <a:buFont typeface="Arial" panose="020B0604020202020204" pitchFamily="34" charset="0"/>
              <a:buChar char="•"/>
            </a:pPr>
            <a:r>
              <a:rPr lang="en-US" sz="2000" dirty="0"/>
              <a:t>Die Entstehung dauert ca.</a:t>
            </a:r>
            <a:br>
              <a:rPr lang="en-US" sz="2000" dirty="0"/>
            </a:br>
            <a:r>
              <a:rPr lang="en-US" sz="2000" dirty="0"/>
              <a:t>1 Million - 100 Millionen Jahre</a:t>
            </a:r>
          </a:p>
          <a:p>
            <a:pPr marL="285750" indent="-285750">
              <a:buFont typeface="Arial" panose="020B0604020202020204" pitchFamily="34" charset="0"/>
              <a:buChar char="•"/>
            </a:pPr>
            <a:r>
              <a:rPr lang="en-US" sz="2000" dirty="0"/>
              <a:t>Ursprünglich durch die Kontraktion von </a:t>
            </a:r>
            <a:r>
              <a:rPr lang="en-US" sz="2000" dirty="0" err="1"/>
              <a:t>interstellaren</a:t>
            </a:r>
            <a:r>
              <a:rPr lang="en-US" sz="2000" dirty="0"/>
              <a:t> </a:t>
            </a:r>
            <a:r>
              <a:rPr lang="en-US" sz="2000" dirty="0" err="1"/>
              <a:t>Gaswolken</a:t>
            </a:r>
            <a:r>
              <a:rPr lang="en-US" sz="2000" dirty="0"/>
              <a:t> (Gravitation).</a:t>
            </a:r>
          </a:p>
          <a:p>
            <a:pPr marL="285750" indent="-285750">
              <a:buFont typeface="Arial" panose="020B0604020202020204" pitchFamily="34" charset="0"/>
              <a:buChar char="•"/>
            </a:pPr>
            <a:r>
              <a:rPr lang="en-US" sz="2000" dirty="0" err="1"/>
              <a:t>Einer</a:t>
            </a:r>
            <a:r>
              <a:rPr lang="en-US" sz="2000" dirty="0"/>
              <a:t> </a:t>
            </a:r>
            <a:r>
              <a:rPr lang="en-US" sz="2000" dirty="0" err="1"/>
              <a:t>dieser</a:t>
            </a:r>
            <a:r>
              <a:rPr lang="en-US" sz="2000" dirty="0"/>
              <a:t> Sterne </a:t>
            </a:r>
            <a:r>
              <a:rPr lang="en-US" sz="2000" dirty="0" err="1"/>
              <a:t>ist</a:t>
            </a:r>
            <a:r>
              <a:rPr lang="en-US" sz="2000" dirty="0"/>
              <a:t> die </a:t>
            </a:r>
            <a:r>
              <a:rPr lang="en-US" sz="2000" b="1" dirty="0" err="1"/>
              <a:t>Sonne</a:t>
            </a:r>
            <a:r>
              <a:rPr lang="en-US" sz="2000" dirty="0"/>
              <a:t>, die </a:t>
            </a:r>
            <a:r>
              <a:rPr lang="en-US" sz="2000" dirty="0" err="1"/>
              <a:t>vor</a:t>
            </a:r>
            <a:r>
              <a:rPr lang="en-US" sz="2000" dirty="0"/>
              <a:t> ca. </a:t>
            </a:r>
            <a:r>
              <a:rPr lang="en-US" sz="2000" b="1" dirty="0"/>
              <a:t>4,6 </a:t>
            </a:r>
            <a:r>
              <a:rPr lang="en-US" sz="2000" b="1" dirty="0" err="1"/>
              <a:t>Mrd</a:t>
            </a:r>
            <a:r>
              <a:rPr lang="en-US" sz="2000" b="1" dirty="0"/>
              <a:t>. Jahren </a:t>
            </a:r>
            <a:r>
              <a:rPr lang="en-US" sz="2000" dirty="0" err="1"/>
              <a:t>geboren</a:t>
            </a:r>
            <a:r>
              <a:rPr lang="en-US" sz="2000" dirty="0"/>
              <a:t> </a:t>
            </a:r>
            <a:r>
              <a:rPr lang="en-US" sz="2000" dirty="0" err="1"/>
              <a:t>wurde</a:t>
            </a:r>
            <a:endParaRPr lang="de-DE" sz="20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Entstehung von Sternen</a:t>
            </a:r>
            <a:endParaRPr lang="de-DE"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50953"/>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305E"/>
                </a:solidFill>
                <a:effectLst/>
                <a:uLnTx/>
                <a:uFillTx/>
                <a:latin typeface="Open Sans"/>
                <a:ea typeface="+mn-ea"/>
                <a:cs typeface="+mn-cs"/>
              </a:rPr>
              <a:t>[12] Die beiden Nebel NGC 2014 und NGC 2020 sind Teil einer Sternentstehungsregion in der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großen</a:t>
            </a:r>
            <a:r>
              <a:rPr kumimoji="0" lang="en-US" sz="1400" b="0" i="1" u="none" strike="noStrike" kern="1200" cap="none" spc="0" normalizeH="0" baseline="0" noProof="0" dirty="0">
                <a:ln>
                  <a:noFill/>
                </a:ln>
                <a:solidFill>
                  <a:srgbClr val="00305E"/>
                </a:solidFill>
                <a:effectLst/>
                <a:uLnTx/>
                <a:uFillTx/>
                <a:latin typeface="Open Sans"/>
                <a:ea typeface="+mn-ea"/>
                <a:cs typeface="+mn-cs"/>
              </a:rPr>
              <a:t>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Magellanschen</a:t>
            </a:r>
            <a:r>
              <a:rPr kumimoji="0" lang="en-US" sz="1400" b="0" i="1" u="none" strike="noStrike" kern="1200" cap="none" spc="0" normalizeH="0" baseline="0" noProof="0" dirty="0">
                <a:ln>
                  <a:noFill/>
                </a:ln>
                <a:solidFill>
                  <a:srgbClr val="00305E"/>
                </a:solidFill>
                <a:effectLst/>
                <a:uLnTx/>
                <a:uFillTx/>
                <a:latin typeface="Open Sans"/>
                <a:ea typeface="+mn-ea"/>
                <a:cs typeface="+mn-cs"/>
              </a:rPr>
              <a:t> Wolke, einer 163 000 Lichtjahre entfernten Galaxie in der Milchstraße.</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2335344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1FFE-1672-7AB5-F13F-FDBD86964015}"/>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4769D780-6EA6-7C85-3EB5-E22D796ECC00}"/>
              </a:ext>
            </a:extLst>
          </p:cNvPr>
          <p:cNvSpPr>
            <a:spLocks noGrp="1"/>
          </p:cNvSpPr>
          <p:nvPr>
            <p:ph type="title"/>
          </p:nvPr>
        </p:nvSpPr>
        <p:spPr>
          <a:xfrm>
            <a:off x="1238249" y="346075"/>
            <a:ext cx="10217156" cy="684000"/>
          </a:xfrm>
        </p:spPr>
        <p:txBody>
          <a:bodyPr/>
          <a:lstStyle/>
          <a:p>
            <a:r>
              <a:rPr lang="de-DE" sz="3600" noProof="0" dirty="0"/>
              <a:t>Geburt der Sonne</a:t>
            </a:r>
            <a:endParaRPr lang="de-DE" sz="3000" noProof="0" dirty="0"/>
          </a:p>
        </p:txBody>
      </p:sp>
      <p:sp>
        <p:nvSpPr>
          <p:cNvPr id="4" name="Textfeld 3">
            <a:extLst>
              <a:ext uri="{FF2B5EF4-FFF2-40B4-BE49-F238E27FC236}">
                <a16:creationId xmlns:a16="http://schemas.microsoft.com/office/drawing/2014/main" id="{1BBC554F-E3B0-6AAD-BFA0-FE00145CD314}"/>
              </a:ext>
            </a:extLst>
          </p:cNvPr>
          <p:cNvSpPr txBox="1"/>
          <p:nvPr/>
        </p:nvSpPr>
        <p:spPr>
          <a:xfrm>
            <a:off x="1080593" y="2385732"/>
            <a:ext cx="5108579"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Durch die </a:t>
            </a:r>
            <a:r>
              <a:rPr lang="en-US" sz="2000" dirty="0" err="1"/>
              <a:t>Kontraktion</a:t>
            </a:r>
            <a:r>
              <a:rPr lang="en-US" sz="2000" dirty="0"/>
              <a:t> der </a:t>
            </a:r>
            <a:r>
              <a:rPr lang="en-US" sz="2000" dirty="0" err="1"/>
              <a:t>Gaswolke</a:t>
            </a:r>
            <a:r>
              <a:rPr lang="en-US" sz="2000" dirty="0"/>
              <a:t> </a:t>
            </a:r>
            <a:r>
              <a:rPr lang="en-US" sz="2000" dirty="0" err="1"/>
              <a:t>entsteht</a:t>
            </a:r>
            <a:r>
              <a:rPr lang="en-US" sz="2000" dirty="0"/>
              <a:t> ein Kern mit einer </a:t>
            </a:r>
            <a:r>
              <a:rPr lang="en-US" sz="2000" dirty="0" err="1"/>
              <a:t>höheren</a:t>
            </a:r>
            <a:r>
              <a:rPr lang="en-US" sz="2000" dirty="0"/>
              <a:t> </a:t>
            </a:r>
            <a:r>
              <a:rPr lang="en-US" sz="2000" dirty="0" err="1"/>
              <a:t>Dichte</a:t>
            </a:r>
            <a:endParaRPr lang="en-US" sz="2000" dirty="0"/>
          </a:p>
          <a:p>
            <a:pPr marL="285750" indent="-285750">
              <a:buFont typeface="Arial" panose="020B0604020202020204" pitchFamily="34" charset="0"/>
              <a:buChar char="•"/>
            </a:pPr>
            <a:r>
              <a:rPr lang="en-US" sz="2000" dirty="0" err="1"/>
              <a:t>Wenn</a:t>
            </a:r>
            <a:r>
              <a:rPr lang="en-US" sz="2000" dirty="0"/>
              <a:t> die Masse groß genug ist, kollabiert die Wolke und es wird </a:t>
            </a:r>
            <a:r>
              <a:rPr lang="en-US" sz="2000" dirty="0" err="1"/>
              <a:t>Wärmeenergie</a:t>
            </a:r>
            <a:r>
              <a:rPr lang="en-US" sz="2000" dirty="0"/>
              <a:t> </a:t>
            </a:r>
            <a:r>
              <a:rPr lang="en-US" sz="2000" dirty="0" err="1"/>
              <a:t>freigesetzt</a:t>
            </a:r>
            <a:r>
              <a:rPr lang="en-US" sz="2000" dirty="0"/>
              <a:t> (</a:t>
            </a:r>
            <a:r>
              <a:rPr lang="en-US" sz="2000" dirty="0" err="1"/>
              <a:t>Gravitationskollaps</a:t>
            </a:r>
            <a:r>
              <a:rPr lang="en-US" sz="2000" dirty="0"/>
              <a:t>)</a:t>
            </a:r>
          </a:p>
          <a:p>
            <a:pPr marL="285750" indent="-285750">
              <a:buFont typeface="Arial" panose="020B0604020202020204" pitchFamily="34" charset="0"/>
              <a:buChar char="•"/>
            </a:pPr>
            <a:r>
              <a:rPr lang="en-US" sz="2000" dirty="0"/>
              <a:t>Wenn die Dichte des Sterns hoch genug ist, kann die Strahlung nicht mehr aus der Hülle entweichen, so dass sich der Stern weiter aufheizt</a:t>
            </a:r>
            <a:endParaRPr lang="de-DE" sz="2000" dirty="0"/>
          </a:p>
        </p:txBody>
      </p:sp>
      <p:sp>
        <p:nvSpPr>
          <p:cNvPr id="5" name="Textfeld 4">
            <a:extLst>
              <a:ext uri="{FF2B5EF4-FFF2-40B4-BE49-F238E27FC236}">
                <a16:creationId xmlns:a16="http://schemas.microsoft.com/office/drawing/2014/main" id="{FABBAD6A-ABDC-3906-CC69-E9962E4A957B}"/>
              </a:ext>
            </a:extLst>
          </p:cNvPr>
          <p:cNvSpPr txBox="1"/>
          <p:nvPr/>
        </p:nvSpPr>
        <p:spPr>
          <a:xfrm>
            <a:off x="6473757" y="5219710"/>
            <a:ext cx="4981647" cy="830997"/>
          </a:xfrm>
          <a:prstGeom prst="rect">
            <a:avLst/>
          </a:prstGeom>
          <a:noFill/>
        </p:spPr>
        <p:txBody>
          <a:bodyPr wrap="square" rtlCol="0">
            <a:spAutoFit/>
          </a:bodyPr>
          <a:lstStyle/>
          <a:p>
            <a:pPr algn="ctr"/>
            <a:r>
              <a:rPr lang="en-US" sz="1200" i="1" dirty="0"/>
              <a:t>[13] Der Kopf der sogenannten "Cosmic Caterpillar"-Gaswolke ist ein Protostern, der noch Material aus seiner äußeren Hülle aufnimmt und langsam kondensiert.</a:t>
            </a:r>
            <a:br>
              <a:rPr lang="de-DE" sz="1200" i="1" dirty="0"/>
            </a:br>
            <a:r>
              <a:rPr lang="de-DE" sz="1200" i="1" dirty="0">
                <a:hlinkClick r:id="rId3"/>
              </a:rPr>
              <a:t>Hubble/ESA, 2013 </a:t>
            </a:r>
            <a:endParaRPr lang="de-DE" sz="1200" i="1" dirty="0"/>
          </a:p>
        </p:txBody>
      </p:sp>
      <p:pic>
        <p:nvPicPr>
          <p:cNvPr id="6" name="Grafik 5">
            <a:extLst>
              <a:ext uri="{FF2B5EF4-FFF2-40B4-BE49-F238E27FC236}">
                <a16:creationId xmlns:a16="http://schemas.microsoft.com/office/drawing/2014/main" id="{B4B830D7-640B-F914-D3C4-170701F700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811" b="10336"/>
          <a:stretch/>
        </p:blipFill>
        <p:spPr>
          <a:xfrm>
            <a:off x="6473757" y="2452172"/>
            <a:ext cx="4981648" cy="2753202"/>
          </a:xfrm>
          <a:prstGeom prst="rect">
            <a:avLst/>
          </a:prstGeom>
        </p:spPr>
      </p:pic>
      <p:cxnSp>
        <p:nvCxnSpPr>
          <p:cNvPr id="7" name="Gerade Verbindung mit Pfeil 6">
            <a:extLst>
              <a:ext uri="{FF2B5EF4-FFF2-40B4-BE49-F238E27FC236}">
                <a16:creationId xmlns:a16="http://schemas.microsoft.com/office/drawing/2014/main" id="{6B9B95CD-185C-37C8-48B5-AE6938D2CD2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83215319-5026-F651-F524-5E753737990D}"/>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594D475-0A58-8B96-5B4B-F06D5CC2F57B}"/>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1" name="Ellipse 10">
            <a:extLst>
              <a:ext uri="{FF2B5EF4-FFF2-40B4-BE49-F238E27FC236}">
                <a16:creationId xmlns:a16="http://schemas.microsoft.com/office/drawing/2014/main" id="{5D51E4EA-E190-707D-B982-D45199F7035A}"/>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CE84D357-DA2E-17EC-5ECD-F01CB77A7D6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4B19D543-4311-91ED-2325-04969C3D465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2313B011-3C3E-9969-8F69-8515E6A5D8F9}"/>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446F674-69BD-A341-3C1B-D6891195A434}"/>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92BBDB44-75FA-2A82-427B-15127FEC004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EA32BC11-1543-5FF7-1E4E-C8A4E3EBA839}"/>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67774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31CF-D6E3-BF78-4F2E-F76347E2206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61659E5B-3998-296F-548F-5B157052C3EA}"/>
              </a:ext>
            </a:extLst>
          </p:cNvPr>
          <p:cNvSpPr>
            <a:spLocks noGrp="1"/>
          </p:cNvSpPr>
          <p:nvPr>
            <p:ph type="title"/>
          </p:nvPr>
        </p:nvSpPr>
        <p:spPr>
          <a:xfrm>
            <a:off x="1238249" y="346075"/>
            <a:ext cx="10217156" cy="684000"/>
          </a:xfrm>
        </p:spPr>
        <p:txBody>
          <a:bodyPr/>
          <a:lstStyle/>
          <a:p>
            <a:r>
              <a:rPr lang="de-DE" sz="3600" noProof="0" dirty="0"/>
              <a:t>Geburt der Sonne</a:t>
            </a:r>
            <a:endParaRPr lang="de-DE" sz="3000" noProof="0" dirty="0"/>
          </a:p>
        </p:txBody>
      </p:sp>
      <p:sp>
        <p:nvSpPr>
          <p:cNvPr id="4" name="Textfeld 3">
            <a:extLst>
              <a:ext uri="{FF2B5EF4-FFF2-40B4-BE49-F238E27FC236}">
                <a16:creationId xmlns:a16="http://schemas.microsoft.com/office/drawing/2014/main" id="{F508E4D9-0FE4-EBD6-D7A6-0A312729BF68}"/>
              </a:ext>
            </a:extLst>
          </p:cNvPr>
          <p:cNvSpPr txBox="1"/>
          <p:nvPr/>
        </p:nvSpPr>
        <p:spPr>
          <a:xfrm>
            <a:off x="1080593" y="2561425"/>
            <a:ext cx="5108579"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Ein </a:t>
            </a:r>
            <a:r>
              <a:rPr lang="en-US" sz="2000" b="1" dirty="0" err="1"/>
              <a:t>Protostern</a:t>
            </a:r>
            <a:r>
              <a:rPr lang="en-US" sz="2000" b="1" dirty="0"/>
              <a:t> </a:t>
            </a:r>
            <a:r>
              <a:rPr lang="en-US" sz="2000" dirty="0" err="1"/>
              <a:t>wird</a:t>
            </a:r>
            <a:r>
              <a:rPr lang="en-US" sz="2000" dirty="0"/>
              <a:t> </a:t>
            </a:r>
            <a:r>
              <a:rPr lang="en-US" sz="2000" dirty="0" err="1"/>
              <a:t>gebildet</a:t>
            </a:r>
            <a:endParaRPr lang="en-US" sz="2000" dirty="0"/>
          </a:p>
          <a:p>
            <a:pPr marL="285750" indent="-285750">
              <a:buFont typeface="Arial" panose="020B0604020202020204" pitchFamily="34" charset="0"/>
              <a:buChar char="•"/>
            </a:pPr>
            <a:r>
              <a:rPr lang="en-US" sz="2000" dirty="0" err="1"/>
              <a:t>Gravitationskraft</a:t>
            </a:r>
            <a:r>
              <a:rPr lang="en-US" sz="2000" dirty="0"/>
              <a:t> </a:t>
            </a:r>
            <a:r>
              <a:rPr lang="en-US" sz="2000" dirty="0" err="1"/>
              <a:t>nimmt</a:t>
            </a:r>
            <a:r>
              <a:rPr lang="en-US" sz="2000" dirty="0"/>
              <a:t> </a:t>
            </a:r>
            <a:r>
              <a:rPr lang="en-US" sz="2000" dirty="0" err="1"/>
              <a:t>zu</a:t>
            </a:r>
            <a:endParaRPr lang="en-US" sz="2000" dirty="0"/>
          </a:p>
          <a:p>
            <a:pPr marL="285750" indent="-285750">
              <a:buFont typeface="Arial" panose="020B0604020202020204" pitchFamily="34" charset="0"/>
              <a:buChar char="•"/>
            </a:pPr>
            <a:r>
              <a:rPr lang="en-US" sz="2000" dirty="0" err="1"/>
              <a:t>Äußere</a:t>
            </a:r>
            <a:r>
              <a:rPr lang="en-US" sz="2000" dirty="0"/>
              <a:t> </a:t>
            </a:r>
            <a:r>
              <a:rPr lang="en-US" sz="2000" dirty="0" err="1"/>
              <a:t>Moleküle</a:t>
            </a:r>
            <a:r>
              <a:rPr lang="en-US" sz="2000" dirty="0"/>
              <a:t> </a:t>
            </a:r>
            <a:r>
              <a:rPr lang="en-US" sz="2000" dirty="0" err="1"/>
              <a:t>stürzen</a:t>
            </a:r>
            <a:r>
              <a:rPr lang="en-US" sz="2000" dirty="0"/>
              <a:t> in den Kern</a:t>
            </a:r>
          </a:p>
          <a:p>
            <a:pPr marL="285750" indent="-285750">
              <a:buFont typeface="Arial" panose="020B0604020202020204" pitchFamily="34" charset="0"/>
              <a:buChar char="•"/>
            </a:pPr>
            <a:r>
              <a:rPr lang="en-US" sz="2000" dirty="0" err="1"/>
              <a:t>Mehrere</a:t>
            </a:r>
            <a:r>
              <a:rPr lang="en-US" sz="2000" dirty="0"/>
              <a:t> </a:t>
            </a:r>
            <a:r>
              <a:rPr lang="en-US" sz="2000" dirty="0" err="1"/>
              <a:t>tausend</a:t>
            </a:r>
            <a:r>
              <a:rPr lang="en-US" sz="2000" dirty="0"/>
              <a:t> Kelvin, Licht </a:t>
            </a:r>
            <a:r>
              <a:rPr lang="en-US" sz="2000" dirty="0" err="1"/>
              <a:t>meist</a:t>
            </a:r>
            <a:r>
              <a:rPr lang="en-US" sz="2000" dirty="0"/>
              <a:t> </a:t>
            </a:r>
            <a:r>
              <a:rPr lang="en-US" sz="2000" dirty="0" err="1"/>
              <a:t>im</a:t>
            </a:r>
            <a:r>
              <a:rPr lang="en-US" sz="2000" dirty="0"/>
              <a:t> </a:t>
            </a:r>
            <a:r>
              <a:rPr lang="en-US" sz="2000" dirty="0" err="1"/>
              <a:t>Infrarotbereich</a:t>
            </a:r>
            <a:endParaRPr lang="en-US" sz="2000" dirty="0"/>
          </a:p>
          <a:p>
            <a:pPr marL="285750" indent="-285750">
              <a:buFont typeface="Arial" panose="020B0604020202020204" pitchFamily="34" charset="0"/>
              <a:buChar char="•"/>
            </a:pPr>
            <a:r>
              <a:rPr lang="en-US" sz="2000" dirty="0"/>
              <a:t>Die </a:t>
            </a:r>
            <a:r>
              <a:rPr lang="en-US" sz="2000" dirty="0" err="1"/>
              <a:t>Temperatur</a:t>
            </a:r>
            <a:r>
              <a:rPr lang="en-US" sz="2000" dirty="0"/>
              <a:t> </a:t>
            </a:r>
            <a:r>
              <a:rPr lang="en-US" sz="2000" dirty="0" err="1"/>
              <a:t>wird</a:t>
            </a:r>
            <a:r>
              <a:rPr lang="en-US" sz="2000" dirty="0"/>
              <a:t> </a:t>
            </a:r>
            <a:r>
              <a:rPr lang="en-US" sz="2000" dirty="0" err="1"/>
              <a:t>erhöht</a:t>
            </a:r>
            <a:r>
              <a:rPr lang="en-US" sz="2000" dirty="0"/>
              <a:t>, bis das Gas </a:t>
            </a:r>
            <a:r>
              <a:rPr lang="en-US" sz="2000" dirty="0" err="1"/>
              <a:t>im</a:t>
            </a:r>
            <a:r>
              <a:rPr lang="en-US" sz="2000" dirty="0"/>
              <a:t> </a:t>
            </a:r>
            <a:r>
              <a:rPr lang="en-US" sz="2000" dirty="0" err="1"/>
              <a:t>Inneren</a:t>
            </a:r>
            <a:r>
              <a:rPr lang="en-US" sz="2000" dirty="0"/>
              <a:t> </a:t>
            </a:r>
            <a:r>
              <a:rPr lang="en-US" sz="2000" dirty="0" err="1"/>
              <a:t>ionisiert</a:t>
            </a:r>
            <a:r>
              <a:rPr lang="en-US" sz="2000" dirty="0"/>
              <a:t> </a:t>
            </a:r>
            <a:r>
              <a:rPr lang="en-US" sz="2000" dirty="0" err="1"/>
              <a:t>ist</a:t>
            </a:r>
            <a:r>
              <a:rPr lang="en-US" sz="2000" dirty="0"/>
              <a:t>, das Gas </a:t>
            </a:r>
            <a:r>
              <a:rPr lang="en-US" sz="2000" dirty="0" err="1"/>
              <a:t>wird</a:t>
            </a:r>
            <a:r>
              <a:rPr lang="en-US" sz="2000" dirty="0"/>
              <a:t> </a:t>
            </a:r>
            <a:r>
              <a:rPr lang="en-US" sz="2000" dirty="0" err="1"/>
              <a:t>zu</a:t>
            </a:r>
            <a:r>
              <a:rPr lang="en-US" sz="2000" dirty="0"/>
              <a:t> Plasma</a:t>
            </a:r>
            <a:endParaRPr lang="de-DE" sz="2000" dirty="0"/>
          </a:p>
        </p:txBody>
      </p:sp>
      <p:sp>
        <p:nvSpPr>
          <p:cNvPr id="5" name="Textfeld 4">
            <a:extLst>
              <a:ext uri="{FF2B5EF4-FFF2-40B4-BE49-F238E27FC236}">
                <a16:creationId xmlns:a16="http://schemas.microsoft.com/office/drawing/2014/main" id="{79C59AF3-D47C-6682-73CE-D805AB56E8CB}"/>
              </a:ext>
            </a:extLst>
          </p:cNvPr>
          <p:cNvSpPr txBox="1"/>
          <p:nvPr/>
        </p:nvSpPr>
        <p:spPr>
          <a:xfrm>
            <a:off x="6473757" y="5301188"/>
            <a:ext cx="4981647" cy="830997"/>
          </a:xfrm>
          <a:prstGeom prst="rect">
            <a:avLst/>
          </a:prstGeom>
          <a:noFill/>
        </p:spPr>
        <p:txBody>
          <a:bodyPr wrap="square" rtlCol="0">
            <a:spAutoFit/>
          </a:bodyPr>
          <a:lstStyle/>
          <a:p>
            <a:pPr algn="ctr"/>
            <a:r>
              <a:rPr lang="en-US" sz="1200" i="1" dirty="0"/>
              <a:t>[14] </a:t>
            </a:r>
            <a:r>
              <a:rPr lang="en-US" sz="1200" i="1" dirty="0" err="1"/>
              <a:t>Vom</a:t>
            </a:r>
            <a:r>
              <a:rPr lang="en-US" sz="1200" i="1" dirty="0"/>
              <a:t> </a:t>
            </a:r>
            <a:r>
              <a:rPr lang="en-US" sz="1200" i="1" dirty="0" err="1"/>
              <a:t>Protostern</a:t>
            </a:r>
            <a:r>
              <a:rPr lang="en-US" sz="1200" i="1" dirty="0"/>
              <a:t> </a:t>
            </a:r>
            <a:r>
              <a:rPr lang="en-US" sz="1200" i="1" dirty="0" err="1"/>
              <a:t>ausgestoßenes</a:t>
            </a:r>
            <a:r>
              <a:rPr lang="en-US" sz="1200" i="1" dirty="0"/>
              <a:t> Gas, das auf </a:t>
            </a:r>
            <a:r>
              <a:rPr lang="en-US" sz="1200" i="1" dirty="0" err="1"/>
              <a:t>Staubwolken</a:t>
            </a:r>
            <a:r>
              <a:rPr lang="en-US" sz="1200" i="1" dirty="0"/>
              <a:t> </a:t>
            </a:r>
            <a:r>
              <a:rPr lang="en-US" sz="1200" i="1" dirty="0" err="1"/>
              <a:t>trifft</a:t>
            </a:r>
            <a:r>
              <a:rPr lang="en-US" sz="1200" i="1" dirty="0"/>
              <a:t>. Es </a:t>
            </a:r>
            <a:r>
              <a:rPr lang="en-US" sz="1200" i="1" dirty="0" err="1"/>
              <a:t>sind</a:t>
            </a:r>
            <a:r>
              <a:rPr lang="en-US" sz="1200" i="1" dirty="0"/>
              <a:t> </a:t>
            </a:r>
            <a:r>
              <a:rPr lang="en-US" sz="1200" i="1" dirty="0" err="1"/>
              <a:t>zwei</a:t>
            </a:r>
            <a:r>
              <a:rPr lang="en-US" sz="1200" i="1" dirty="0"/>
              <a:t> Jets </a:t>
            </a:r>
            <a:r>
              <a:rPr lang="en-US" sz="1200" i="1" dirty="0" err="1"/>
              <a:t>sichtbar</a:t>
            </a:r>
            <a:r>
              <a:rPr lang="en-US" sz="1200" i="1" dirty="0"/>
              <a:t>, die </a:t>
            </a:r>
            <a:r>
              <a:rPr lang="en-US" sz="1200" i="1" dirty="0" err="1"/>
              <a:t>sich</a:t>
            </a:r>
            <a:r>
              <a:rPr lang="en-US" sz="1200" i="1" dirty="0"/>
              <a:t> diametral </a:t>
            </a:r>
            <a:r>
              <a:rPr lang="en-US" sz="1200" i="1" dirty="0" err="1"/>
              <a:t>vom</a:t>
            </a:r>
            <a:r>
              <a:rPr lang="en-US" sz="1200" i="1" dirty="0"/>
              <a:t> </a:t>
            </a:r>
            <a:r>
              <a:rPr lang="en-US" sz="1200" i="1" dirty="0" err="1"/>
              <a:t>Protostern</a:t>
            </a:r>
            <a:r>
              <a:rPr lang="en-US" sz="1200" i="1" dirty="0"/>
              <a:t> </a:t>
            </a:r>
            <a:r>
              <a:rPr lang="en-US" sz="1200" i="1" dirty="0" err="1"/>
              <a:t>im</a:t>
            </a:r>
            <a:r>
              <a:rPr lang="en-US" sz="1200" i="1" dirty="0"/>
              <a:t> </a:t>
            </a:r>
            <a:r>
              <a:rPr lang="en-US" sz="1200" i="1" dirty="0" err="1"/>
              <a:t>Zentrum</a:t>
            </a:r>
            <a:r>
              <a:rPr lang="en-US" sz="1200" i="1" dirty="0"/>
              <a:t> </a:t>
            </a:r>
            <a:r>
              <a:rPr lang="en-US" sz="1200" i="1" dirty="0" err="1"/>
              <a:t>wegbewegen</a:t>
            </a:r>
            <a:r>
              <a:rPr lang="en-US" sz="1200" i="1" dirty="0"/>
              <a:t>.</a:t>
            </a:r>
            <a:br>
              <a:rPr lang="de-DE" sz="1200" i="1" dirty="0"/>
            </a:br>
            <a:r>
              <a:rPr lang="de-DE" sz="1200" i="1" dirty="0">
                <a:hlinkClick r:id="rId3"/>
              </a:rPr>
              <a:t>Hubble/ESA, 2021 </a:t>
            </a:r>
            <a:endParaRPr lang="de-DE" sz="1200" i="1" dirty="0"/>
          </a:p>
        </p:txBody>
      </p:sp>
      <p:cxnSp>
        <p:nvCxnSpPr>
          <p:cNvPr id="7" name="Gerade Verbindung mit Pfeil 6">
            <a:extLst>
              <a:ext uri="{FF2B5EF4-FFF2-40B4-BE49-F238E27FC236}">
                <a16:creationId xmlns:a16="http://schemas.microsoft.com/office/drawing/2014/main" id="{92B6CD1D-CB47-9639-13BD-65C58749777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A64D4E9-7685-8A5A-68D3-1878B44177B5}"/>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F7F25A1-3727-6558-8475-8A462315EE2D}"/>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1" name="Ellipse 10">
            <a:extLst>
              <a:ext uri="{FF2B5EF4-FFF2-40B4-BE49-F238E27FC236}">
                <a16:creationId xmlns:a16="http://schemas.microsoft.com/office/drawing/2014/main" id="{9FC5CCAD-45EC-2B9F-2D5A-00FA9F10FDA7}"/>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69789C7A-4472-1B6C-69F2-CA4E1923B12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129CAA31-942E-16F4-178E-12BFA144065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D90337BE-2C8D-0BCC-6205-E708CA03234C}"/>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B3B5AFF5-34D8-4F03-0D30-45EA0B766273}"/>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9AE244A-2E19-C983-F6BD-C27D007B156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985741BC-9D5B-D8C4-3F1D-85FC17EC3AB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 name="Grafik 1">
            <a:extLst>
              <a:ext uri="{FF2B5EF4-FFF2-40B4-BE49-F238E27FC236}">
                <a16:creationId xmlns:a16="http://schemas.microsoft.com/office/drawing/2014/main" id="{A144325A-DE8C-78B1-95FF-D5897DAD19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984" b="3453"/>
          <a:stretch/>
        </p:blipFill>
        <p:spPr>
          <a:xfrm>
            <a:off x="6724649" y="2467210"/>
            <a:ext cx="4538495" cy="2757939"/>
          </a:xfrm>
          <a:prstGeom prst="rect">
            <a:avLst/>
          </a:prstGeom>
        </p:spPr>
      </p:pic>
    </p:spTree>
    <p:extLst>
      <p:ext uri="{BB962C8B-B14F-4D97-AF65-F5344CB8AC3E}">
        <p14:creationId xmlns:p14="http://schemas.microsoft.com/office/powerpoint/2010/main" val="2597412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1915-B5A8-7219-4F47-D9152C987066}"/>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040AF8C7-1D61-E451-2F87-300C50EB9195}"/>
              </a:ext>
            </a:extLst>
          </p:cNvPr>
          <p:cNvSpPr>
            <a:spLocks noGrp="1"/>
          </p:cNvSpPr>
          <p:nvPr>
            <p:ph type="title"/>
          </p:nvPr>
        </p:nvSpPr>
        <p:spPr>
          <a:xfrm>
            <a:off x="1238249" y="346075"/>
            <a:ext cx="10217156" cy="684000"/>
          </a:xfrm>
        </p:spPr>
        <p:txBody>
          <a:bodyPr/>
          <a:lstStyle/>
          <a:p>
            <a:r>
              <a:rPr lang="de-DE" sz="3600" dirty="0"/>
              <a:t>Erste Kernfusion</a:t>
            </a:r>
            <a:endParaRPr lang="de-DE" sz="3000" noProof="0" dirty="0"/>
          </a:p>
        </p:txBody>
      </p:sp>
      <p:sp>
        <p:nvSpPr>
          <p:cNvPr id="4" name="Textfeld 3">
            <a:extLst>
              <a:ext uri="{FF2B5EF4-FFF2-40B4-BE49-F238E27FC236}">
                <a16:creationId xmlns:a16="http://schemas.microsoft.com/office/drawing/2014/main" id="{90C732FA-7545-8F5E-9D27-FD0449429A25}"/>
              </a:ext>
            </a:extLst>
          </p:cNvPr>
          <p:cNvSpPr txBox="1"/>
          <p:nvPr/>
        </p:nvSpPr>
        <p:spPr>
          <a:xfrm>
            <a:off x="1080593" y="2457685"/>
            <a:ext cx="5108579" cy="3308598"/>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Temperatur</a:t>
            </a:r>
            <a:r>
              <a:rPr lang="en-US" sz="1900" dirty="0"/>
              <a:t> und </a:t>
            </a:r>
            <a:r>
              <a:rPr lang="en-US" sz="1900" dirty="0" err="1"/>
              <a:t>Dichte</a:t>
            </a:r>
            <a:r>
              <a:rPr lang="en-US" sz="1900" dirty="0"/>
              <a:t> </a:t>
            </a:r>
            <a:r>
              <a:rPr lang="en-US" sz="1900" dirty="0" err="1"/>
              <a:t>sind</a:t>
            </a:r>
            <a:r>
              <a:rPr lang="en-US" sz="1900" dirty="0"/>
              <a:t> </a:t>
            </a:r>
            <a:r>
              <a:rPr lang="en-US" sz="1900" dirty="0" err="1"/>
              <a:t>hoch</a:t>
            </a:r>
            <a:r>
              <a:rPr lang="en-US" sz="1900" dirty="0"/>
              <a:t> </a:t>
            </a:r>
            <a:r>
              <a:rPr lang="en-US" sz="1900" dirty="0" err="1"/>
              <a:t>genug</a:t>
            </a:r>
            <a:r>
              <a:rPr lang="en-US" sz="1900" dirty="0"/>
              <a:t>, </a:t>
            </a:r>
            <a:r>
              <a:rPr lang="en-US" sz="1900" dirty="0" err="1"/>
              <a:t>damit</a:t>
            </a:r>
            <a:r>
              <a:rPr lang="en-US" sz="1900" dirty="0"/>
              <a:t> die </a:t>
            </a:r>
            <a:r>
              <a:rPr lang="en-US" sz="1900" dirty="0" err="1"/>
              <a:t>Atomkerne</a:t>
            </a:r>
            <a:r>
              <a:rPr lang="en-US" sz="1900" dirty="0"/>
              <a:t> die Coulomb-</a:t>
            </a:r>
            <a:r>
              <a:rPr lang="en-US" sz="1900" dirty="0" err="1"/>
              <a:t>Barriere</a:t>
            </a:r>
            <a:r>
              <a:rPr lang="en-US" sz="1900" dirty="0"/>
              <a:t> </a:t>
            </a:r>
            <a:r>
              <a:rPr lang="en-US" sz="1900" dirty="0" err="1"/>
              <a:t>überwinden</a:t>
            </a:r>
            <a:r>
              <a:rPr lang="en-US" sz="1900" dirty="0"/>
              <a:t> </a:t>
            </a:r>
            <a:r>
              <a:rPr lang="en-US" sz="1900" dirty="0" err="1"/>
              <a:t>können</a:t>
            </a:r>
            <a:endParaRPr lang="en-US" sz="1900" dirty="0"/>
          </a:p>
          <a:p>
            <a:pPr marL="285750" indent="-285750">
              <a:buFont typeface="Arial" panose="020B0604020202020204" pitchFamily="34" charset="0"/>
              <a:buChar char="•"/>
            </a:pPr>
            <a:r>
              <a:rPr lang="en-US" sz="1900" b="1" dirty="0"/>
              <a:t>Fusion von </a:t>
            </a:r>
            <a:r>
              <a:rPr lang="en-US" sz="1900" b="1" dirty="0" err="1"/>
              <a:t>Wasserstoff</a:t>
            </a:r>
            <a:r>
              <a:rPr lang="en-US" sz="1900" b="1" dirty="0"/>
              <a:t>: </a:t>
            </a:r>
            <a:r>
              <a:rPr lang="en-US" sz="1900" dirty="0"/>
              <a:t>Helium </a:t>
            </a:r>
            <a:r>
              <a:rPr lang="en-US" sz="1900" dirty="0" err="1"/>
              <a:t>wird</a:t>
            </a:r>
            <a:r>
              <a:rPr lang="en-US" sz="1900" dirty="0"/>
              <a:t> </a:t>
            </a:r>
            <a:r>
              <a:rPr lang="en-US" sz="1900" dirty="0" err="1"/>
              <a:t>gebildet</a:t>
            </a:r>
            <a:r>
              <a:rPr lang="en-US" sz="1900" dirty="0"/>
              <a:t> und </a:t>
            </a:r>
            <a:r>
              <a:rPr lang="en-US" sz="1900" dirty="0" err="1"/>
              <a:t>sammelt</a:t>
            </a:r>
            <a:r>
              <a:rPr lang="en-US" sz="1900" dirty="0"/>
              <a:t> </a:t>
            </a:r>
            <a:r>
              <a:rPr lang="en-US" sz="1900" dirty="0" err="1"/>
              <a:t>sich</a:t>
            </a:r>
            <a:r>
              <a:rPr lang="en-US" sz="1900" dirty="0"/>
              <a:t> </a:t>
            </a:r>
            <a:r>
              <a:rPr lang="en-US" sz="1900" dirty="0" err="1"/>
              <a:t>im</a:t>
            </a:r>
            <a:r>
              <a:rPr lang="en-US" sz="1900" dirty="0"/>
              <a:t> Kern an</a:t>
            </a:r>
          </a:p>
          <a:p>
            <a:pPr marL="285750" indent="-285750">
              <a:buFont typeface="Arial" panose="020B0604020202020204" pitchFamily="34" charset="0"/>
              <a:buChar char="•"/>
            </a:pPr>
            <a:r>
              <a:rPr lang="en-US" sz="1900" dirty="0" err="1"/>
              <a:t>Strahlungs</a:t>
            </a:r>
            <a:r>
              <a:rPr lang="en-US" sz="1900" dirty="0"/>
              <a:t>- &amp; </a:t>
            </a:r>
            <a:r>
              <a:rPr lang="en-US" sz="1900" dirty="0" err="1"/>
              <a:t>Gasdruck</a:t>
            </a:r>
            <a:r>
              <a:rPr lang="en-US" sz="1900" dirty="0"/>
              <a:t> </a:t>
            </a:r>
            <a:r>
              <a:rPr lang="en-US" sz="1900" dirty="0" err="1"/>
              <a:t>als</a:t>
            </a:r>
            <a:r>
              <a:rPr lang="en-US" sz="1900" dirty="0"/>
              <a:t> </a:t>
            </a:r>
            <a:r>
              <a:rPr lang="en-US" sz="1900" dirty="0" err="1"/>
              <a:t>Gegenkraft</a:t>
            </a:r>
            <a:r>
              <a:rPr lang="en-US" sz="1900" dirty="0"/>
              <a:t> </a:t>
            </a:r>
            <a:r>
              <a:rPr lang="en-US" sz="1900" dirty="0" err="1"/>
              <a:t>zur</a:t>
            </a:r>
            <a:r>
              <a:rPr lang="en-US" sz="1900" dirty="0"/>
              <a:t> </a:t>
            </a:r>
            <a:r>
              <a:rPr lang="en-US" sz="1900" dirty="0" err="1"/>
              <a:t>Gravitationskraft</a:t>
            </a:r>
            <a:endParaRPr lang="en-US" sz="1900" dirty="0"/>
          </a:p>
          <a:p>
            <a:pPr marL="285750" indent="-285750">
              <a:buFont typeface="Arial" panose="020B0604020202020204" pitchFamily="34" charset="0"/>
              <a:buChar char="•"/>
            </a:pPr>
            <a:r>
              <a:rPr lang="en-US" sz="1900" dirty="0"/>
              <a:t>Der Stern hat </a:t>
            </a:r>
            <a:r>
              <a:rPr lang="en-US" sz="1900" dirty="0" err="1"/>
              <a:t>einen</a:t>
            </a:r>
            <a:r>
              <a:rPr lang="en-US" sz="1900" dirty="0"/>
              <a:t> </a:t>
            </a:r>
            <a:r>
              <a:rPr lang="en-US" sz="1900" dirty="0" err="1"/>
              <a:t>stabilen</a:t>
            </a:r>
            <a:r>
              <a:rPr lang="en-US" sz="1900" dirty="0"/>
              <a:t> </a:t>
            </a:r>
            <a:r>
              <a:rPr lang="en-US" sz="1900" dirty="0" err="1"/>
              <a:t>Zustand</a:t>
            </a:r>
            <a:r>
              <a:rPr lang="en-US" sz="1900" dirty="0"/>
              <a:t> </a:t>
            </a:r>
            <a:r>
              <a:rPr lang="en-US" sz="1900" dirty="0" err="1"/>
              <a:t>erreicht</a:t>
            </a:r>
            <a:r>
              <a:rPr lang="en-US" sz="1900" dirty="0"/>
              <a:t>!</a:t>
            </a:r>
          </a:p>
          <a:p>
            <a:pPr marL="342900" indent="-342900">
              <a:buFont typeface="Wingdings" panose="05000000000000000000" pitchFamily="2" charset="2"/>
              <a:buChar char="Ø"/>
            </a:pPr>
            <a:r>
              <a:rPr lang="en-US" sz="1900" b="1" dirty="0" err="1"/>
              <a:t>Hydrostatisches</a:t>
            </a:r>
            <a:r>
              <a:rPr lang="en-US" sz="1900" b="1" dirty="0"/>
              <a:t> </a:t>
            </a:r>
            <a:r>
              <a:rPr lang="en-US" sz="1900" b="1" dirty="0" err="1"/>
              <a:t>Gleichgewicht</a:t>
            </a:r>
            <a:r>
              <a:rPr lang="en-US" sz="1900" dirty="0"/>
              <a:t>: Gravitation und </a:t>
            </a:r>
            <a:r>
              <a:rPr lang="en-US" sz="1900" dirty="0" err="1"/>
              <a:t>Druck</a:t>
            </a:r>
            <a:r>
              <a:rPr lang="en-US" sz="1900" dirty="0"/>
              <a:t> </a:t>
            </a:r>
            <a:r>
              <a:rPr lang="en-US" sz="1900" dirty="0" err="1"/>
              <a:t>im</a:t>
            </a:r>
            <a:r>
              <a:rPr lang="en-US" sz="1900" dirty="0"/>
              <a:t> </a:t>
            </a:r>
            <a:r>
              <a:rPr lang="en-US" sz="1900" dirty="0" err="1"/>
              <a:t>Gleichgewicht</a:t>
            </a:r>
            <a:endParaRPr lang="en-US" sz="1900" dirty="0"/>
          </a:p>
        </p:txBody>
      </p:sp>
      <p:cxnSp>
        <p:nvCxnSpPr>
          <p:cNvPr id="7" name="Gerade Verbindung mit Pfeil 6">
            <a:extLst>
              <a:ext uri="{FF2B5EF4-FFF2-40B4-BE49-F238E27FC236}">
                <a16:creationId xmlns:a16="http://schemas.microsoft.com/office/drawing/2014/main" id="{622F18D3-8689-88AD-EEDB-9FA5F035AD24}"/>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830EC06A-7FCE-0A43-80B1-1A4D8E3DC7A6}"/>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1" name="Ellipse 10">
            <a:extLst>
              <a:ext uri="{FF2B5EF4-FFF2-40B4-BE49-F238E27FC236}">
                <a16:creationId xmlns:a16="http://schemas.microsoft.com/office/drawing/2014/main" id="{2190FD5E-2810-C5BB-1F30-86604DED5A33}"/>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1C217617-2F25-74AE-E768-90B2E45712F4}"/>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EF461C6A-7C0C-F330-D616-4752FC343C3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80DD6A0D-BEBC-8278-4A09-677C01BE3B1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DAA0971-02E1-9D0C-CA4F-893929949A88}"/>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275E18EB-375A-4D81-6B40-BE9B9C59AFB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77500EF-119F-FDC8-615C-5F826ADEE26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B17E00B7-57B4-585C-E403-1F80DC00D75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26" name="Ellipse 25">
            <a:extLst>
              <a:ext uri="{FF2B5EF4-FFF2-40B4-BE49-F238E27FC236}">
                <a16:creationId xmlns:a16="http://schemas.microsoft.com/office/drawing/2014/main" id="{9CE6B7C6-FF94-FDC9-BCE4-A4134728A971}"/>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grpSp>
        <p:nvGrpSpPr>
          <p:cNvPr id="27" name="Gruppieren 26">
            <a:extLst>
              <a:ext uri="{FF2B5EF4-FFF2-40B4-BE49-F238E27FC236}">
                <a16:creationId xmlns:a16="http://schemas.microsoft.com/office/drawing/2014/main" id="{24656376-AB49-7D3D-F535-0AD7358CB57C}"/>
              </a:ext>
            </a:extLst>
          </p:cNvPr>
          <p:cNvGrpSpPr/>
          <p:nvPr/>
        </p:nvGrpSpPr>
        <p:grpSpPr>
          <a:xfrm>
            <a:off x="6688089" y="2351707"/>
            <a:ext cx="2964586" cy="3757033"/>
            <a:chOff x="7458075" y="1209510"/>
            <a:chExt cx="3540014" cy="4486275"/>
          </a:xfrm>
        </p:grpSpPr>
        <p:pic>
          <p:nvPicPr>
            <p:cNvPr id="28" name="Grafik 27">
              <a:extLst>
                <a:ext uri="{FF2B5EF4-FFF2-40B4-BE49-F238E27FC236}">
                  <a16:creationId xmlns:a16="http://schemas.microsoft.com/office/drawing/2014/main" id="{FA72183C-AE12-499F-49D2-DAF98A884A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9" name="Rechteck 28">
              <a:extLst>
                <a:ext uri="{FF2B5EF4-FFF2-40B4-BE49-F238E27FC236}">
                  <a16:creationId xmlns:a16="http://schemas.microsoft.com/office/drawing/2014/main" id="{F473FA69-C8B0-4178-7838-B66422DD2698}"/>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hteck 29">
              <a:extLst>
                <a:ext uri="{FF2B5EF4-FFF2-40B4-BE49-F238E27FC236}">
                  <a16:creationId xmlns:a16="http://schemas.microsoft.com/office/drawing/2014/main" id="{26774C40-2F0C-33E6-2F2E-80E9E925F7D0}"/>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9637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3C0FB-3E9A-32BA-A2BF-A7E0EC2DFB83}"/>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81C47B34-B689-1AAC-1D84-FE18114D53F9}"/>
              </a:ext>
            </a:extLst>
          </p:cNvPr>
          <p:cNvSpPr>
            <a:spLocks noGrp="1"/>
          </p:cNvSpPr>
          <p:nvPr>
            <p:ph type="title"/>
          </p:nvPr>
        </p:nvSpPr>
        <p:spPr>
          <a:xfrm>
            <a:off x="1238249" y="346075"/>
            <a:ext cx="10217156" cy="684000"/>
          </a:xfrm>
        </p:spPr>
        <p:txBody>
          <a:bodyPr/>
          <a:lstStyle/>
          <a:p>
            <a:r>
              <a:rPr lang="de-DE" sz="3600" dirty="0"/>
              <a:t>Gelber Zwerg (Heute)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A0835DA7-9750-6B35-CC50-231644678862}"/>
                  </a:ext>
                </a:extLst>
              </p:cNvPr>
              <p:cNvSpPr txBox="1"/>
              <p:nvPr/>
            </p:nvSpPr>
            <p:spPr>
              <a:xfrm>
                <a:off x="1080593" y="2738340"/>
                <a:ext cx="5108579" cy="2468240"/>
              </a:xfrm>
              <a:prstGeom prst="rect">
                <a:avLst/>
              </a:prstGeom>
              <a:noFill/>
            </p:spPr>
            <p:txBody>
              <a:bodyPr wrap="square" rtlCol="0">
                <a:spAutoFit/>
              </a:bodyPr>
              <a:lstStyle/>
              <a:p>
                <a:pPr marL="285750" indent="-285750">
                  <a:buFont typeface="Arial" panose="020B0604020202020204" pitchFamily="34" charset="0"/>
                  <a:buChar char="•"/>
                </a:pPr>
                <a:r>
                  <a:rPr lang="en-US" sz="1900" dirty="0"/>
                  <a:t>Sonne</a:t>
                </a:r>
                <a:r>
                  <a:rPr lang="en-US" sz="1900" b="1" dirty="0"/>
                  <a:t> </a:t>
                </a:r>
                <a:r>
                  <a:rPr lang="en-US" sz="1900" dirty="0" err="1"/>
                  <a:t>fusioniert</a:t>
                </a:r>
                <a:r>
                  <a:rPr lang="en-US" sz="1900" b="1" dirty="0"/>
                  <a:t> </a:t>
                </a:r>
                <a:r>
                  <a:rPr lang="en-US" sz="1900" b="1" dirty="0" err="1"/>
                  <a:t>Wasserstoff</a:t>
                </a:r>
                <a:r>
                  <a:rPr lang="en-US" sz="1900" b="1" dirty="0"/>
                  <a:t> </a:t>
                </a:r>
                <a:r>
                  <a:rPr lang="en-US" sz="1900" dirty="0" err="1"/>
                  <a:t>zu</a:t>
                </a:r>
                <a:r>
                  <a:rPr lang="en-US" sz="1900" b="1" dirty="0"/>
                  <a:t> Helium</a:t>
                </a:r>
              </a:p>
              <a:p>
                <a:pPr marL="285750" indent="-285750">
                  <a:buFont typeface="Arial" panose="020B0604020202020204" pitchFamily="34" charset="0"/>
                  <a:buChar char="•"/>
                </a:pPr>
                <a:r>
                  <a:rPr lang="en-US" sz="1900" dirty="0" err="1"/>
                  <a:t>Befindet</a:t>
                </a:r>
                <a:r>
                  <a:rPr lang="en-US" sz="1900" dirty="0"/>
                  <a:t> </a:t>
                </a:r>
                <a:r>
                  <a:rPr lang="en-US" sz="1900" dirty="0" err="1"/>
                  <a:t>sich</a:t>
                </a:r>
                <a:r>
                  <a:rPr lang="en-US" sz="1900" dirty="0"/>
                  <a:t> in </a:t>
                </a:r>
                <a:r>
                  <a:rPr lang="en-US" sz="1900" dirty="0" err="1"/>
                  <a:t>einem</a:t>
                </a:r>
                <a:r>
                  <a:rPr lang="en-US" sz="1900" dirty="0"/>
                  <a:t> </a:t>
                </a:r>
                <a:r>
                  <a:rPr lang="en-US" sz="1900" dirty="0" err="1"/>
                  <a:t>stabilen</a:t>
                </a:r>
                <a:r>
                  <a:rPr lang="en-US" sz="1900" dirty="0"/>
                  <a:t> </a:t>
                </a:r>
                <a:r>
                  <a:rPr lang="en-US" sz="1900" dirty="0" err="1"/>
                  <a:t>Zustand</a:t>
                </a:r>
                <a:r>
                  <a:rPr lang="en-US" sz="1900" dirty="0"/>
                  <a:t> (</a:t>
                </a:r>
                <a:r>
                  <a:rPr lang="en-US" sz="1900" b="1" dirty="0" err="1"/>
                  <a:t>hydrostatisches</a:t>
                </a:r>
                <a:r>
                  <a:rPr lang="en-US" sz="1900" b="1" dirty="0"/>
                  <a:t> </a:t>
                </a:r>
                <a:r>
                  <a:rPr lang="en-US" sz="1900" b="1" dirty="0" err="1"/>
                  <a:t>Gleichgewicht</a:t>
                </a:r>
                <a:r>
                  <a:rPr lang="en-US" sz="1900" b="1" dirty="0"/>
                  <a:t>)</a:t>
                </a:r>
                <a:br>
                  <a:rPr lang="en-US" sz="1900" b="1" dirty="0"/>
                </a:br>
                <a:endParaRPr lang="en-US" sz="1900" b="1" dirty="0"/>
              </a:p>
              <a:p>
                <a:pPr marL="285750" indent="-285750">
                  <a:buFont typeface="Arial" panose="020B0604020202020204" pitchFamily="34" charset="0"/>
                  <a:buChar char="•"/>
                </a:pPr>
                <a:r>
                  <a:rPr lang="en-US" sz="1900" dirty="0"/>
                  <a:t>Radius</a:t>
                </a:r>
                <a:r>
                  <a:rPr lang="en-US" sz="1900" b="1"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𝐑</m:t>
                        </m:r>
                      </m:e>
                      <m:sub>
                        <m:r>
                          <m:rPr>
                            <m:nor/>
                          </m:rPr>
                          <a:rPr lang="de-DE" sz="2000" dirty="0"/>
                          <m:t>☉</m:t>
                        </m:r>
                      </m:sub>
                    </m:sSub>
                    <m:r>
                      <a:rPr lang="de-DE" sz="1900" b="1" i="0" smtClean="0">
                        <a:latin typeface="Cambria Math" panose="02040503050406030204" pitchFamily="18" charset="0"/>
                      </a:rPr>
                      <m:t>≈</m:t>
                    </m:r>
                    <m:r>
                      <a:rPr lang="de-DE" sz="1900" b="1" i="0" smtClean="0">
                        <a:latin typeface="Cambria Math" panose="02040503050406030204" pitchFamily="18" charset="0"/>
                      </a:rPr>
                      <m:t>𝟕𝟎𝟎</m:t>
                    </m:r>
                    <m:r>
                      <a:rPr lang="de-DE" sz="1900" b="1" i="0" smtClean="0">
                        <a:latin typeface="Cambria Math" panose="02040503050406030204" pitchFamily="18" charset="0"/>
                      </a:rPr>
                      <m:t> </m:t>
                    </m:r>
                    <m:r>
                      <a:rPr lang="de-DE" sz="1900" b="1" i="0" smtClean="0">
                        <a:latin typeface="Cambria Math" panose="02040503050406030204" pitchFamily="18" charset="0"/>
                      </a:rPr>
                      <m:t>𝟎𝟎𝟎</m:t>
                    </m:r>
                    <m:r>
                      <a:rPr lang="de-DE" sz="1900" b="1" i="0" smtClean="0">
                        <a:latin typeface="Cambria Math" panose="02040503050406030204" pitchFamily="18" charset="0"/>
                      </a:rPr>
                      <m:t> </m:t>
                    </m:r>
                    <m:r>
                      <a:rPr lang="de-DE" sz="1900" b="1" i="0" smtClean="0">
                        <a:latin typeface="Cambria Math" panose="02040503050406030204" pitchFamily="18" charset="0"/>
                      </a:rPr>
                      <m:t>𝐤𝐦</m:t>
                    </m:r>
                  </m:oMath>
                </a14:m>
                <a:endParaRPr lang="de-DE" sz="1900" b="1" dirty="0"/>
              </a:p>
              <a:p>
                <a:pPr marL="285750" indent="-285750">
                  <a:buFont typeface="Arial" panose="020B0604020202020204" pitchFamily="34" charset="0"/>
                  <a:buChar char="•"/>
                </a:pPr>
                <a:r>
                  <a:rPr lang="en-US" sz="1900" dirty="0" err="1"/>
                  <a:t>Temperatur</a:t>
                </a:r>
                <a:r>
                  <a:rPr lang="en-US" sz="1900"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𝐓</m:t>
                        </m:r>
                      </m:e>
                      <m:sub>
                        <m:r>
                          <m:rPr>
                            <m:nor/>
                          </m:rPr>
                          <a:rPr lang="de-DE" sz="2000" dirty="0" smtClean="0"/>
                          <m:t>☉</m:t>
                        </m:r>
                      </m:sub>
                    </m:sSub>
                    <m:r>
                      <a:rPr lang="de-DE" sz="1900" b="1" i="0" smtClean="0">
                        <a:latin typeface="Cambria Math" panose="02040503050406030204" pitchFamily="18" charset="0"/>
                      </a:rPr>
                      <m:t>≈</m:t>
                    </m:r>
                    <m:r>
                      <a:rPr lang="de-DE" sz="1900" b="1" i="0" smtClean="0">
                        <a:latin typeface="Cambria Math" panose="02040503050406030204" pitchFamily="18" charset="0"/>
                      </a:rPr>
                      <m:t>𝟓𝟕𝟕𝟎</m:t>
                    </m:r>
                    <m:r>
                      <a:rPr lang="de-DE" sz="1900" b="1" i="0" smtClean="0">
                        <a:latin typeface="Cambria Math" panose="02040503050406030204" pitchFamily="18" charset="0"/>
                      </a:rPr>
                      <m:t> </m:t>
                    </m:r>
                    <m:r>
                      <a:rPr lang="de-DE" sz="1900" b="1" i="0" smtClean="0">
                        <a:latin typeface="Cambria Math" panose="02040503050406030204" pitchFamily="18" charset="0"/>
                      </a:rPr>
                      <m:t>𝐊</m:t>
                    </m:r>
                  </m:oMath>
                </a14:m>
                <a:endParaRPr lang="de-DE" sz="1900" b="1" dirty="0"/>
              </a:p>
              <a:p>
                <a:pPr marL="285750" indent="-285750">
                  <a:buFont typeface="Arial" panose="020B0604020202020204" pitchFamily="34" charset="0"/>
                  <a:buChar char="•"/>
                </a:pPr>
                <a:r>
                  <a:rPr lang="en-US" sz="1900" dirty="0" err="1"/>
                  <a:t>Temperatur</a:t>
                </a:r>
                <a:r>
                  <a:rPr lang="en-US" sz="1900" dirty="0"/>
                  <a:t> </a:t>
                </a:r>
                <a:r>
                  <a:rPr lang="en-US" sz="1900" dirty="0" err="1"/>
                  <a:t>Erde</a:t>
                </a:r>
                <a:r>
                  <a:rPr lang="en-US" sz="1900" dirty="0"/>
                  <a:t>: </a:t>
                </a:r>
                <a14:m>
                  <m:oMath xmlns:m="http://schemas.openxmlformats.org/officeDocument/2006/math">
                    <m:sSub>
                      <m:sSubPr>
                        <m:ctrlPr>
                          <a:rPr lang="de-DE" sz="1900" b="1" i="1">
                            <a:latin typeface="Cambria Math" panose="02040503050406030204" pitchFamily="18" charset="0"/>
                          </a:rPr>
                        </m:ctrlPr>
                      </m:sSubPr>
                      <m:e>
                        <m:r>
                          <a:rPr lang="de-DE" sz="1900" b="1">
                            <a:latin typeface="Cambria Math" panose="02040503050406030204" pitchFamily="18" charset="0"/>
                          </a:rPr>
                          <m:t>𝐓</m:t>
                        </m:r>
                      </m:e>
                      <m:sub>
                        <m:r>
                          <a:rPr lang="de-DE" sz="1900" b="1">
                            <a:latin typeface="Cambria Math" panose="02040503050406030204" pitchFamily="18" charset="0"/>
                          </a:rPr>
                          <m:t>𝐄𝐫𝐝𝐞</m:t>
                        </m:r>
                      </m:sub>
                    </m:sSub>
                    <m:r>
                      <a:rPr lang="de-DE" sz="1900" b="1" i="0" smtClean="0">
                        <a:latin typeface="Cambria Math" panose="02040503050406030204" pitchFamily="18" charset="0"/>
                      </a:rPr>
                      <m:t>≈</m:t>
                    </m:r>
                    <m:r>
                      <a:rPr lang="de-DE" sz="1900" b="1" i="0" smtClean="0">
                        <a:latin typeface="Cambria Math" panose="02040503050406030204" pitchFamily="18" charset="0"/>
                      </a:rPr>
                      <m:t>𝟏𝟓</m:t>
                    </m:r>
                    <m:r>
                      <a:rPr lang="de-DE" sz="1900" b="1" i="0" smtClean="0">
                        <a:latin typeface="Cambria Math" panose="02040503050406030204" pitchFamily="18" charset="0"/>
                      </a:rPr>
                      <m:t> °</m:t>
                    </m:r>
                    <m:r>
                      <a:rPr lang="de-DE" sz="1900" b="1" i="0" smtClean="0">
                        <a:latin typeface="Cambria Math" panose="02040503050406030204" pitchFamily="18" charset="0"/>
                      </a:rPr>
                      <m:t>𝐂</m:t>
                    </m:r>
                  </m:oMath>
                </a14:m>
                <a:endParaRPr lang="en-US" sz="1900" dirty="0"/>
              </a:p>
              <a:p>
                <a:pPr marL="285750" indent="-285750">
                  <a:buFont typeface="Arial" panose="020B0604020202020204" pitchFamily="34" charset="0"/>
                  <a:buChar char="•"/>
                </a:pPr>
                <a:endParaRPr lang="en-US" sz="1900" dirty="0"/>
              </a:p>
            </p:txBody>
          </p:sp>
        </mc:Choice>
        <mc:Fallback xmlns="">
          <p:sp>
            <p:nvSpPr>
              <p:cNvPr id="4" name="Textfeld 3">
                <a:extLst>
                  <a:ext uri="{FF2B5EF4-FFF2-40B4-BE49-F238E27FC236}">
                    <a16:creationId xmlns:a16="http://schemas.microsoft.com/office/drawing/2014/main" id="{A0835DA7-9750-6B35-CC50-231644678862}"/>
                  </a:ext>
                </a:extLst>
              </p:cNvPr>
              <p:cNvSpPr txBox="1">
                <a:spLocks noRot="1" noChangeAspect="1" noMove="1" noResize="1" noEditPoints="1" noAdjustHandles="1" noChangeArrowheads="1" noChangeShapeType="1" noTextEdit="1"/>
              </p:cNvSpPr>
              <p:nvPr/>
            </p:nvSpPr>
            <p:spPr>
              <a:xfrm>
                <a:off x="1080593" y="2738340"/>
                <a:ext cx="5108579" cy="2468240"/>
              </a:xfrm>
              <a:prstGeom prst="rect">
                <a:avLst/>
              </a:prstGeom>
              <a:blipFill>
                <a:blip r:embed="rId3"/>
                <a:stretch>
                  <a:fillRect l="-835" t="-1481" r="-477"/>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1B5DC2FC-A6E3-0C0E-4507-D8DD5185D3C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7E43300-20BF-B833-EE83-5A6D6169F1D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2" name="Ellipse 11">
            <a:extLst>
              <a:ext uri="{FF2B5EF4-FFF2-40B4-BE49-F238E27FC236}">
                <a16:creationId xmlns:a16="http://schemas.microsoft.com/office/drawing/2014/main" id="{D4C91264-E958-4081-2AC0-ACBB2F156EFC}"/>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C5E24DE3-E14B-5A13-E132-55CABA05327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37B4DAE7-9D2B-D23B-74E5-6FD3826F3E30}"/>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2477982-5A42-0D6C-215F-B7B506763889}"/>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D40797B-82D9-49CA-87EE-BE7E465AFFE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7570374B-EFD7-786B-7279-DEB6C53873F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9764FED6-77F0-2E99-71A6-671799F97E02}"/>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932DEC7F-A986-4A11-B87D-2C867CF323D2}"/>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grpSp>
        <p:nvGrpSpPr>
          <p:cNvPr id="3" name="Gruppieren 2">
            <a:extLst>
              <a:ext uri="{FF2B5EF4-FFF2-40B4-BE49-F238E27FC236}">
                <a16:creationId xmlns:a16="http://schemas.microsoft.com/office/drawing/2014/main" id="{F1462967-DCCA-20FC-5BAA-04C7F8B33EAC}"/>
              </a:ext>
            </a:extLst>
          </p:cNvPr>
          <p:cNvGrpSpPr/>
          <p:nvPr/>
        </p:nvGrpSpPr>
        <p:grpSpPr>
          <a:xfrm>
            <a:off x="6688089" y="2351707"/>
            <a:ext cx="2964586" cy="3757033"/>
            <a:chOff x="7458075" y="1209510"/>
            <a:chExt cx="3540014" cy="4486275"/>
          </a:xfrm>
        </p:grpSpPr>
        <p:pic>
          <p:nvPicPr>
            <p:cNvPr id="6" name="Grafik 5">
              <a:extLst>
                <a:ext uri="{FF2B5EF4-FFF2-40B4-BE49-F238E27FC236}">
                  <a16:creationId xmlns:a16="http://schemas.microsoft.com/office/drawing/2014/main" id="{9DC71934-E05A-A2D8-FEA3-4620647668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4" name="Rechteck 23">
              <a:extLst>
                <a:ext uri="{FF2B5EF4-FFF2-40B4-BE49-F238E27FC236}">
                  <a16:creationId xmlns:a16="http://schemas.microsoft.com/office/drawing/2014/main" id="{D2F4FBAB-8F42-70C2-3DE9-72AA069324E1}"/>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a:extLst>
                <a:ext uri="{FF2B5EF4-FFF2-40B4-BE49-F238E27FC236}">
                  <a16:creationId xmlns:a16="http://schemas.microsoft.com/office/drawing/2014/main" id="{9CF523E7-CE10-61E9-386C-F64FDA0CECC9}"/>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Ellipse 25">
            <a:extLst>
              <a:ext uri="{FF2B5EF4-FFF2-40B4-BE49-F238E27FC236}">
                <a16:creationId xmlns:a16="http://schemas.microsoft.com/office/drawing/2014/main" id="{C22D4C70-055B-9AEA-4799-5938D3737A00}"/>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7473CEF-9DA4-58EF-596D-58473D2B626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89869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Kernfusion</a:t>
            </a:r>
            <a:endParaRPr lang="de-DE"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1124798" y="1114352"/>
            <a:ext cx="3887470" cy="4782571"/>
            <a:chOff x="7458075" y="1209510"/>
            <a:chExt cx="3540014" cy="4355112"/>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244"/>
            <a:stretch/>
          </p:blipFill>
          <p:spPr>
            <a:xfrm>
              <a:off x="7658082" y="1209510"/>
              <a:ext cx="3140000" cy="429584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449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7BCA2FE1-7DE6-490B-B019-1271BFD1BBA0}"/>
                  </a:ext>
                </a:extLst>
              </p:cNvPr>
              <p:cNvSpPr txBox="1"/>
              <p:nvPr/>
            </p:nvSpPr>
            <p:spPr>
              <a:xfrm>
                <a:off x="6346827" y="2280920"/>
                <a:ext cx="100989" cy="249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 </m:t>
                      </m:r>
                    </m:oMath>
                  </m:oMathPara>
                </a14:m>
                <a:endParaRPr lang="de-DE" dirty="0"/>
              </a:p>
            </p:txBody>
          </p:sp>
        </mc:Choice>
        <mc:Fallback xmlns="">
          <p:sp>
            <p:nvSpPr>
              <p:cNvPr id="6" name="Textfeld 5">
                <a:extLst>
                  <a:ext uri="{FF2B5EF4-FFF2-40B4-BE49-F238E27FC236}">
                    <a16:creationId xmlns:a16="http://schemas.microsoft.com/office/drawing/2014/main" id="{7BCA2FE1-7DE6-490B-B019-1271BFD1BBA0}"/>
                  </a:ext>
                </a:extLst>
              </p:cNvPr>
              <p:cNvSpPr txBox="1">
                <a:spLocks noRot="1" noChangeAspect="1" noMove="1" noResize="1" noEditPoints="1" noAdjustHandles="1" noChangeArrowheads="1" noChangeShapeType="1" noTextEdit="1"/>
              </p:cNvSpPr>
              <p:nvPr/>
            </p:nvSpPr>
            <p:spPr>
              <a:xfrm>
                <a:off x="6346827" y="2280920"/>
                <a:ext cx="100989" cy="249299"/>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0F9F0A6-0D78-67A8-1B76-D88B51CCA531}"/>
                  </a:ext>
                </a:extLst>
              </p:cNvPr>
              <p:cNvSpPr txBox="1"/>
              <p:nvPr/>
            </p:nvSpPr>
            <p:spPr>
              <a:xfrm>
                <a:off x="6096000" y="4256501"/>
                <a:ext cx="4944533"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PrePr>
                        <m:sub>
                          <m: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𝟐</m:t>
                          </m:r>
                        </m:sub>
                        <m:sup>
                          <m: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𝟑</m:t>
                          </m:r>
                        </m:sup>
                        <m:e>
                          <m:sSub>
                            <m:sSub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Sub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𝐇𝐞</m:t>
                              </m:r>
                            </m:e>
                            <m:sub>
                              <m: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𝟏</m:t>
                              </m:r>
                            </m:sub>
                          </m:sSub>
                        </m:e>
                      </m:sPr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smtClean="0">
                              <a:solidFill>
                                <a:srgbClr val="00305E"/>
                              </a:solidFill>
                              <a:latin typeface="Cambria Math" panose="02040503050406030204" pitchFamily="18" charset="0"/>
                            </a:rPr>
                            <m:t>𝟐</m:t>
                          </m:r>
                        </m:sub>
                        <m:sup>
                          <m:r>
                            <a:rPr lang="de-DE" sz="2400" b="1" i="1" smtClean="0">
                              <a:solidFill>
                                <a:srgbClr val="00305E"/>
                              </a:solidFill>
                              <a:latin typeface="Cambria Math" panose="02040503050406030204" pitchFamily="18" charset="0"/>
                            </a:rPr>
                            <m:t>𝟑</m:t>
                          </m:r>
                        </m:sup>
                        <m:e>
                          <m:sSub>
                            <m:sSubPr>
                              <m:ctrlPr>
                                <a:rPr lang="de-DE" sz="2400" b="1" i="1">
                                  <a:solidFill>
                                    <a:srgbClr val="00305E"/>
                                  </a:solidFill>
                                  <a:latin typeface="Cambria Math" panose="02040503050406030204" pitchFamily="18" charset="0"/>
                                </a:rPr>
                              </m:ctrlPr>
                            </m:sSubPr>
                            <m:e>
                              <m:r>
                                <a:rPr lang="de-DE" sz="2400" b="1" i="0">
                                  <a:solidFill>
                                    <a:srgbClr val="00305E"/>
                                  </a:solidFill>
                                  <a:latin typeface="Cambria Math" panose="02040503050406030204" pitchFamily="18" charset="0"/>
                                </a:rPr>
                                <m:t>𝐇</m:t>
                              </m:r>
                              <m:r>
                                <a:rPr lang="de-DE" sz="2400" b="1" i="0" smtClean="0">
                                  <a:solidFill>
                                    <a:srgbClr val="00305E"/>
                                  </a:solidFill>
                                  <a:latin typeface="Cambria Math" panose="02040503050406030204" pitchFamily="18" charset="0"/>
                                </a:rPr>
                                <m:t>𝐞</m:t>
                              </m:r>
                            </m:e>
                            <m:sub>
                              <m:r>
                                <a:rPr lang="de-DE" sz="2400" b="1" i="1" smtClean="0">
                                  <a:solidFill>
                                    <a:srgbClr val="00305E"/>
                                  </a:solidFill>
                                  <a:latin typeface="Cambria Math" panose="02040503050406030204" pitchFamily="18" charset="0"/>
                                </a:rPr>
                                <m:t>𝟏</m:t>
                              </m:r>
                            </m:sub>
                          </m:sSub>
                        </m:e>
                      </m:sPre>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a:solidFill>
                                <a:srgbClr val="00305E"/>
                              </a:solidFill>
                              <a:latin typeface="Cambria Math" panose="02040503050406030204" pitchFamily="18" charset="0"/>
                            </a:rPr>
                            <m:t>𝟐</m:t>
                          </m:r>
                        </m:sub>
                        <m:sup>
                          <m:r>
                            <a:rPr lang="de-DE" sz="2400" b="1" i="1" smtClean="0">
                              <a:solidFill>
                                <a:srgbClr val="00305E"/>
                              </a:solidFill>
                              <a:latin typeface="Cambria Math" panose="02040503050406030204" pitchFamily="18" charset="0"/>
                            </a:rPr>
                            <m:t>𝟒</m:t>
                          </m:r>
                        </m:sup>
                        <m:e>
                          <m:sSub>
                            <m:sSubPr>
                              <m:ctrlPr>
                                <a:rPr lang="de-DE" sz="2400" b="1" i="1">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𝐇𝐞</m:t>
                              </m:r>
                            </m:e>
                            <m:sub>
                              <m:r>
                                <a:rPr lang="de-DE" sz="2400" b="1" i="1" smtClean="0">
                                  <a:solidFill>
                                    <a:srgbClr val="00305E"/>
                                  </a:solidFill>
                                  <a:latin typeface="Cambria Math" panose="02040503050406030204" pitchFamily="18" charset="0"/>
                                </a:rPr>
                                <m:t>𝟐</m:t>
                              </m:r>
                            </m:sub>
                          </m:sSub>
                          <m:r>
                            <a:rPr lang="de-DE" sz="2400" b="1" i="1" smtClean="0">
                              <a:solidFill>
                                <a:srgbClr val="00305E"/>
                              </a:solidFill>
                              <a:latin typeface="Cambria Math" panose="02040503050406030204" pitchFamily="18" charset="0"/>
                            </a:rPr>
                            <m:t>+</m:t>
                          </m:r>
                        </m:e>
                      </m:sPre>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sSub>
                            <m:sSubPr>
                              <m:ctrlPr>
                                <a:rPr lang="de-DE" sz="2400" b="1" i="1">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m:t>
                              </m:r>
                            </m:e>
                            <m:sub>
                              <m:r>
                                <a:rPr lang="de-DE" sz="2400" b="1">
                                  <a:solidFill>
                                    <a:srgbClr val="00305E"/>
                                  </a:solidFill>
                                  <a:latin typeface="Cambria Math" panose="02040503050406030204" pitchFamily="18" charset="0"/>
                                </a:rPr>
                                <m:t>𝟎</m:t>
                              </m:r>
                            </m:sub>
                          </m:sSub>
                        </m:e>
                      </m:sPre>
                      <m:r>
                        <a:rPr lang="de-DE" sz="2400" b="1" i="1"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sSub>
                            <m:sSubPr>
                              <m:ctrlPr>
                                <a:rPr lang="de-DE" sz="2400" b="1" i="1">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m:t>
                              </m:r>
                            </m:e>
                            <m:sub>
                              <m:r>
                                <a:rPr lang="de-DE" sz="2400" b="1">
                                  <a:solidFill>
                                    <a:srgbClr val="00305E"/>
                                  </a:solidFill>
                                  <a:latin typeface="Cambria Math" panose="02040503050406030204" pitchFamily="18" charset="0"/>
                                </a:rPr>
                                <m:t>𝟎</m:t>
                              </m:r>
                            </m:sub>
                          </m:sSub>
                        </m:e>
                      </m:sPre>
                    </m:oMath>
                  </m:oMathPara>
                </a14:m>
                <a:endParaRPr lang="de-DE" sz="1600" dirty="0"/>
              </a:p>
            </p:txBody>
          </p:sp>
        </mc:Choice>
        <mc:Fallback xmlns="">
          <p:sp>
            <p:nvSpPr>
              <p:cNvPr id="10" name="Textfeld 9">
                <a:extLst>
                  <a:ext uri="{FF2B5EF4-FFF2-40B4-BE49-F238E27FC236}">
                    <a16:creationId xmlns:a16="http://schemas.microsoft.com/office/drawing/2014/main" id="{90F9F0A6-0D78-67A8-1B76-D88B51CCA531}"/>
                  </a:ext>
                </a:extLst>
              </p:cNvPr>
              <p:cNvSpPr txBox="1">
                <a:spLocks noRot="1" noChangeAspect="1" noMove="1" noResize="1" noEditPoints="1" noAdjustHandles="1" noChangeArrowheads="1" noChangeShapeType="1" noTextEdit="1"/>
              </p:cNvSpPr>
              <p:nvPr/>
            </p:nvSpPr>
            <p:spPr>
              <a:xfrm>
                <a:off x="6096000" y="4256501"/>
                <a:ext cx="4944533" cy="487249"/>
              </a:xfrm>
              <a:prstGeom prst="rect">
                <a:avLst/>
              </a:prstGeom>
              <a:blipFill>
                <a:blip r:embed="rId5"/>
                <a:stretch>
                  <a:fillRect/>
                </a:stretch>
              </a:blipFill>
            </p:spPr>
            <p:txBody>
              <a:bodyPr/>
              <a:lstStyle/>
              <a:p>
                <a:r>
                  <a:rPr lang="de-DE">
                    <a:noFill/>
                  </a:rPr>
                  <a:t> </a:t>
                </a:r>
              </a:p>
            </p:txBody>
          </p:sp>
        </mc:Fallback>
      </mc:AlternateContent>
      <p:cxnSp>
        <p:nvCxnSpPr>
          <p:cNvPr id="12" name="Gerade Verbindung mit Pfeil 11">
            <a:extLst>
              <a:ext uri="{FF2B5EF4-FFF2-40B4-BE49-F238E27FC236}">
                <a16:creationId xmlns:a16="http://schemas.microsoft.com/office/drawing/2014/main" id="{C419D27A-6D1B-2F8A-E6A8-C92D1EDCA85D}"/>
              </a:ext>
            </a:extLst>
          </p:cNvPr>
          <p:cNvCxnSpPr>
            <a:cxnSpLocks/>
          </p:cNvCxnSpPr>
          <p:nvPr/>
        </p:nvCxnSpPr>
        <p:spPr>
          <a:xfrm flipV="1">
            <a:off x="4196615" y="4500125"/>
            <a:ext cx="17517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2B5DC349-613A-4DDC-6801-59FDEBD344DC}"/>
                  </a:ext>
                </a:extLst>
              </p:cNvPr>
              <p:cNvSpPr txBox="1"/>
              <p:nvPr/>
            </p:nvSpPr>
            <p:spPr>
              <a:xfrm>
                <a:off x="6221414" y="2941751"/>
                <a:ext cx="4693705"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de-DE" sz="2400" b="1" i="1" smtClean="0">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i="0" smtClean="0">
                              <a:solidFill>
                                <a:srgbClr val="00305E"/>
                              </a:solidFill>
                              <a:latin typeface="Cambria Math" panose="02040503050406030204" pitchFamily="18" charset="0"/>
                            </a:rPr>
                            <m:t>𝟐</m:t>
                          </m:r>
                        </m:sup>
                        <m:e>
                          <m:r>
                            <a:rPr lang="de-DE" sz="2400" b="1">
                              <a:solidFill>
                                <a:srgbClr val="00305E"/>
                              </a:solidFill>
                              <a:latin typeface="Cambria Math" panose="02040503050406030204" pitchFamily="18" charset="0"/>
                            </a:rPr>
                            <m:t>𝐇</m:t>
                          </m:r>
                        </m:e>
                      </m:sPr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0">
                              <a:solidFill>
                                <a:srgbClr val="00305E"/>
                              </a:solidFill>
                              <a:latin typeface="Cambria Math" panose="02040503050406030204" pitchFamily="18" charset="0"/>
                            </a:rPr>
                            <m:t>𝟏</m:t>
                          </m:r>
                        </m:sub>
                        <m:sup>
                          <m:r>
                            <a:rPr lang="de-DE" sz="2400" b="1" i="0" smtClean="0">
                              <a:solidFill>
                                <a:srgbClr val="00305E"/>
                              </a:solidFill>
                              <a:latin typeface="Cambria Math" panose="02040503050406030204" pitchFamily="18" charset="0"/>
                            </a:rPr>
                            <m:t>𝟏</m:t>
                          </m:r>
                        </m:sup>
                        <m:e>
                          <m:r>
                            <a:rPr lang="de-DE" sz="2400" b="1" i="0" smtClean="0">
                              <a:solidFill>
                                <a:srgbClr val="00305E"/>
                              </a:solidFill>
                              <a:latin typeface="Cambria Math" panose="02040503050406030204" pitchFamily="18" charset="0"/>
                            </a:rPr>
                            <m:t>𝐇</m:t>
                          </m:r>
                        </m:e>
                      </m:sPre>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a:solidFill>
                                <a:srgbClr val="00305E"/>
                              </a:solidFill>
                              <a:latin typeface="Cambria Math" panose="02040503050406030204" pitchFamily="18" charset="0"/>
                            </a:rPr>
                            <m:t>𝟐</m:t>
                          </m:r>
                        </m:sub>
                        <m:sup>
                          <m:r>
                            <a:rPr lang="de-DE" sz="2400" b="1" i="1" smtClean="0">
                              <a:solidFill>
                                <a:srgbClr val="00305E"/>
                              </a:solidFill>
                              <a:latin typeface="Cambria Math" panose="02040503050406030204" pitchFamily="18" charset="0"/>
                            </a:rPr>
                            <m:t>𝟑</m:t>
                          </m:r>
                        </m:sup>
                        <m:e>
                          <m:r>
                            <a:rPr lang="de-DE" sz="2400" b="1" i="0" smtClean="0">
                              <a:solidFill>
                                <a:srgbClr val="00305E"/>
                              </a:solidFill>
                              <a:latin typeface="Cambria Math" panose="02040503050406030204" pitchFamily="18" charset="0"/>
                            </a:rPr>
                            <m:t>𝐇𝐞</m:t>
                          </m:r>
                          <m:r>
                            <a:rPr lang="de-DE" sz="2400" b="1" i="1" smtClean="0">
                              <a:solidFill>
                                <a:srgbClr val="00305E"/>
                              </a:solidFill>
                              <a:latin typeface="Cambria Math" panose="02040503050406030204" pitchFamily="18" charset="0"/>
                            </a:rPr>
                            <m:t>+</m:t>
                          </m:r>
                        </m:e>
                      </m:sPre>
                      <m:r>
                        <a:rPr lang="de-DE" sz="2400" b="1" i="1" smtClean="0">
                          <a:solidFill>
                            <a:srgbClr val="00305E"/>
                          </a:solidFill>
                          <a:latin typeface="Cambria Math" panose="02040503050406030204" pitchFamily="18" charset="0"/>
                          <a:sym typeface="Symbol" panose="05050102010706020507" pitchFamily="18" charset="2"/>
                        </a:rPr>
                        <m:t></m:t>
                      </m:r>
                    </m:oMath>
                  </m:oMathPara>
                </a14:m>
                <a:endParaRPr lang="de-DE" sz="1600" dirty="0"/>
              </a:p>
            </p:txBody>
          </p:sp>
        </mc:Choice>
        <mc:Fallback xmlns="">
          <p:sp>
            <p:nvSpPr>
              <p:cNvPr id="13" name="Textfeld 12">
                <a:extLst>
                  <a:ext uri="{FF2B5EF4-FFF2-40B4-BE49-F238E27FC236}">
                    <a16:creationId xmlns:a16="http://schemas.microsoft.com/office/drawing/2014/main" id="{2B5DC349-613A-4DDC-6801-59FDEBD344DC}"/>
                  </a:ext>
                </a:extLst>
              </p:cNvPr>
              <p:cNvSpPr txBox="1">
                <a:spLocks noRot="1" noChangeAspect="1" noMove="1" noResize="1" noEditPoints="1" noAdjustHandles="1" noChangeArrowheads="1" noChangeShapeType="1" noTextEdit="1"/>
              </p:cNvSpPr>
              <p:nvPr/>
            </p:nvSpPr>
            <p:spPr>
              <a:xfrm>
                <a:off x="6221414" y="2941751"/>
                <a:ext cx="4693705" cy="487249"/>
              </a:xfrm>
              <a:prstGeom prst="rect">
                <a:avLst/>
              </a:prstGeom>
              <a:blipFill>
                <a:blip r:embed="rId6"/>
                <a:stretch>
                  <a:fillRect/>
                </a:stretch>
              </a:blipFill>
            </p:spPr>
            <p:txBody>
              <a:bodyPr/>
              <a:lstStyle/>
              <a:p>
                <a:r>
                  <a:rPr lang="de-DE">
                    <a:noFill/>
                  </a:rPr>
                  <a:t> </a:t>
                </a:r>
              </a:p>
            </p:txBody>
          </p:sp>
        </mc:Fallback>
      </mc:AlternateContent>
      <p:cxnSp>
        <p:nvCxnSpPr>
          <p:cNvPr id="15" name="Gerade Verbindung mit Pfeil 14">
            <a:extLst>
              <a:ext uri="{FF2B5EF4-FFF2-40B4-BE49-F238E27FC236}">
                <a16:creationId xmlns:a16="http://schemas.microsoft.com/office/drawing/2014/main" id="{A19A77CE-D698-5C8F-8EA3-12CF48B06B4F}"/>
              </a:ext>
            </a:extLst>
          </p:cNvPr>
          <p:cNvCxnSpPr>
            <a:cxnSpLocks/>
          </p:cNvCxnSpPr>
          <p:nvPr/>
        </p:nvCxnSpPr>
        <p:spPr>
          <a:xfrm>
            <a:off x="4455957" y="3185375"/>
            <a:ext cx="23491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74E4C557-F400-FDF8-0F92-757461D75D66}"/>
                  </a:ext>
                </a:extLst>
              </p:cNvPr>
              <p:cNvSpPr txBox="1"/>
              <p:nvPr/>
            </p:nvSpPr>
            <p:spPr>
              <a:xfrm>
                <a:off x="6221414" y="1627481"/>
                <a:ext cx="4693705" cy="4982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de-DE" sz="2400" b="1" i="1" smtClean="0">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i="1" smtClean="0">
                              <a:solidFill>
                                <a:srgbClr val="00305E"/>
                              </a:solidFill>
                              <a:latin typeface="Cambria Math" panose="02040503050406030204" pitchFamily="18" charset="0"/>
                            </a:rPr>
                            <m:t>𝟏</m:t>
                          </m:r>
                        </m:sup>
                        <m:e>
                          <m:r>
                            <a:rPr lang="de-DE" sz="2400" b="1">
                              <a:solidFill>
                                <a:srgbClr val="00305E"/>
                              </a:solidFill>
                              <a:latin typeface="Cambria Math" panose="02040503050406030204" pitchFamily="18" charset="0"/>
                            </a:rPr>
                            <m:t>𝐇</m:t>
                          </m:r>
                        </m:e>
                      </m:sPre>
                      <m:r>
                        <a:rPr lang="de-DE" sz="2400" b="1">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r>
                            <a:rPr lang="de-DE" sz="2400" b="1">
                              <a:solidFill>
                                <a:srgbClr val="00305E"/>
                              </a:solidFill>
                              <a:latin typeface="Cambria Math" panose="02040503050406030204" pitchFamily="18" charset="0"/>
                            </a:rPr>
                            <m:t>𝐇</m:t>
                          </m:r>
                        </m:e>
                      </m:sPre>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i="1" smtClean="0">
                              <a:solidFill>
                                <a:srgbClr val="00305E"/>
                              </a:solidFill>
                              <a:latin typeface="Cambria Math" panose="02040503050406030204" pitchFamily="18" charset="0"/>
                            </a:rPr>
                            <m:t>𝟐</m:t>
                          </m:r>
                        </m:sup>
                        <m:e>
                          <m:r>
                            <a:rPr lang="de-DE" sz="2400" b="1">
                              <a:solidFill>
                                <a:srgbClr val="00305E"/>
                              </a:solidFill>
                              <a:latin typeface="Cambria Math" panose="02040503050406030204" pitchFamily="18" charset="0"/>
                            </a:rPr>
                            <m:t>𝐇</m:t>
                          </m:r>
                        </m:e>
                      </m:sPre>
                      <m:r>
                        <a:rPr lang="de-DE" sz="2400" b="1" i="1" smtClean="0">
                          <a:solidFill>
                            <a:srgbClr val="00305E"/>
                          </a:solidFill>
                          <a:latin typeface="Cambria Math" panose="02040503050406030204" pitchFamily="18" charset="0"/>
                        </a:rPr>
                        <m:t>+</m:t>
                      </m:r>
                      <m:sSup>
                        <m:sSupPr>
                          <m:ctrlPr>
                            <a:rPr lang="de-DE" sz="2400" b="1" i="1">
                              <a:solidFill>
                                <a:srgbClr val="00305E"/>
                              </a:solidFill>
                              <a:latin typeface="Cambria Math" panose="02040503050406030204" pitchFamily="18" charset="0"/>
                            </a:rPr>
                          </m:ctrlPr>
                        </m:sSupPr>
                        <m:e>
                          <m:r>
                            <a:rPr lang="de-DE" sz="2400" b="1" i="1">
                              <a:solidFill>
                                <a:srgbClr val="00305E"/>
                              </a:solidFill>
                              <a:latin typeface="Cambria Math" panose="02040503050406030204" pitchFamily="18" charset="0"/>
                            </a:rPr>
                            <m:t>𝒆</m:t>
                          </m:r>
                        </m:e>
                        <m:sup>
                          <m:r>
                            <a:rPr lang="de-DE" sz="2400" b="1" i="1" smtClean="0">
                              <a:solidFill>
                                <a:srgbClr val="00305E"/>
                              </a:solidFill>
                              <a:latin typeface="Cambria Math" panose="02040503050406030204" pitchFamily="18" charset="0"/>
                            </a:rPr>
                            <m:t>+</m:t>
                          </m:r>
                        </m:sup>
                      </m:sSup>
                      <m:r>
                        <a:rPr lang="de-DE" sz="2400" b="1" i="1" smtClean="0">
                          <a:solidFill>
                            <a:srgbClr val="00305E"/>
                          </a:solidFill>
                          <a:latin typeface="Cambria Math" panose="02040503050406030204" pitchFamily="18" charset="0"/>
                        </a:rPr>
                        <m:t>+</m:t>
                      </m:r>
                      <m:r>
                        <a:rPr lang="de-DE" sz="2400" b="1" i="1" smtClean="0">
                          <a:solidFill>
                            <a:srgbClr val="00305E"/>
                          </a:solidFill>
                          <a:latin typeface="Cambria Math" panose="02040503050406030204" pitchFamily="18" charset="0"/>
                        </a:rPr>
                        <m:t>𝝂</m:t>
                      </m:r>
                    </m:oMath>
                  </m:oMathPara>
                </a14:m>
                <a:endParaRPr lang="de-DE" sz="1600" dirty="0"/>
              </a:p>
            </p:txBody>
          </p:sp>
        </mc:Choice>
        <mc:Fallback xmlns="">
          <p:sp>
            <p:nvSpPr>
              <p:cNvPr id="20" name="Textfeld 19">
                <a:extLst>
                  <a:ext uri="{FF2B5EF4-FFF2-40B4-BE49-F238E27FC236}">
                    <a16:creationId xmlns:a16="http://schemas.microsoft.com/office/drawing/2014/main" id="{74E4C557-F400-FDF8-0F92-757461D75D66}"/>
                  </a:ext>
                </a:extLst>
              </p:cNvPr>
              <p:cNvSpPr txBox="1">
                <a:spLocks noRot="1" noChangeAspect="1" noMove="1" noResize="1" noEditPoints="1" noAdjustHandles="1" noChangeArrowheads="1" noChangeShapeType="1" noTextEdit="1"/>
              </p:cNvSpPr>
              <p:nvPr/>
            </p:nvSpPr>
            <p:spPr>
              <a:xfrm>
                <a:off x="6221414" y="1627481"/>
                <a:ext cx="4693705" cy="498278"/>
              </a:xfrm>
              <a:prstGeom prst="rect">
                <a:avLst/>
              </a:prstGeom>
              <a:blipFill>
                <a:blip r:embed="rId7"/>
                <a:stretch>
                  <a:fillRect/>
                </a:stretch>
              </a:blipFill>
            </p:spPr>
            <p:txBody>
              <a:bodyPr/>
              <a:lstStyle/>
              <a:p>
                <a:r>
                  <a:rPr lang="de-DE">
                    <a:noFill/>
                  </a:rPr>
                  <a:t> </a:t>
                </a:r>
              </a:p>
            </p:txBody>
          </p:sp>
        </mc:Fallback>
      </mc:AlternateContent>
      <p:cxnSp>
        <p:nvCxnSpPr>
          <p:cNvPr id="29" name="Gerade Verbindung mit Pfeil 28">
            <a:extLst>
              <a:ext uri="{FF2B5EF4-FFF2-40B4-BE49-F238E27FC236}">
                <a16:creationId xmlns:a16="http://schemas.microsoft.com/office/drawing/2014/main" id="{2214DC3E-F402-D17A-FB74-497D988ED41F}"/>
              </a:ext>
            </a:extLst>
          </p:cNvPr>
          <p:cNvCxnSpPr>
            <a:cxnSpLocks/>
          </p:cNvCxnSpPr>
          <p:nvPr/>
        </p:nvCxnSpPr>
        <p:spPr>
          <a:xfrm>
            <a:off x="4608357" y="1874427"/>
            <a:ext cx="20908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2317640"/>
            <a:ext cx="5750293" cy="2119608"/>
            <a:chOff x="1398424" y="1360021"/>
            <a:chExt cx="3822162" cy="205911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154603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Öffnet das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Brainstorming-Board</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00092" y="1866654"/>
            <a:ext cx="3124691" cy="3124691"/>
          </a:xfrm>
          <a:prstGeom prst="rect">
            <a:avLst/>
          </a:prstGeom>
        </p:spPr>
      </p:pic>
    </p:spTree>
    <p:extLst>
      <p:ext uri="{BB962C8B-B14F-4D97-AF65-F5344CB8AC3E}">
        <p14:creationId xmlns:p14="http://schemas.microsoft.com/office/powerpoint/2010/main" val="261694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C5396-096F-3A16-4CEC-D1931B876E37}"/>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70094237-601A-C4FF-F0BE-1643E97DBA7A}"/>
              </a:ext>
            </a:extLst>
          </p:cNvPr>
          <p:cNvSpPr>
            <a:spLocks noGrp="1"/>
          </p:cNvSpPr>
          <p:nvPr>
            <p:ph type="title"/>
          </p:nvPr>
        </p:nvSpPr>
        <p:spPr>
          <a:xfrm>
            <a:off x="1238249" y="346075"/>
            <a:ext cx="10217156" cy="684000"/>
          </a:xfrm>
        </p:spPr>
        <p:txBody>
          <a:bodyPr/>
          <a:lstStyle/>
          <a:p>
            <a:r>
              <a:rPr lang="de-DE" sz="3600" dirty="0"/>
              <a:t>Übergangsphase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3EF58B9-EAAD-1778-E354-195356075B0F}"/>
                  </a:ext>
                </a:extLst>
              </p:cNvPr>
              <p:cNvSpPr txBox="1"/>
              <p:nvPr/>
            </p:nvSpPr>
            <p:spPr>
              <a:xfrm>
                <a:off x="1080593" y="2403365"/>
                <a:ext cx="5108579" cy="3637791"/>
              </a:xfrm>
              <a:prstGeom prst="rect">
                <a:avLst/>
              </a:prstGeom>
              <a:noFill/>
            </p:spPr>
            <p:txBody>
              <a:bodyPr wrap="square" rtlCol="0">
                <a:spAutoFit/>
              </a:bodyPr>
              <a:lstStyle/>
              <a:p>
                <a:pPr marL="285750" indent="-285750">
                  <a:buFont typeface="Arial" panose="020B0604020202020204" pitchFamily="34" charset="0"/>
                  <a:buChar char="•"/>
                </a:pPr>
                <a:r>
                  <a:rPr lang="en-US" sz="1900" dirty="0"/>
                  <a:t>Helium </a:t>
                </a:r>
                <a:r>
                  <a:rPr lang="en-US" sz="1900" dirty="0" err="1"/>
                  <a:t>verdichtet</a:t>
                </a:r>
                <a:r>
                  <a:rPr lang="en-US" sz="1900" dirty="0"/>
                  <a:t> </a:t>
                </a:r>
                <a:r>
                  <a:rPr lang="en-US" sz="1900" dirty="0" err="1"/>
                  <a:t>sich</a:t>
                </a:r>
                <a:r>
                  <a:rPr lang="en-US" sz="1900" dirty="0"/>
                  <a:t> </a:t>
                </a:r>
                <a:r>
                  <a:rPr lang="en-US" sz="1900" dirty="0" err="1"/>
                  <a:t>im</a:t>
                </a:r>
                <a:r>
                  <a:rPr lang="en-US" sz="1900" dirty="0"/>
                  <a:t> </a:t>
                </a:r>
                <a:r>
                  <a:rPr lang="en-US" sz="1900" dirty="0" err="1"/>
                  <a:t>Zentrum</a:t>
                </a:r>
                <a:r>
                  <a:rPr lang="en-US" sz="1900" dirty="0"/>
                  <a:t> der </a:t>
                </a:r>
                <a:r>
                  <a:rPr lang="en-US" sz="1900" dirty="0" err="1"/>
                  <a:t>Sonne</a:t>
                </a:r>
                <a:endParaRPr lang="en-US" sz="1900" dirty="0"/>
              </a:p>
              <a:p>
                <a:pPr marL="285750" indent="-285750">
                  <a:buFont typeface="Arial" panose="020B0604020202020204" pitchFamily="34" charset="0"/>
                  <a:buChar char="•"/>
                </a:pPr>
                <a:r>
                  <a:rPr lang="en-US" sz="1900" dirty="0" err="1"/>
                  <a:t>Wasserstofffusion</a:t>
                </a:r>
                <a:r>
                  <a:rPr lang="en-US" sz="1900" dirty="0"/>
                  <a:t> </a:t>
                </a:r>
                <a:r>
                  <a:rPr lang="en-US" sz="1900" dirty="0" err="1"/>
                  <a:t>findet</a:t>
                </a:r>
                <a:r>
                  <a:rPr lang="en-US" sz="1900" dirty="0"/>
                  <a:t> in </a:t>
                </a:r>
                <a:r>
                  <a:rPr lang="en-US" sz="1900" dirty="0" err="1"/>
                  <a:t>einem</a:t>
                </a:r>
                <a:r>
                  <a:rPr lang="en-US" sz="1900" dirty="0"/>
                  <a:t> </a:t>
                </a:r>
                <a:r>
                  <a:rPr lang="en-US" sz="1900" dirty="0" err="1"/>
                  <a:t>schalenförmigen</a:t>
                </a:r>
                <a:r>
                  <a:rPr lang="en-US" sz="1900" dirty="0"/>
                  <a:t> </a:t>
                </a:r>
                <a:r>
                  <a:rPr lang="en-US" sz="1900" dirty="0" err="1"/>
                  <a:t>Bereich</a:t>
                </a:r>
                <a:r>
                  <a:rPr lang="en-US" sz="1900" dirty="0"/>
                  <a:t> um den </a:t>
                </a:r>
                <a:r>
                  <a:rPr lang="en-US" sz="1900" dirty="0" err="1"/>
                  <a:t>Heliumkern</a:t>
                </a:r>
                <a:r>
                  <a:rPr lang="en-US" sz="1900" dirty="0"/>
                  <a:t> </a:t>
                </a:r>
                <a:r>
                  <a:rPr lang="en-US" sz="1900" dirty="0" err="1"/>
                  <a:t>statt</a:t>
                </a:r>
                <a:endParaRPr lang="en-US" sz="1900" dirty="0"/>
              </a:p>
              <a:p>
                <a:pPr marL="285750" indent="-285750">
                  <a:buFont typeface="Arial" panose="020B0604020202020204" pitchFamily="34" charset="0"/>
                  <a:buChar char="•"/>
                </a:pPr>
                <a:r>
                  <a:rPr lang="en-US" sz="1900" dirty="0" err="1"/>
                  <a:t>Energieumsatz</a:t>
                </a:r>
                <a:r>
                  <a:rPr lang="en-US" sz="1900" dirty="0"/>
                  <a:t> der </a:t>
                </a:r>
                <a:r>
                  <a:rPr lang="en-US" sz="1900" dirty="0" err="1"/>
                  <a:t>Wasserstofffusion</a:t>
                </a:r>
                <a:r>
                  <a:rPr lang="en-US" sz="1900" dirty="0"/>
                  <a:t> </a:t>
                </a:r>
                <a:r>
                  <a:rPr lang="en-US" sz="1900" dirty="0" err="1"/>
                  <a:t>steigt</a:t>
                </a:r>
                <a:r>
                  <a:rPr lang="en-US" sz="1900" dirty="0"/>
                  <a:t>, </a:t>
                </a:r>
                <a:r>
                  <a:rPr lang="en-US" sz="1900" dirty="0" err="1"/>
                  <a:t>Sonne</a:t>
                </a:r>
                <a:r>
                  <a:rPr lang="en-US" sz="1900" dirty="0"/>
                  <a:t> </a:t>
                </a:r>
                <a:r>
                  <a:rPr lang="en-US" sz="1900" dirty="0" err="1"/>
                  <a:t>bläht</a:t>
                </a:r>
                <a:r>
                  <a:rPr lang="en-US" sz="1900" dirty="0"/>
                  <a:t> </a:t>
                </a:r>
                <a:r>
                  <a:rPr lang="en-US" sz="1900" dirty="0" err="1"/>
                  <a:t>sich</a:t>
                </a:r>
                <a:r>
                  <a:rPr lang="en-US" sz="1900" dirty="0"/>
                  <a:t> auf &amp; </a:t>
                </a:r>
                <a:r>
                  <a:rPr lang="en-US" sz="1900" dirty="0" err="1"/>
                  <a:t>wird</a:t>
                </a:r>
                <a:r>
                  <a:rPr lang="en-US" sz="1900" dirty="0"/>
                  <a:t> </a:t>
                </a:r>
                <a:r>
                  <a:rPr lang="en-US" sz="1900" dirty="0" err="1"/>
                  <a:t>rötlich</a:t>
                </a:r>
                <a:br>
                  <a:rPr lang="en-US" sz="1900" dirty="0"/>
                </a:br>
                <a:endParaRPr lang="en-US" sz="1900" dirty="0"/>
              </a:p>
              <a:p>
                <a:pPr marL="285750" indent="-285750">
                  <a:buFont typeface="Arial" panose="020B0604020202020204" pitchFamily="34" charset="0"/>
                  <a:buChar char="•"/>
                </a:pPr>
                <a:r>
                  <a:rPr lang="en-US" sz="1900" dirty="0"/>
                  <a:t>Radius</a:t>
                </a:r>
                <a:r>
                  <a:rPr lang="en-US" sz="1900" b="1"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𝐑</m:t>
                        </m:r>
                        <m:r>
                          <a:rPr lang="de-DE" sz="1900" b="1" i="0" smtClean="0">
                            <a:latin typeface="Cambria Math" panose="02040503050406030204" pitchFamily="18" charset="0"/>
                          </a:rPr>
                          <m:t>=</m:t>
                        </m:r>
                        <m:r>
                          <a:rPr lang="de-DE" sz="1900" b="1" i="0" smtClean="0">
                            <a:latin typeface="Cambria Math" panose="02040503050406030204" pitchFamily="18" charset="0"/>
                          </a:rPr>
                          <m:t>𝟐</m:t>
                        </m:r>
                        <m:r>
                          <a:rPr lang="de-DE" sz="1900" b="1" i="0" smtClean="0">
                            <a:latin typeface="Cambria Math" panose="02040503050406030204" pitchFamily="18" charset="0"/>
                          </a:rPr>
                          <m:t>,</m:t>
                        </m:r>
                        <m:r>
                          <a:rPr lang="de-DE" sz="1900" b="1" i="0" smtClean="0">
                            <a:latin typeface="Cambria Math" panose="02040503050406030204" pitchFamily="18" charset="0"/>
                          </a:rPr>
                          <m:t>𝟑𝐑</m:t>
                        </m:r>
                      </m:e>
                      <m:sub>
                        <m:r>
                          <m:rPr>
                            <m:nor/>
                          </m:rPr>
                          <a:rPr lang="de-DE" sz="2000" dirty="0"/>
                          <m:t>☉</m:t>
                        </m:r>
                      </m:sub>
                    </m:sSub>
                  </m:oMath>
                </a14:m>
                <a:endParaRPr lang="de-DE" sz="1900" b="1" dirty="0"/>
              </a:p>
              <a:p>
                <a:pPr marL="285750" indent="-285750">
                  <a:buFont typeface="Arial" panose="020B0604020202020204" pitchFamily="34" charset="0"/>
                  <a:buChar char="•"/>
                </a:pPr>
                <a:r>
                  <a:rPr lang="en-US" sz="1900" dirty="0" err="1"/>
                  <a:t>Temperatur</a:t>
                </a:r>
                <a:r>
                  <a:rPr lang="en-US" sz="1900"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𝐓</m:t>
                        </m:r>
                      </m:e>
                      <m:sub>
                        <m:r>
                          <m:rPr>
                            <m:nor/>
                          </m:rPr>
                          <a:rPr lang="de-DE" sz="2000" dirty="0"/>
                          <m:t>☉</m:t>
                        </m:r>
                      </m:sub>
                    </m:sSub>
                    <m:r>
                      <a:rPr lang="de-DE" sz="1900" b="1" i="0" smtClean="0">
                        <a:latin typeface="Cambria Math" panose="02040503050406030204" pitchFamily="18" charset="0"/>
                      </a:rPr>
                      <m:t>≈</m:t>
                    </m:r>
                    <m:r>
                      <a:rPr lang="de-DE" sz="1900" b="1" i="0" smtClean="0">
                        <a:latin typeface="Cambria Math" panose="02040503050406030204" pitchFamily="18" charset="0"/>
                      </a:rPr>
                      <m:t>𝟓𝟎𝟎𝟎</m:t>
                    </m:r>
                  </m:oMath>
                </a14:m>
                <a:endParaRPr lang="en-US" sz="1900" dirty="0"/>
              </a:p>
              <a:p>
                <a:pPr marL="285750" indent="-285750">
                  <a:buFont typeface="Arial" panose="020B0604020202020204" pitchFamily="34" charset="0"/>
                  <a:buChar char="•"/>
                </a:pPr>
                <a:r>
                  <a:rPr lang="en-US" sz="1900" dirty="0" err="1"/>
                  <a:t>Temperatur</a:t>
                </a:r>
                <a:r>
                  <a:rPr lang="en-US" sz="1900" dirty="0"/>
                  <a:t> </a:t>
                </a:r>
                <a:r>
                  <a:rPr lang="en-US" sz="1900" dirty="0" err="1"/>
                  <a:t>Erde</a:t>
                </a:r>
                <a:r>
                  <a:rPr lang="en-US" sz="1900" dirty="0"/>
                  <a:t>: </a:t>
                </a:r>
                <a14:m>
                  <m:oMath xmlns:m="http://schemas.openxmlformats.org/officeDocument/2006/math">
                    <m:acc>
                      <m:accPr>
                        <m:chr m:val="̅"/>
                        <m:ctrlPr>
                          <a:rPr lang="de-DE" sz="1900" b="1" i="1" smtClean="0">
                            <a:latin typeface="Cambria Math" panose="02040503050406030204" pitchFamily="18" charset="0"/>
                          </a:rPr>
                        </m:ctrlPr>
                      </m:accPr>
                      <m:e>
                        <m:r>
                          <a:rPr lang="de-DE" sz="1900" b="1" i="0" smtClean="0">
                            <a:latin typeface="Cambria Math" panose="02040503050406030204" pitchFamily="18" charset="0"/>
                          </a:rPr>
                          <m:t>𝐓</m:t>
                        </m:r>
                      </m:e>
                    </m:acc>
                    <m:r>
                      <a:rPr lang="de-DE" sz="1900" b="1" i="0" smtClean="0">
                        <a:latin typeface="Cambria Math" panose="02040503050406030204" pitchFamily="18" charset="0"/>
                      </a:rPr>
                      <m:t>≈</m:t>
                    </m:r>
                    <m:r>
                      <a:rPr lang="de-DE" sz="1900" b="1" i="0" smtClean="0">
                        <a:latin typeface="Cambria Math" panose="02040503050406030204" pitchFamily="18" charset="0"/>
                      </a:rPr>
                      <m:t>𝟏𝟓𝟎</m:t>
                    </m:r>
                    <m:r>
                      <a:rPr lang="de-DE" sz="1900" b="1" i="0" smtClean="0">
                        <a:latin typeface="Cambria Math" panose="02040503050406030204" pitchFamily="18" charset="0"/>
                      </a:rPr>
                      <m:t> °</m:t>
                    </m:r>
                    <m:r>
                      <a:rPr lang="de-DE" sz="1900" b="1" i="0" smtClean="0">
                        <a:latin typeface="Cambria Math" panose="02040503050406030204" pitchFamily="18" charset="0"/>
                      </a:rPr>
                      <m:t>𝐂</m:t>
                    </m:r>
                  </m:oMath>
                </a14:m>
                <a:endParaRPr lang="en-US" sz="1900" dirty="0"/>
              </a:p>
              <a:p>
                <a:pPr marL="285750" indent="-285750">
                  <a:buFont typeface="Arial" panose="020B0604020202020204" pitchFamily="34" charset="0"/>
                  <a:buChar char="•"/>
                </a:pPr>
                <a:endParaRPr lang="en-US" sz="1900" dirty="0"/>
              </a:p>
            </p:txBody>
          </p:sp>
        </mc:Choice>
        <mc:Fallback xmlns="">
          <p:sp>
            <p:nvSpPr>
              <p:cNvPr id="4" name="Textfeld 3">
                <a:extLst>
                  <a:ext uri="{FF2B5EF4-FFF2-40B4-BE49-F238E27FC236}">
                    <a16:creationId xmlns:a16="http://schemas.microsoft.com/office/drawing/2014/main" id="{D3EF58B9-EAAD-1778-E354-195356075B0F}"/>
                  </a:ext>
                </a:extLst>
              </p:cNvPr>
              <p:cNvSpPr txBox="1">
                <a:spLocks noRot="1" noChangeAspect="1" noMove="1" noResize="1" noEditPoints="1" noAdjustHandles="1" noChangeArrowheads="1" noChangeShapeType="1" noTextEdit="1"/>
              </p:cNvSpPr>
              <p:nvPr/>
            </p:nvSpPr>
            <p:spPr>
              <a:xfrm>
                <a:off x="1080593" y="2403365"/>
                <a:ext cx="5108579" cy="3637791"/>
              </a:xfrm>
              <a:prstGeom prst="rect">
                <a:avLst/>
              </a:prstGeom>
              <a:blipFill>
                <a:blip r:embed="rId3"/>
                <a:stretch>
                  <a:fillRect l="-835" t="-1005"/>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A23E8051-E7F8-B782-73F1-F08BC81CF796}"/>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372061D7-C775-7B61-4721-587CA71708C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2" name="Ellipse 11">
            <a:extLst>
              <a:ext uri="{FF2B5EF4-FFF2-40B4-BE49-F238E27FC236}">
                <a16:creationId xmlns:a16="http://schemas.microsoft.com/office/drawing/2014/main" id="{AA864252-D9CF-46F6-DEAB-F91999B4F27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01DD8EB7-5C97-F5FD-2103-EEECD488FDF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CEA57CC-E727-7D1B-F739-8F9C4CC86D16}"/>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A3D190D-C5CE-F123-B737-1D7DF96AF110}"/>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E28CF6A-6C89-96E9-ECA7-B10043D65B7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22DFE64-0175-60BE-0440-C02E09D8189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38316DD6-7DC4-17FB-3B6E-3050C44F1680}"/>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A70D850-6592-67CD-1BCD-45FD87CCDBA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BC598B2-93F0-2763-4771-93E96B1371F3}"/>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E54C37C4-9F55-2C7C-374D-1948EFCEF778}"/>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BB95DFCE-A9D8-BC17-DFE8-472DE3FA1DDC}"/>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5CF00E0-B802-C333-B136-A8E66F35E182}"/>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050" name="Picture 2">
            <a:extLst>
              <a:ext uri="{FF2B5EF4-FFF2-40B4-BE49-F238E27FC236}">
                <a16:creationId xmlns:a16="http://schemas.microsoft.com/office/drawing/2014/main" id="{419D73C3-BFA1-93A8-5EF4-4D9265CBD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765" y="2537087"/>
            <a:ext cx="3365537" cy="337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61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C1532-DFD0-8480-47E8-D8763A127FA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629E96D-85BB-8B3B-F94F-423EE77BF0BF}"/>
              </a:ext>
            </a:extLst>
          </p:cNvPr>
          <p:cNvSpPr>
            <a:spLocks noGrp="1"/>
          </p:cNvSpPr>
          <p:nvPr>
            <p:ph type="title"/>
          </p:nvPr>
        </p:nvSpPr>
        <p:spPr>
          <a:xfrm>
            <a:off x="1238249" y="346075"/>
            <a:ext cx="10217156" cy="684000"/>
          </a:xfrm>
        </p:spPr>
        <p:txBody>
          <a:bodyPr/>
          <a:lstStyle/>
          <a:p>
            <a:r>
              <a:rPr lang="de-DE" sz="3600" dirty="0"/>
              <a:t>Roter Riese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B3C00C44-E1C2-2131-11F5-A28082113908}"/>
                  </a:ext>
                </a:extLst>
              </p:cNvPr>
              <p:cNvSpPr txBox="1"/>
              <p:nvPr/>
            </p:nvSpPr>
            <p:spPr>
              <a:xfrm>
                <a:off x="1080593" y="2584435"/>
                <a:ext cx="5537490" cy="3071418"/>
              </a:xfrm>
              <a:prstGeom prst="rect">
                <a:avLst/>
              </a:prstGeom>
              <a:noFill/>
            </p:spPr>
            <p:txBody>
              <a:bodyPr wrap="square" rtlCol="0">
                <a:spAutoFit/>
              </a:bodyPr>
              <a:lstStyle/>
              <a:p>
                <a:pPr marL="285750" indent="-285750">
                  <a:buFont typeface="Arial" panose="020B0604020202020204" pitchFamily="34" charset="0"/>
                  <a:buChar char="•"/>
                </a:pPr>
                <a:r>
                  <a:rPr lang="en-US" sz="1900" dirty="0"/>
                  <a:t>Kern </a:t>
                </a:r>
                <a:r>
                  <a:rPr lang="en-US" sz="1900" dirty="0" err="1"/>
                  <a:t>kontrahiert</a:t>
                </a:r>
                <a:r>
                  <a:rPr lang="en-US" sz="1900" dirty="0"/>
                  <a:t> </a:t>
                </a:r>
                <a:r>
                  <a:rPr lang="en-US" sz="1900" dirty="0" err="1"/>
                  <a:t>weiter</a:t>
                </a:r>
                <a:r>
                  <a:rPr lang="en-US" sz="1900" dirty="0"/>
                  <a:t>, </a:t>
                </a:r>
                <a:r>
                  <a:rPr lang="en-US" sz="1900" dirty="0" err="1"/>
                  <a:t>Temperatur</a:t>
                </a:r>
                <a:r>
                  <a:rPr lang="en-US" sz="1900" dirty="0"/>
                  <a:t> </a:t>
                </a:r>
                <a:r>
                  <a:rPr lang="en-US" sz="1900" dirty="0" err="1"/>
                  <a:t>ist</a:t>
                </a:r>
                <a:r>
                  <a:rPr lang="en-US" sz="1900" dirty="0"/>
                  <a:t> </a:t>
                </a:r>
                <a:r>
                  <a:rPr lang="en-US" sz="1900" dirty="0" err="1"/>
                  <a:t>hoch</a:t>
                </a:r>
                <a:r>
                  <a:rPr lang="en-US" sz="1900" dirty="0"/>
                  <a:t> </a:t>
                </a:r>
                <a:r>
                  <a:rPr lang="en-US" sz="1900" dirty="0" err="1"/>
                  <a:t>genug</a:t>
                </a:r>
                <a:r>
                  <a:rPr lang="en-US" sz="1900" dirty="0"/>
                  <a:t> für </a:t>
                </a:r>
                <a:r>
                  <a:rPr lang="en-US" sz="1900" b="1" dirty="0" err="1"/>
                  <a:t>Heliumfusion</a:t>
                </a:r>
                <a:endParaRPr lang="en-US" sz="1900" b="1" dirty="0"/>
              </a:p>
              <a:p>
                <a:pPr marL="285750" indent="-285750">
                  <a:buFont typeface="Arial" panose="020B0604020202020204" pitchFamily="34" charset="0"/>
                  <a:buChar char="•"/>
                </a:pPr>
                <a:r>
                  <a:rPr lang="en-US" sz="1900" dirty="0"/>
                  <a:t>Radius und </a:t>
                </a:r>
                <a:r>
                  <a:rPr lang="en-US" sz="1900" dirty="0" err="1"/>
                  <a:t>Leuchtkraft</a:t>
                </a:r>
                <a:r>
                  <a:rPr lang="en-US" sz="1900" dirty="0"/>
                  <a:t> </a:t>
                </a:r>
                <a:r>
                  <a:rPr lang="en-US" sz="1900" dirty="0" err="1"/>
                  <a:t>steigen</a:t>
                </a:r>
                <a:r>
                  <a:rPr lang="en-US" sz="1900" dirty="0"/>
                  <a:t> stark an</a:t>
                </a:r>
              </a:p>
              <a:p>
                <a:pPr marL="285750" indent="-285750">
                  <a:buFont typeface="Arial" panose="020B0604020202020204" pitchFamily="34" charset="0"/>
                  <a:buChar char="•"/>
                </a:pPr>
                <a:r>
                  <a:rPr lang="en-US" sz="1900" dirty="0"/>
                  <a:t>Kern </a:t>
                </a:r>
                <a:r>
                  <a:rPr lang="en-US" sz="1900" dirty="0" err="1"/>
                  <a:t>aus</a:t>
                </a:r>
                <a:r>
                  <a:rPr lang="en-US" sz="1900" dirty="0"/>
                  <a:t> </a:t>
                </a:r>
                <a:r>
                  <a:rPr lang="en-US" sz="1900" b="1" dirty="0" err="1"/>
                  <a:t>Kohlenstoff</a:t>
                </a:r>
                <a:r>
                  <a:rPr lang="en-US" sz="1900" dirty="0"/>
                  <a:t> und </a:t>
                </a:r>
                <a:r>
                  <a:rPr lang="en-US" sz="1900" b="1" dirty="0" err="1"/>
                  <a:t>Sauerstoff</a:t>
                </a:r>
                <a:br>
                  <a:rPr lang="en-US" sz="1900" dirty="0"/>
                </a:br>
                <a:endParaRPr lang="en-US" sz="1900" dirty="0"/>
              </a:p>
              <a:p>
                <a:pPr marL="285750" indent="-285750">
                  <a:buFont typeface="Arial" panose="020B0604020202020204" pitchFamily="34" charset="0"/>
                  <a:buChar char="•"/>
                </a:pPr>
                <a:r>
                  <a:rPr lang="en-US" sz="1900" dirty="0" err="1"/>
                  <a:t>Leuchtkraft</a:t>
                </a:r>
                <a:r>
                  <a:rPr lang="en-US" sz="1900"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𝐋</m:t>
                        </m:r>
                        <m:r>
                          <a:rPr lang="de-DE" sz="1900" b="1" i="0" smtClean="0">
                            <a:latin typeface="Cambria Math" panose="02040503050406030204" pitchFamily="18" charset="0"/>
                          </a:rPr>
                          <m:t>=</m:t>
                        </m:r>
                        <m:r>
                          <a:rPr lang="de-DE" sz="1900" b="1" i="0" smtClean="0">
                            <a:latin typeface="Cambria Math" panose="02040503050406030204" pitchFamily="18" charset="0"/>
                          </a:rPr>
                          <m:t>𝟐𝟑𝟎𝟎</m:t>
                        </m:r>
                        <m:r>
                          <a:rPr lang="de-DE" sz="1900" b="1" i="0" smtClean="0">
                            <a:latin typeface="Cambria Math" panose="02040503050406030204" pitchFamily="18" charset="0"/>
                          </a:rPr>
                          <m:t> </m:t>
                        </m:r>
                        <m:r>
                          <a:rPr lang="de-DE" sz="1900" b="1" i="0" smtClean="0">
                            <a:latin typeface="Cambria Math" panose="02040503050406030204" pitchFamily="18" charset="0"/>
                          </a:rPr>
                          <m:t>𝐋</m:t>
                        </m:r>
                      </m:e>
                      <m:sub>
                        <m:r>
                          <m:rPr>
                            <m:nor/>
                          </m:rPr>
                          <a:rPr lang="de-DE" sz="2000" dirty="0"/>
                          <m:t>☉</m:t>
                        </m:r>
                      </m:sub>
                    </m:sSub>
                  </m:oMath>
                </a14:m>
                <a:endParaRPr lang="en-US" sz="1900" dirty="0"/>
              </a:p>
              <a:p>
                <a:pPr marL="285750" indent="-285750">
                  <a:buFont typeface="Arial" panose="020B0604020202020204" pitchFamily="34" charset="0"/>
                  <a:buChar char="•"/>
                </a:pPr>
                <a:r>
                  <a:rPr lang="en-US" sz="1900" dirty="0"/>
                  <a:t>Radius</a:t>
                </a:r>
                <a:r>
                  <a:rPr lang="en-US" sz="1900" b="1"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𝐑</m:t>
                        </m:r>
                        <m:r>
                          <a:rPr lang="de-DE" sz="1900" b="1" i="0" smtClean="0">
                            <a:latin typeface="Cambria Math" panose="02040503050406030204" pitchFamily="18" charset="0"/>
                          </a:rPr>
                          <m:t>=</m:t>
                        </m:r>
                        <m:r>
                          <a:rPr lang="de-DE" sz="1900" b="1" i="0" smtClean="0">
                            <a:latin typeface="Cambria Math" panose="02040503050406030204" pitchFamily="18" charset="0"/>
                          </a:rPr>
                          <m:t>𝟏𝟔𝟔</m:t>
                        </m:r>
                        <m:r>
                          <a:rPr lang="de-DE" sz="1900" b="1" i="0" smtClean="0">
                            <a:latin typeface="Cambria Math" panose="02040503050406030204" pitchFamily="18" charset="0"/>
                          </a:rPr>
                          <m:t> </m:t>
                        </m:r>
                        <m:r>
                          <a:rPr lang="de-DE" sz="1900" b="1" i="0" smtClean="0">
                            <a:latin typeface="Cambria Math" panose="02040503050406030204" pitchFamily="18" charset="0"/>
                          </a:rPr>
                          <m:t>𝐑</m:t>
                        </m:r>
                      </m:e>
                      <m:sub>
                        <m:r>
                          <m:rPr>
                            <m:nor/>
                          </m:rPr>
                          <a:rPr lang="de-DE" sz="2000" dirty="0"/>
                          <m:t>☉</m:t>
                        </m:r>
                      </m:sub>
                    </m:sSub>
                  </m:oMath>
                </a14:m>
                <a:r>
                  <a:rPr lang="de-DE" sz="1900" b="1" dirty="0"/>
                  <a:t> </a:t>
                </a:r>
                <a:r>
                  <a:rPr lang="de-DE" sz="1900" dirty="0"/>
                  <a:t>(</a:t>
                </a:r>
                <a:r>
                  <a:rPr lang="de-DE" sz="1900" i="1" dirty="0"/>
                  <a:t>Umlaufbahn der Venus</a:t>
                </a:r>
                <a:r>
                  <a:rPr lang="de-DE" sz="1900" dirty="0"/>
                  <a:t>)</a:t>
                </a:r>
                <a:endParaRPr lang="de-DE" sz="1900" b="1" dirty="0"/>
              </a:p>
              <a:p>
                <a:pPr marL="285750" indent="-285750">
                  <a:buFont typeface="Arial" panose="020B0604020202020204" pitchFamily="34" charset="0"/>
                  <a:buChar char="•"/>
                </a:pPr>
                <a:r>
                  <a:rPr lang="en-US" sz="1900" dirty="0" err="1"/>
                  <a:t>Temperatur</a:t>
                </a:r>
                <a:r>
                  <a:rPr lang="en-US" sz="1900"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𝐓</m:t>
                        </m:r>
                      </m:e>
                      <m:sub>
                        <m:r>
                          <m:rPr>
                            <m:nor/>
                          </m:rPr>
                          <a:rPr lang="de-DE" sz="2000" dirty="0"/>
                          <m:t>☉</m:t>
                        </m:r>
                      </m:sub>
                    </m:sSub>
                    <m:r>
                      <a:rPr lang="de-DE" sz="1900" b="1">
                        <a:latin typeface="Cambria Math" panose="02040503050406030204" pitchFamily="18" charset="0"/>
                      </a:rPr>
                      <m:t>≈</m:t>
                    </m:r>
                    <m:r>
                      <a:rPr lang="de-DE" sz="1900" b="1">
                        <a:latin typeface="Cambria Math" panose="02040503050406030204" pitchFamily="18" charset="0"/>
                      </a:rPr>
                      <m:t>𝟓𝟎𝟎𝟎</m:t>
                    </m:r>
                    <m:r>
                      <a:rPr lang="de-DE" sz="1900" b="1">
                        <a:latin typeface="Cambria Math" panose="02040503050406030204" pitchFamily="18" charset="0"/>
                      </a:rPr>
                      <m:t>−</m:t>
                    </m:r>
                    <m:r>
                      <a:rPr lang="de-DE" sz="1900" b="1">
                        <a:latin typeface="Cambria Math" panose="02040503050406030204" pitchFamily="18" charset="0"/>
                      </a:rPr>
                      <m:t>𝟑𝟎𝟎𝟎</m:t>
                    </m:r>
                    <m:r>
                      <a:rPr lang="de-DE" sz="1900" b="1">
                        <a:latin typeface="Cambria Math" panose="02040503050406030204" pitchFamily="18" charset="0"/>
                      </a:rPr>
                      <m:t> </m:t>
                    </m:r>
                    <m:r>
                      <a:rPr lang="de-DE" sz="1900" b="1">
                        <a:latin typeface="Cambria Math" panose="02040503050406030204" pitchFamily="18" charset="0"/>
                      </a:rPr>
                      <m:t>𝐊</m:t>
                    </m:r>
                  </m:oMath>
                </a14:m>
                <a:endParaRPr lang="en-US" sz="1900" dirty="0"/>
              </a:p>
              <a:p>
                <a:pPr marL="285750" indent="-285750">
                  <a:buFont typeface="Arial" panose="020B0604020202020204" pitchFamily="34" charset="0"/>
                  <a:buChar char="•"/>
                </a:pPr>
                <a:r>
                  <a:rPr lang="en-US" sz="1900" dirty="0" err="1"/>
                  <a:t>Erde</a:t>
                </a:r>
                <a:r>
                  <a:rPr lang="en-US" sz="1900" dirty="0"/>
                  <a:t>: </a:t>
                </a:r>
                <a:r>
                  <a:rPr lang="en-US" sz="1900" dirty="0" err="1"/>
                  <a:t>Erdkurste</a:t>
                </a:r>
                <a:r>
                  <a:rPr lang="en-US" sz="1900" dirty="0"/>
                  <a:t> </a:t>
                </a:r>
                <a:r>
                  <a:rPr lang="en-US" sz="1900" dirty="0" err="1"/>
                  <a:t>wird</a:t>
                </a:r>
                <a:r>
                  <a:rPr lang="en-US" sz="1900" dirty="0"/>
                  <a:t> </a:t>
                </a:r>
                <a:r>
                  <a:rPr lang="en-US" sz="1900" dirty="0" err="1"/>
                  <a:t>zu</a:t>
                </a:r>
                <a:r>
                  <a:rPr lang="en-US" sz="1900" dirty="0"/>
                  <a:t> </a:t>
                </a:r>
                <a:r>
                  <a:rPr lang="en-US" sz="1900" dirty="0" err="1"/>
                  <a:t>Lavaozean</a:t>
                </a:r>
                <a:r>
                  <a:rPr lang="en-US" sz="1900" dirty="0"/>
                  <a:t>, rote </a:t>
                </a:r>
                <a:r>
                  <a:rPr lang="en-US" sz="1900" dirty="0" err="1"/>
                  <a:t>Sonne</a:t>
                </a:r>
                <a:r>
                  <a:rPr lang="en-US" sz="1900" dirty="0"/>
                  <a:t> </a:t>
                </a:r>
                <a:r>
                  <a:rPr lang="en-US" sz="1900" dirty="0" err="1"/>
                  <a:t>nimmt</a:t>
                </a:r>
                <a:r>
                  <a:rPr lang="en-US" sz="1900" dirty="0"/>
                  <a:t> </a:t>
                </a:r>
                <a:r>
                  <a:rPr lang="en-US" sz="1900" dirty="0" err="1"/>
                  <a:t>Großteil</a:t>
                </a:r>
                <a:r>
                  <a:rPr lang="en-US" sz="1900" dirty="0"/>
                  <a:t> des </a:t>
                </a:r>
                <a:r>
                  <a:rPr lang="en-US" sz="1900" dirty="0" err="1"/>
                  <a:t>Himmels</a:t>
                </a:r>
                <a:r>
                  <a:rPr lang="en-US" sz="1900" dirty="0"/>
                  <a:t> </a:t>
                </a:r>
                <a:r>
                  <a:rPr lang="en-US" sz="1900" dirty="0" err="1"/>
                  <a:t>ein</a:t>
                </a:r>
                <a:endParaRPr lang="en-US" sz="1900" dirty="0"/>
              </a:p>
            </p:txBody>
          </p:sp>
        </mc:Choice>
        <mc:Fallback xmlns="">
          <p:sp>
            <p:nvSpPr>
              <p:cNvPr id="4" name="Textfeld 3">
                <a:extLst>
                  <a:ext uri="{FF2B5EF4-FFF2-40B4-BE49-F238E27FC236}">
                    <a16:creationId xmlns:a16="http://schemas.microsoft.com/office/drawing/2014/main" id="{B3C00C44-E1C2-2131-11F5-A28082113908}"/>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2381"/>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29817B92-2C84-AE5E-C6F0-09C78B20D45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4DAC1AD6-4B91-93B1-A47D-411012828508}"/>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2" name="Ellipse 11">
            <a:extLst>
              <a:ext uri="{FF2B5EF4-FFF2-40B4-BE49-F238E27FC236}">
                <a16:creationId xmlns:a16="http://schemas.microsoft.com/office/drawing/2014/main" id="{58531749-EB1C-CD82-7866-F171F75BFF4F}"/>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38A3A13A-4E29-6AA2-740B-0704AFDF743E}"/>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BFC80C22-1293-98DF-09C5-CAABDB395CF1}"/>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1860A27-1C36-0E38-8C59-210E9AA4364B}"/>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BD141B97-5234-4D6C-12E3-D6322D90B542}"/>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B743653-1E74-10D4-2BC8-62A0B60F5FB3}"/>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0243BE74-A184-F64F-9FB3-FF22BB36B514}"/>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F1D091DB-2E4F-CD6B-B5EF-84E51D45B643}"/>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439C4EF1-DA87-D781-15A0-76DA906925CD}"/>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051A83A7-29AB-81F4-465D-C9B5507E93A6}"/>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0C6B903F-941F-7C43-7BBD-2316AE9A955D}"/>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2ED0AB5-D68E-9EF3-903D-A46692EB5FB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E069CD13-126B-6AC9-622A-9BEF2C9551D0}"/>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5E73462E-F3F1-9B52-F511-CD0255AEE42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11" name="Grafik 10">
            <a:extLst>
              <a:ext uri="{FF2B5EF4-FFF2-40B4-BE49-F238E27FC236}">
                <a16:creationId xmlns:a16="http://schemas.microsoft.com/office/drawing/2014/main" id="{E06D620E-B8ED-333A-6103-B0706A10DC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5005" y="2713470"/>
            <a:ext cx="5495009" cy="2576044"/>
          </a:xfrm>
          <a:prstGeom prst="rect">
            <a:avLst/>
          </a:prstGeom>
        </p:spPr>
      </p:pic>
    </p:spTree>
    <p:extLst>
      <p:ext uri="{BB962C8B-B14F-4D97-AF65-F5344CB8AC3E}">
        <p14:creationId xmlns:p14="http://schemas.microsoft.com/office/powerpoint/2010/main" val="1654690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35785-DEBA-AC1B-5B81-55CC7EB53EB0}"/>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F0BDC674-079B-E927-646F-B681379E7C65}"/>
              </a:ext>
            </a:extLst>
          </p:cNvPr>
          <p:cNvSpPr>
            <a:spLocks noGrp="1"/>
          </p:cNvSpPr>
          <p:nvPr>
            <p:ph type="title"/>
          </p:nvPr>
        </p:nvSpPr>
        <p:spPr>
          <a:xfrm>
            <a:off x="1238249" y="346075"/>
            <a:ext cx="10217156" cy="684000"/>
          </a:xfrm>
        </p:spPr>
        <p:txBody>
          <a:bodyPr/>
          <a:lstStyle/>
          <a:p>
            <a:r>
              <a:rPr lang="de-DE" sz="3600" dirty="0"/>
              <a:t>Roter Riese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FD3EB0E-E3B8-8EBD-506D-9F5E9AB0AC25}"/>
                  </a:ext>
                </a:extLst>
              </p:cNvPr>
              <p:cNvSpPr txBox="1"/>
              <p:nvPr/>
            </p:nvSpPr>
            <p:spPr>
              <a:xfrm>
                <a:off x="1080593" y="2584435"/>
                <a:ext cx="5537490" cy="3071418"/>
              </a:xfrm>
              <a:prstGeom prst="rect">
                <a:avLst/>
              </a:prstGeom>
              <a:noFill/>
            </p:spPr>
            <p:txBody>
              <a:bodyPr wrap="square" rtlCol="0">
                <a:spAutoFit/>
              </a:bodyPr>
              <a:lstStyle/>
              <a:p>
                <a:pPr marL="285750" indent="-285750">
                  <a:buFont typeface="Arial" panose="020B0604020202020204" pitchFamily="34" charset="0"/>
                  <a:buChar char="•"/>
                </a:pPr>
                <a:r>
                  <a:rPr lang="en-US" sz="1900" dirty="0"/>
                  <a:t>Kern </a:t>
                </a:r>
                <a:r>
                  <a:rPr lang="en-US" sz="1900" dirty="0" err="1"/>
                  <a:t>kontrahiert</a:t>
                </a:r>
                <a:r>
                  <a:rPr lang="en-US" sz="1900" dirty="0"/>
                  <a:t> </a:t>
                </a:r>
                <a:r>
                  <a:rPr lang="en-US" sz="1900" dirty="0" err="1"/>
                  <a:t>weiter</a:t>
                </a:r>
                <a:r>
                  <a:rPr lang="en-US" sz="1900" dirty="0"/>
                  <a:t>, </a:t>
                </a:r>
                <a:r>
                  <a:rPr lang="en-US" sz="1900" dirty="0" err="1"/>
                  <a:t>Temperatur</a:t>
                </a:r>
                <a:r>
                  <a:rPr lang="en-US" sz="1900" dirty="0"/>
                  <a:t> </a:t>
                </a:r>
                <a:r>
                  <a:rPr lang="en-US" sz="1900" dirty="0" err="1"/>
                  <a:t>ist</a:t>
                </a:r>
                <a:r>
                  <a:rPr lang="en-US" sz="1900" dirty="0"/>
                  <a:t> </a:t>
                </a:r>
                <a:r>
                  <a:rPr lang="en-US" sz="1900" dirty="0" err="1"/>
                  <a:t>hoch</a:t>
                </a:r>
                <a:r>
                  <a:rPr lang="en-US" sz="1900" dirty="0"/>
                  <a:t> </a:t>
                </a:r>
                <a:r>
                  <a:rPr lang="en-US" sz="1900" dirty="0" err="1"/>
                  <a:t>genug</a:t>
                </a:r>
                <a:r>
                  <a:rPr lang="en-US" sz="1900" dirty="0"/>
                  <a:t> für </a:t>
                </a:r>
                <a:r>
                  <a:rPr lang="en-US" sz="1900" b="1" dirty="0" err="1"/>
                  <a:t>Heliumfusion</a:t>
                </a:r>
                <a:endParaRPr lang="en-US" sz="1900" b="1" dirty="0"/>
              </a:p>
              <a:p>
                <a:pPr marL="285750" indent="-285750">
                  <a:buFont typeface="Arial" panose="020B0604020202020204" pitchFamily="34" charset="0"/>
                  <a:buChar char="•"/>
                </a:pPr>
                <a:r>
                  <a:rPr lang="en-US" sz="1900" dirty="0"/>
                  <a:t>Radius und </a:t>
                </a:r>
                <a:r>
                  <a:rPr lang="en-US" sz="1900" dirty="0" err="1"/>
                  <a:t>Leuchtkraft</a:t>
                </a:r>
                <a:r>
                  <a:rPr lang="en-US" sz="1900" dirty="0"/>
                  <a:t> </a:t>
                </a:r>
                <a:r>
                  <a:rPr lang="en-US" sz="1900" dirty="0" err="1"/>
                  <a:t>steigen</a:t>
                </a:r>
                <a:r>
                  <a:rPr lang="en-US" sz="1900" dirty="0"/>
                  <a:t> stark an</a:t>
                </a:r>
              </a:p>
              <a:p>
                <a:pPr marL="285750" indent="-285750">
                  <a:buFont typeface="Arial" panose="020B0604020202020204" pitchFamily="34" charset="0"/>
                  <a:buChar char="•"/>
                </a:pPr>
                <a:r>
                  <a:rPr lang="en-US" sz="1900" dirty="0"/>
                  <a:t>Kern </a:t>
                </a:r>
                <a:r>
                  <a:rPr lang="en-US" sz="1900" dirty="0" err="1"/>
                  <a:t>aus</a:t>
                </a:r>
                <a:r>
                  <a:rPr lang="en-US" sz="1900" dirty="0"/>
                  <a:t> </a:t>
                </a:r>
                <a:r>
                  <a:rPr lang="en-US" sz="1900" b="1" dirty="0" err="1"/>
                  <a:t>Kohlenstoff</a:t>
                </a:r>
                <a:r>
                  <a:rPr lang="en-US" sz="1900" dirty="0"/>
                  <a:t> und </a:t>
                </a:r>
                <a:r>
                  <a:rPr lang="en-US" sz="1900" b="1" dirty="0" err="1"/>
                  <a:t>Sauerstoff</a:t>
                </a:r>
                <a:br>
                  <a:rPr lang="en-US" sz="1900" dirty="0"/>
                </a:br>
                <a:endParaRPr lang="en-US" sz="1900" dirty="0"/>
              </a:p>
              <a:p>
                <a:pPr marL="285750" indent="-285750">
                  <a:buFont typeface="Arial" panose="020B0604020202020204" pitchFamily="34" charset="0"/>
                  <a:buChar char="•"/>
                </a:pPr>
                <a:r>
                  <a:rPr lang="en-US" sz="1900" dirty="0" err="1"/>
                  <a:t>Leuchtkraft</a:t>
                </a:r>
                <a:r>
                  <a:rPr lang="en-US" sz="1900"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𝐋</m:t>
                        </m:r>
                        <m:r>
                          <a:rPr lang="de-DE" sz="1900" b="1" i="0" smtClean="0">
                            <a:latin typeface="Cambria Math" panose="02040503050406030204" pitchFamily="18" charset="0"/>
                          </a:rPr>
                          <m:t>=</m:t>
                        </m:r>
                        <m:r>
                          <a:rPr lang="de-DE" sz="1900" b="1" i="0" smtClean="0">
                            <a:latin typeface="Cambria Math" panose="02040503050406030204" pitchFamily="18" charset="0"/>
                          </a:rPr>
                          <m:t>𝟐𝟑𝟎𝟎</m:t>
                        </m:r>
                        <m:r>
                          <a:rPr lang="de-DE" sz="1900" b="1" i="0" smtClean="0">
                            <a:latin typeface="Cambria Math" panose="02040503050406030204" pitchFamily="18" charset="0"/>
                          </a:rPr>
                          <m:t> </m:t>
                        </m:r>
                        <m:r>
                          <a:rPr lang="de-DE" sz="1900" b="1" i="0" smtClean="0">
                            <a:latin typeface="Cambria Math" panose="02040503050406030204" pitchFamily="18" charset="0"/>
                          </a:rPr>
                          <m:t>𝐋</m:t>
                        </m:r>
                      </m:e>
                      <m:sub>
                        <m:r>
                          <m:rPr>
                            <m:nor/>
                          </m:rPr>
                          <a:rPr lang="de-DE" sz="2000" dirty="0"/>
                          <m:t>☉</m:t>
                        </m:r>
                      </m:sub>
                    </m:sSub>
                  </m:oMath>
                </a14:m>
                <a:endParaRPr lang="en-US" sz="1900" dirty="0"/>
              </a:p>
              <a:p>
                <a:pPr marL="285750" indent="-285750">
                  <a:buFont typeface="Arial" panose="020B0604020202020204" pitchFamily="34" charset="0"/>
                  <a:buChar char="•"/>
                </a:pPr>
                <a:r>
                  <a:rPr lang="en-US" sz="1900" dirty="0"/>
                  <a:t>Radius</a:t>
                </a:r>
                <a:r>
                  <a:rPr lang="en-US" sz="1900" b="1"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𝐑</m:t>
                        </m:r>
                        <m:r>
                          <a:rPr lang="de-DE" sz="1900" b="1" i="0" smtClean="0">
                            <a:latin typeface="Cambria Math" panose="02040503050406030204" pitchFamily="18" charset="0"/>
                          </a:rPr>
                          <m:t>=</m:t>
                        </m:r>
                        <m:r>
                          <a:rPr lang="de-DE" sz="1900" b="1" i="0" smtClean="0">
                            <a:latin typeface="Cambria Math" panose="02040503050406030204" pitchFamily="18" charset="0"/>
                          </a:rPr>
                          <m:t>𝟏𝟔𝟔</m:t>
                        </m:r>
                        <m:r>
                          <a:rPr lang="de-DE" sz="1900" b="1" i="0" smtClean="0">
                            <a:latin typeface="Cambria Math" panose="02040503050406030204" pitchFamily="18" charset="0"/>
                          </a:rPr>
                          <m:t> </m:t>
                        </m:r>
                        <m:r>
                          <a:rPr lang="de-DE" sz="1900" b="1" i="0" smtClean="0">
                            <a:latin typeface="Cambria Math" panose="02040503050406030204" pitchFamily="18" charset="0"/>
                          </a:rPr>
                          <m:t>𝐑</m:t>
                        </m:r>
                      </m:e>
                      <m:sub>
                        <m:r>
                          <m:rPr>
                            <m:nor/>
                          </m:rPr>
                          <a:rPr lang="de-DE" sz="2000" dirty="0"/>
                          <m:t>☉</m:t>
                        </m:r>
                      </m:sub>
                    </m:sSub>
                  </m:oMath>
                </a14:m>
                <a:r>
                  <a:rPr lang="de-DE" sz="1900" b="1" dirty="0"/>
                  <a:t> </a:t>
                </a:r>
                <a:r>
                  <a:rPr lang="de-DE" sz="1900" dirty="0"/>
                  <a:t>(</a:t>
                </a:r>
                <a:r>
                  <a:rPr lang="de-DE" sz="1900" i="1" dirty="0"/>
                  <a:t>Umlaufbahn der Venus</a:t>
                </a:r>
                <a:r>
                  <a:rPr lang="de-DE" sz="1900" dirty="0"/>
                  <a:t>)</a:t>
                </a:r>
                <a:endParaRPr lang="de-DE" sz="1900" b="1" dirty="0"/>
              </a:p>
              <a:p>
                <a:pPr marL="285750" indent="-285750">
                  <a:buFont typeface="Arial" panose="020B0604020202020204" pitchFamily="34" charset="0"/>
                  <a:buChar char="•"/>
                </a:pPr>
                <a:r>
                  <a:rPr lang="en-US" sz="1900" dirty="0" err="1"/>
                  <a:t>Temperatur</a:t>
                </a:r>
                <a:r>
                  <a:rPr lang="en-US" sz="1900"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𝐓</m:t>
                        </m:r>
                      </m:e>
                      <m:sub>
                        <m:r>
                          <m:rPr>
                            <m:nor/>
                          </m:rPr>
                          <a:rPr lang="de-DE" sz="2000" dirty="0"/>
                          <m:t>☉</m:t>
                        </m:r>
                      </m:sub>
                    </m:sSub>
                    <m:r>
                      <a:rPr lang="de-DE" sz="1900" b="1">
                        <a:latin typeface="Cambria Math" panose="02040503050406030204" pitchFamily="18" charset="0"/>
                      </a:rPr>
                      <m:t>≈</m:t>
                    </m:r>
                    <m:r>
                      <a:rPr lang="de-DE" sz="1900" b="1">
                        <a:latin typeface="Cambria Math" panose="02040503050406030204" pitchFamily="18" charset="0"/>
                      </a:rPr>
                      <m:t>𝟓𝟎𝟎𝟎</m:t>
                    </m:r>
                    <m:r>
                      <a:rPr lang="de-DE" sz="1900" b="1">
                        <a:latin typeface="Cambria Math" panose="02040503050406030204" pitchFamily="18" charset="0"/>
                      </a:rPr>
                      <m:t>−</m:t>
                    </m:r>
                    <m:r>
                      <a:rPr lang="de-DE" sz="1900" b="1">
                        <a:latin typeface="Cambria Math" panose="02040503050406030204" pitchFamily="18" charset="0"/>
                      </a:rPr>
                      <m:t>𝟑𝟎𝟎𝟎</m:t>
                    </m:r>
                    <m:r>
                      <a:rPr lang="de-DE" sz="1900" b="1">
                        <a:latin typeface="Cambria Math" panose="02040503050406030204" pitchFamily="18" charset="0"/>
                      </a:rPr>
                      <m:t> </m:t>
                    </m:r>
                    <m:r>
                      <a:rPr lang="de-DE" sz="1900" b="1">
                        <a:latin typeface="Cambria Math" panose="02040503050406030204" pitchFamily="18" charset="0"/>
                      </a:rPr>
                      <m:t>𝐊</m:t>
                    </m:r>
                  </m:oMath>
                </a14:m>
                <a:endParaRPr lang="en-US" sz="1900" dirty="0"/>
              </a:p>
              <a:p>
                <a:pPr marL="285750" indent="-285750">
                  <a:buFont typeface="Arial" panose="020B0604020202020204" pitchFamily="34" charset="0"/>
                  <a:buChar char="•"/>
                </a:pPr>
                <a:r>
                  <a:rPr lang="en-US" sz="1900" dirty="0" err="1"/>
                  <a:t>Erde</a:t>
                </a:r>
                <a:r>
                  <a:rPr lang="en-US" sz="1900" dirty="0"/>
                  <a:t>: </a:t>
                </a:r>
                <a:r>
                  <a:rPr lang="en-US" sz="1900" dirty="0" err="1"/>
                  <a:t>Erdkurste</a:t>
                </a:r>
                <a:r>
                  <a:rPr lang="en-US" sz="1900" dirty="0"/>
                  <a:t> </a:t>
                </a:r>
                <a:r>
                  <a:rPr lang="en-US" sz="1900" dirty="0" err="1"/>
                  <a:t>wird</a:t>
                </a:r>
                <a:r>
                  <a:rPr lang="en-US" sz="1900" dirty="0"/>
                  <a:t> </a:t>
                </a:r>
                <a:r>
                  <a:rPr lang="en-US" sz="1900" dirty="0" err="1"/>
                  <a:t>zu</a:t>
                </a:r>
                <a:r>
                  <a:rPr lang="en-US" sz="1900" dirty="0"/>
                  <a:t> </a:t>
                </a:r>
                <a:r>
                  <a:rPr lang="en-US" sz="1900" dirty="0" err="1"/>
                  <a:t>Lavaozean</a:t>
                </a:r>
                <a:r>
                  <a:rPr lang="en-US" sz="1900" dirty="0"/>
                  <a:t>, rote </a:t>
                </a:r>
                <a:r>
                  <a:rPr lang="en-US" sz="1900" dirty="0" err="1"/>
                  <a:t>Sonne</a:t>
                </a:r>
                <a:r>
                  <a:rPr lang="en-US" sz="1900" dirty="0"/>
                  <a:t> </a:t>
                </a:r>
                <a:r>
                  <a:rPr lang="en-US" sz="1900" dirty="0" err="1"/>
                  <a:t>nimmt</a:t>
                </a:r>
                <a:r>
                  <a:rPr lang="en-US" sz="1900" dirty="0"/>
                  <a:t> </a:t>
                </a:r>
                <a:r>
                  <a:rPr lang="en-US" sz="1900" dirty="0" err="1"/>
                  <a:t>Großteil</a:t>
                </a:r>
                <a:r>
                  <a:rPr lang="en-US" sz="1900" dirty="0"/>
                  <a:t> des </a:t>
                </a:r>
                <a:r>
                  <a:rPr lang="en-US" sz="1900" dirty="0" err="1"/>
                  <a:t>Himmels</a:t>
                </a:r>
                <a:r>
                  <a:rPr lang="en-US" sz="1900" dirty="0"/>
                  <a:t> </a:t>
                </a:r>
                <a:r>
                  <a:rPr lang="en-US" sz="1900" dirty="0" err="1"/>
                  <a:t>ein</a:t>
                </a:r>
                <a:endParaRPr lang="en-US" sz="1900" dirty="0"/>
              </a:p>
            </p:txBody>
          </p:sp>
        </mc:Choice>
        <mc:Fallback xmlns="">
          <p:sp>
            <p:nvSpPr>
              <p:cNvPr id="4" name="Textfeld 3">
                <a:extLst>
                  <a:ext uri="{FF2B5EF4-FFF2-40B4-BE49-F238E27FC236}">
                    <a16:creationId xmlns:a16="http://schemas.microsoft.com/office/drawing/2014/main" id="{DFD3EB0E-E3B8-8EBD-506D-9F5E9AB0AC25}"/>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2381"/>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C478B541-AB3E-37BF-DE9C-D5B08A559A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A35E62C-5D31-8DC5-F179-090724413991}"/>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2" name="Ellipse 11">
            <a:extLst>
              <a:ext uri="{FF2B5EF4-FFF2-40B4-BE49-F238E27FC236}">
                <a16:creationId xmlns:a16="http://schemas.microsoft.com/office/drawing/2014/main" id="{9E6940D3-37FB-D504-5E5E-A30DB0F3E4B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899AB5CE-36A2-56DD-BCAA-81DF8DA29BB8}"/>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92208112-C37C-36D5-9CD3-2245E25FB218}"/>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7BC0B0A5-E602-8CF7-58DD-D8FBC6AEABCA}"/>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372AAC18-AC58-5CFA-2D6A-B79DE9946317}"/>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25D220A2-9476-563B-51FE-B877FF93552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557B1BE6-5A76-C8E3-4EA8-B9160FD4F541}"/>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E9BA3A9-3ADF-FE7B-513F-5BF49D27E9DE}"/>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7BBD639-E4A8-D5CB-E244-731A45578FBA}"/>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4C69D15A-DBC2-BC7F-9F9B-BC96E93EA68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C7B15E00-D28C-74E2-5072-BDB814F77EB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9CC81BF-BAF5-2824-10A9-F7C7512FBEAE}"/>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9F1C25F4-BD07-B559-D887-8BC10E21BC09}"/>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85E7D282-75D1-0642-56A3-058AF3037A5D}"/>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8194" name="Picture 2" descr="Andromedagalaxie - Astronomie, Mond, Sterne, Andromedagalaxie und ...">
            <a:extLst>
              <a:ext uri="{FF2B5EF4-FFF2-40B4-BE49-F238E27FC236}">
                <a16:creationId xmlns:a16="http://schemas.microsoft.com/office/drawing/2014/main" id="{3B6F8DBC-6C98-678D-E3EA-5FB7759FA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763" y="2584435"/>
            <a:ext cx="3260274" cy="326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67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CDED0-0833-1609-A769-A10C6DAA70AE}"/>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BCD34D68-DB9D-C395-44C4-2DF449353F95}"/>
              </a:ext>
            </a:extLst>
          </p:cNvPr>
          <p:cNvSpPr>
            <a:spLocks noGrp="1"/>
          </p:cNvSpPr>
          <p:nvPr>
            <p:ph type="title"/>
          </p:nvPr>
        </p:nvSpPr>
        <p:spPr>
          <a:xfrm>
            <a:off x="1238249" y="346075"/>
            <a:ext cx="10217156" cy="684000"/>
          </a:xfrm>
        </p:spPr>
        <p:txBody>
          <a:bodyPr/>
          <a:lstStyle/>
          <a:p>
            <a:r>
              <a:rPr lang="de-DE" sz="3600" dirty="0"/>
              <a:t>Planetarischer Nebel</a:t>
            </a:r>
            <a:endParaRPr lang="de-DE" sz="3000" noProof="0" dirty="0"/>
          </a:p>
        </p:txBody>
      </p:sp>
      <p:sp>
        <p:nvSpPr>
          <p:cNvPr id="4" name="Textfeld 3">
            <a:extLst>
              <a:ext uri="{FF2B5EF4-FFF2-40B4-BE49-F238E27FC236}">
                <a16:creationId xmlns:a16="http://schemas.microsoft.com/office/drawing/2014/main" id="{CAFA33F6-C8DB-FACC-8983-1EFA90299C0D}"/>
              </a:ext>
            </a:extLst>
          </p:cNvPr>
          <p:cNvSpPr txBox="1"/>
          <p:nvPr/>
        </p:nvSpPr>
        <p:spPr>
          <a:xfrm>
            <a:off x="1080593" y="2584435"/>
            <a:ext cx="5537490" cy="2431435"/>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Sonne</a:t>
            </a:r>
            <a:r>
              <a:rPr lang="en-US" sz="1900" dirty="0"/>
              <a:t> </a:t>
            </a:r>
            <a:r>
              <a:rPr lang="en-US" sz="1900" dirty="0" err="1"/>
              <a:t>durchläuft</a:t>
            </a:r>
            <a:r>
              <a:rPr lang="en-US" sz="1900" dirty="0"/>
              <a:t> </a:t>
            </a:r>
            <a:r>
              <a:rPr lang="en-US" sz="1900" dirty="0" err="1"/>
              <a:t>während</a:t>
            </a:r>
            <a:r>
              <a:rPr lang="en-US" sz="1900" dirty="0"/>
              <a:t> des </a:t>
            </a:r>
            <a:r>
              <a:rPr lang="en-US" sz="1900" dirty="0" err="1"/>
              <a:t>Heliumbrennens</a:t>
            </a:r>
            <a:r>
              <a:rPr lang="en-US" sz="1900" dirty="0"/>
              <a:t> </a:t>
            </a:r>
            <a:r>
              <a:rPr lang="en-US" sz="1900" dirty="0" err="1"/>
              <a:t>instablie</a:t>
            </a:r>
            <a:r>
              <a:rPr lang="en-US" sz="1900" dirty="0"/>
              <a:t> Phase, </a:t>
            </a:r>
            <a:r>
              <a:rPr lang="en-US" sz="1900" dirty="0" err="1"/>
              <a:t>bei</a:t>
            </a:r>
            <a:r>
              <a:rPr lang="en-US" sz="1900" dirty="0"/>
              <a:t> der Radius, </a:t>
            </a:r>
            <a:r>
              <a:rPr lang="en-US" sz="1900" dirty="0" err="1"/>
              <a:t>Temperatur</a:t>
            </a:r>
            <a:r>
              <a:rPr lang="en-US" sz="1900" dirty="0"/>
              <a:t> &amp; </a:t>
            </a:r>
            <a:r>
              <a:rPr lang="en-US" sz="1900" dirty="0" err="1"/>
              <a:t>Leuchtkraft</a:t>
            </a:r>
            <a:r>
              <a:rPr lang="en-US" sz="1900" dirty="0"/>
              <a:t> </a:t>
            </a:r>
            <a:r>
              <a:rPr lang="en-US" sz="1900" dirty="0" err="1"/>
              <a:t>extrem</a:t>
            </a:r>
            <a:r>
              <a:rPr lang="en-US" sz="1900" dirty="0"/>
              <a:t> </a:t>
            </a:r>
            <a:r>
              <a:rPr lang="en-US" sz="1900" dirty="0" err="1"/>
              <a:t>schwanken</a:t>
            </a:r>
            <a:endParaRPr lang="en-US" sz="1900" dirty="0"/>
          </a:p>
          <a:p>
            <a:pPr marL="285750" indent="-285750">
              <a:buFont typeface="Arial" panose="020B0604020202020204" pitchFamily="34" charset="0"/>
              <a:buChar char="•"/>
            </a:pPr>
            <a:r>
              <a:rPr lang="en-US" sz="1900" dirty="0"/>
              <a:t>Am Ende der </a:t>
            </a:r>
            <a:r>
              <a:rPr lang="en-US" sz="1900" dirty="0" err="1"/>
              <a:t>instabilen</a:t>
            </a:r>
            <a:r>
              <a:rPr lang="en-US" sz="1900" dirty="0"/>
              <a:t> Phase </a:t>
            </a:r>
            <a:r>
              <a:rPr lang="en-US" sz="1900" dirty="0" err="1"/>
              <a:t>stoßt</a:t>
            </a:r>
            <a:r>
              <a:rPr lang="en-US" sz="1900" dirty="0"/>
              <a:t> der Stern seine </a:t>
            </a:r>
            <a:r>
              <a:rPr lang="en-US" sz="1900" dirty="0" err="1"/>
              <a:t>Hülle</a:t>
            </a:r>
            <a:r>
              <a:rPr lang="en-US" sz="1900" dirty="0"/>
              <a:t> ab</a:t>
            </a:r>
          </a:p>
          <a:p>
            <a:pPr marL="285750" indent="-285750">
              <a:buFont typeface="Arial" panose="020B0604020202020204" pitchFamily="34" charset="0"/>
              <a:buChar char="•"/>
            </a:pPr>
            <a:r>
              <a:rPr lang="en-US" sz="1900" dirty="0"/>
              <a:t>Der </a:t>
            </a:r>
            <a:r>
              <a:rPr lang="en-US" sz="1900" dirty="0" err="1"/>
              <a:t>innere</a:t>
            </a:r>
            <a:r>
              <a:rPr lang="en-US" sz="1900" dirty="0"/>
              <a:t> Kern </a:t>
            </a:r>
            <a:r>
              <a:rPr lang="en-US" sz="1900" dirty="0" err="1"/>
              <a:t>aus</a:t>
            </a:r>
            <a:r>
              <a:rPr lang="en-US" sz="1900" dirty="0"/>
              <a:t> </a:t>
            </a:r>
            <a:r>
              <a:rPr lang="en-US" sz="1900" dirty="0" err="1"/>
              <a:t>Kohlen</a:t>
            </a:r>
            <a:r>
              <a:rPr lang="en-US" sz="1900" dirty="0"/>
              <a:t>- und </a:t>
            </a:r>
            <a:r>
              <a:rPr lang="en-US" sz="1900" dirty="0" err="1"/>
              <a:t>Sauerstoff</a:t>
            </a:r>
            <a:r>
              <a:rPr lang="en-US" sz="1900" dirty="0"/>
              <a:t> </a:t>
            </a:r>
            <a:r>
              <a:rPr lang="en-US" sz="1900" dirty="0" err="1"/>
              <a:t>wird</a:t>
            </a:r>
            <a:r>
              <a:rPr lang="en-US" sz="1900" dirty="0"/>
              <a:t> </a:t>
            </a:r>
            <a:r>
              <a:rPr lang="en-US" sz="1900" dirty="0" err="1"/>
              <a:t>freigesetzt</a:t>
            </a:r>
            <a:endParaRPr lang="en-US" sz="1900" dirty="0"/>
          </a:p>
        </p:txBody>
      </p:sp>
      <p:cxnSp>
        <p:nvCxnSpPr>
          <p:cNvPr id="7" name="Gerade Verbindung mit Pfeil 6">
            <a:extLst>
              <a:ext uri="{FF2B5EF4-FFF2-40B4-BE49-F238E27FC236}">
                <a16:creationId xmlns:a16="http://schemas.microsoft.com/office/drawing/2014/main" id="{0D459D64-E4C9-1452-A8BA-A0AFC9E8D9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1B6AAB0-338B-0B84-03C6-F50E8983FB7E}"/>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2" name="Ellipse 11">
            <a:extLst>
              <a:ext uri="{FF2B5EF4-FFF2-40B4-BE49-F238E27FC236}">
                <a16:creationId xmlns:a16="http://schemas.microsoft.com/office/drawing/2014/main" id="{0CCCDA2F-F1E6-12A4-BC72-175B167E1C3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02B2721-04CE-5561-8216-1C0EAF42D667}"/>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7183607D-8D47-C5DB-B7C3-8D5FCAF94AAE}"/>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43C789A3-1A0F-455B-22C7-5519BB597FCE}"/>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441ED47-9B37-DAB1-0456-12FE22BCD5F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03729BE-61BA-B0C8-DADC-2DE32272C950}"/>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DC9B84B2-EEDC-75E2-97EC-889AFD63F387}"/>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D48A930D-35D2-0CB5-57EF-FDCE274702B6}"/>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A82532A8-CD01-377E-D891-B36DD54AFF62}"/>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D23546E-FA23-681D-6427-836A5F0C675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64FF535-94D2-ED36-1A51-58785BE606DF}"/>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42B2A01E-A6AD-30DA-2BEB-C696421F695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89BC8FA6-F4F3-5269-C05D-BC640D99C51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A8BAEF30-0D3C-11E6-15B4-345D94041A77}"/>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1D546AF8-1AE3-8322-C2E6-23927FB8858D}"/>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F179B06D-13C4-87F5-86E2-7BDA00DBADC0}"/>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28165997-75D1-BDFD-42E2-4470BE43E03B}"/>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22" name="Grafik 21">
            <a:extLst>
              <a:ext uri="{FF2B5EF4-FFF2-40B4-BE49-F238E27FC236}">
                <a16:creationId xmlns:a16="http://schemas.microsoft.com/office/drawing/2014/main" id="{57104673-D3F8-EEC9-AEBA-28A7E86918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392144" y="2136104"/>
            <a:ext cx="3434817" cy="4003709"/>
          </a:xfrm>
          <a:prstGeom prst="rect">
            <a:avLst/>
          </a:prstGeom>
        </p:spPr>
      </p:pic>
    </p:spTree>
    <p:extLst>
      <p:ext uri="{BB962C8B-B14F-4D97-AF65-F5344CB8AC3E}">
        <p14:creationId xmlns:p14="http://schemas.microsoft.com/office/powerpoint/2010/main" val="4188245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Planetarischer Nebel</a:t>
            </a:r>
            <a:endParaRPr lang="de-DE"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3170099"/>
          </a:xfrm>
          <a:prstGeom prst="rect">
            <a:avLst/>
          </a:prstGeom>
          <a:noFill/>
        </p:spPr>
        <p:txBody>
          <a:bodyPr wrap="square" rtlCol="0">
            <a:spAutoFit/>
          </a:bodyPr>
          <a:lstStyle/>
          <a:p>
            <a:pPr algn="ctr"/>
            <a:r>
              <a:rPr lang="en-US" sz="2000" i="1" dirty="0"/>
              <a:t>[10] Der </a:t>
            </a:r>
            <a:r>
              <a:rPr lang="en-US" sz="2000" i="1" dirty="0" err="1"/>
              <a:t>planetare</a:t>
            </a:r>
            <a:r>
              <a:rPr lang="en-US" sz="2000" i="1" dirty="0"/>
              <a:t> Nebel NGC 6302, auch Schmetterlingsnebel genannt, liegt in unserer Milchstraße, etwa 3800 </a:t>
            </a:r>
            <a:r>
              <a:rPr lang="en-US" sz="2000" i="1" dirty="0" err="1"/>
              <a:t>Lj</a:t>
            </a:r>
            <a:r>
              <a:rPr lang="en-US" sz="2000" i="1" dirty="0"/>
              <a:t> entfernt. In seinem </a:t>
            </a:r>
            <a:r>
              <a:rPr lang="en-US" sz="2000" i="1" dirty="0" err="1"/>
              <a:t>Zentrum </a:t>
            </a:r>
            <a:r>
              <a:rPr lang="en-US" sz="2000" i="1" dirty="0"/>
              <a:t>befindet sich ein sterbender Stern, der die fünffache Masse der Sonne hatte. Er hat seine </a:t>
            </a:r>
            <a:r>
              <a:rPr lang="en-US" sz="2000" i="1" dirty="0" err="1"/>
              <a:t>Gashülle</a:t>
            </a:r>
            <a:r>
              <a:rPr lang="en-US" sz="2000" i="1" dirty="0"/>
              <a:t> </a:t>
            </a:r>
            <a:r>
              <a:rPr lang="en-US" sz="2000" i="1" dirty="0" err="1"/>
              <a:t>abgestoßen</a:t>
            </a:r>
            <a:r>
              <a:rPr lang="en-US" sz="2000" i="1" dirty="0"/>
              <a:t> und setzt nun einen Strom von UV-Strahlung frei, der die ausgestoßene Materie sichtbar macht.</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1987550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38A4-1B18-E70D-1033-6929441E35F8}"/>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327DE0A-F1FB-C849-DB1D-1510246EE831}"/>
              </a:ext>
            </a:extLst>
          </p:cNvPr>
          <p:cNvSpPr>
            <a:spLocks noGrp="1"/>
          </p:cNvSpPr>
          <p:nvPr>
            <p:ph type="title"/>
          </p:nvPr>
        </p:nvSpPr>
        <p:spPr>
          <a:xfrm>
            <a:off x="1238249" y="346075"/>
            <a:ext cx="10217156" cy="684000"/>
          </a:xfrm>
        </p:spPr>
        <p:txBody>
          <a:bodyPr/>
          <a:lstStyle/>
          <a:p>
            <a:r>
              <a:rPr lang="de-DE" sz="3600" dirty="0"/>
              <a:t>Weißer Zwerg</a:t>
            </a:r>
            <a:endParaRPr lang="de-DE" sz="3000" noProof="0" dirty="0"/>
          </a:p>
        </p:txBody>
      </p:sp>
      <p:sp>
        <p:nvSpPr>
          <p:cNvPr id="4" name="Textfeld 3">
            <a:extLst>
              <a:ext uri="{FF2B5EF4-FFF2-40B4-BE49-F238E27FC236}">
                <a16:creationId xmlns:a16="http://schemas.microsoft.com/office/drawing/2014/main" id="{1129FE8C-6EC3-2634-6A8A-3BCBA733380D}"/>
              </a:ext>
            </a:extLst>
          </p:cNvPr>
          <p:cNvSpPr txBox="1"/>
          <p:nvPr/>
        </p:nvSpPr>
        <p:spPr>
          <a:xfrm>
            <a:off x="1080593" y="2412423"/>
            <a:ext cx="5015407" cy="3600986"/>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Freigelegter</a:t>
            </a:r>
            <a:r>
              <a:rPr lang="en-US" sz="1900" dirty="0"/>
              <a:t> Kern </a:t>
            </a:r>
            <a:r>
              <a:rPr lang="en-US" sz="1900" dirty="0" err="1"/>
              <a:t>bildet</a:t>
            </a:r>
            <a:r>
              <a:rPr lang="en-US" sz="1900" dirty="0"/>
              <a:t> </a:t>
            </a:r>
            <a:r>
              <a:rPr lang="en-US" sz="1900" dirty="0" err="1"/>
              <a:t>einen</a:t>
            </a:r>
            <a:r>
              <a:rPr lang="en-US" sz="1900" dirty="0"/>
              <a:t> </a:t>
            </a:r>
            <a:r>
              <a:rPr lang="en-US" sz="1900" b="1" dirty="0" err="1"/>
              <a:t>weißen</a:t>
            </a:r>
            <a:r>
              <a:rPr lang="en-US" sz="1900" b="1" dirty="0"/>
              <a:t> </a:t>
            </a:r>
            <a:r>
              <a:rPr lang="en-US" sz="1900" b="1" dirty="0" err="1"/>
              <a:t>Zwerg</a:t>
            </a:r>
            <a:endParaRPr lang="en-US" sz="1900" b="1" dirty="0"/>
          </a:p>
          <a:p>
            <a:pPr marL="285750" indent="-285750">
              <a:buFont typeface="Arial" panose="020B0604020202020204" pitchFamily="34" charset="0"/>
              <a:buChar char="•"/>
            </a:pPr>
            <a:r>
              <a:rPr lang="en-US" sz="1900" b="1" dirty="0" err="1"/>
              <a:t>keine</a:t>
            </a:r>
            <a:r>
              <a:rPr lang="en-US" sz="1900" b="1" dirty="0"/>
              <a:t> </a:t>
            </a:r>
            <a:r>
              <a:rPr lang="en-US" sz="1900" b="1" dirty="0" err="1"/>
              <a:t>Kernfusion</a:t>
            </a:r>
            <a:r>
              <a:rPr lang="en-US" sz="1900" b="1" dirty="0"/>
              <a:t> </a:t>
            </a:r>
            <a:r>
              <a:rPr lang="en-US" sz="1900" dirty="0" err="1"/>
              <a:t>mehr</a:t>
            </a:r>
            <a:r>
              <a:rPr lang="en-US" sz="1900" dirty="0"/>
              <a:t> “</a:t>
            </a:r>
            <a:r>
              <a:rPr lang="en-US" sz="1900" dirty="0" err="1"/>
              <a:t>ausgebrannte</a:t>
            </a:r>
            <a:r>
              <a:rPr lang="en-US" sz="1900" dirty="0"/>
              <a:t> </a:t>
            </a:r>
            <a:r>
              <a:rPr lang="en-US" sz="1900" dirty="0" err="1"/>
              <a:t>Sternenleiche</a:t>
            </a:r>
            <a:r>
              <a:rPr lang="en-US" sz="1900" dirty="0"/>
              <a:t>”</a:t>
            </a:r>
          </a:p>
          <a:p>
            <a:pPr marL="285750" indent="-285750">
              <a:buFont typeface="Arial" panose="020B0604020202020204" pitchFamily="34" charset="0"/>
              <a:buChar char="•"/>
            </a:pPr>
            <a:r>
              <a:rPr lang="en-US" sz="1900" dirty="0" err="1"/>
              <a:t>Extrem</a:t>
            </a:r>
            <a:r>
              <a:rPr lang="en-US" sz="1900" dirty="0"/>
              <a:t> </a:t>
            </a:r>
            <a:r>
              <a:rPr lang="en-US" sz="1900" dirty="0" err="1"/>
              <a:t>hohe</a:t>
            </a:r>
            <a:r>
              <a:rPr lang="en-US" sz="1900" dirty="0"/>
              <a:t> </a:t>
            </a:r>
            <a:r>
              <a:rPr lang="en-US" sz="1900" dirty="0" err="1"/>
              <a:t>Massendichte</a:t>
            </a:r>
            <a:r>
              <a:rPr lang="en-US" sz="1900" dirty="0"/>
              <a:t>, </a:t>
            </a:r>
            <a:r>
              <a:rPr lang="en-US" sz="1900" dirty="0" err="1"/>
              <a:t>bleibt</a:t>
            </a:r>
            <a:r>
              <a:rPr lang="en-US" sz="1900" dirty="0"/>
              <a:t> </a:t>
            </a:r>
            <a:r>
              <a:rPr lang="en-US" sz="1900" dirty="0" err="1"/>
              <a:t>durch</a:t>
            </a:r>
            <a:r>
              <a:rPr lang="en-US" sz="1900" dirty="0"/>
              <a:t> </a:t>
            </a:r>
            <a:r>
              <a:rPr lang="en-US" sz="1900" dirty="0" err="1"/>
              <a:t>Entartungsdruck</a:t>
            </a:r>
            <a:r>
              <a:rPr lang="en-US" sz="1900" dirty="0"/>
              <a:t> in </a:t>
            </a:r>
            <a:r>
              <a:rPr lang="en-US" sz="1900" dirty="0" err="1"/>
              <a:t>einem</a:t>
            </a:r>
            <a:r>
              <a:rPr lang="en-US" sz="1900" dirty="0"/>
              <a:t> </a:t>
            </a:r>
            <a:r>
              <a:rPr lang="en-US" sz="1900" dirty="0" err="1"/>
              <a:t>stabilen</a:t>
            </a:r>
            <a:r>
              <a:rPr lang="en-US" sz="1900" dirty="0"/>
              <a:t> </a:t>
            </a:r>
            <a:r>
              <a:rPr lang="en-US" sz="1900" dirty="0" err="1"/>
              <a:t>Zustand</a:t>
            </a:r>
            <a:endParaRPr lang="en-US" sz="1900" dirty="0"/>
          </a:p>
          <a:p>
            <a:pPr marL="285750" indent="-285750">
              <a:buFont typeface="Arial" panose="020B0604020202020204" pitchFamily="34" charset="0"/>
              <a:buChar char="•"/>
            </a:pPr>
            <a:r>
              <a:rPr lang="en-US" sz="1900" dirty="0" err="1"/>
              <a:t>Etwa</a:t>
            </a:r>
            <a:r>
              <a:rPr lang="en-US" sz="1900" dirty="0"/>
              <a:t> die 0,5 bis 1-fache Masse der </a:t>
            </a:r>
            <a:r>
              <a:rPr lang="en-US" sz="1900" dirty="0" err="1"/>
              <a:t>heutigen</a:t>
            </a:r>
            <a:r>
              <a:rPr lang="en-US" sz="1900" dirty="0"/>
              <a:t> </a:t>
            </a:r>
            <a:r>
              <a:rPr lang="en-US" sz="1900" dirty="0" err="1"/>
              <a:t>Sonne</a:t>
            </a:r>
            <a:r>
              <a:rPr lang="en-US" sz="1900" dirty="0"/>
              <a:t> und den Radius der </a:t>
            </a:r>
            <a:r>
              <a:rPr lang="en-US" sz="1900" dirty="0" err="1"/>
              <a:t>Erde</a:t>
            </a:r>
            <a:endParaRPr lang="en-US" sz="1900" dirty="0"/>
          </a:p>
          <a:p>
            <a:pPr marL="285750" indent="-285750">
              <a:buFont typeface="Arial" panose="020B0604020202020204" pitchFamily="34" charset="0"/>
              <a:buChar char="•"/>
            </a:pPr>
            <a:r>
              <a:rPr lang="en-US" sz="1900" dirty="0" err="1"/>
              <a:t>Keine</a:t>
            </a:r>
            <a:r>
              <a:rPr lang="en-US" sz="1900" dirty="0"/>
              <a:t> </a:t>
            </a:r>
            <a:r>
              <a:rPr lang="en-US" sz="1900" dirty="0" err="1"/>
              <a:t>Energiequelle</a:t>
            </a:r>
            <a:r>
              <a:rPr lang="en-US" sz="1900" dirty="0"/>
              <a:t>, </a:t>
            </a:r>
            <a:r>
              <a:rPr lang="en-US" sz="1900" dirty="0" err="1"/>
              <a:t>erlischt</a:t>
            </a:r>
            <a:r>
              <a:rPr lang="en-US" sz="1900" dirty="0"/>
              <a:t> </a:t>
            </a:r>
            <a:r>
              <a:rPr lang="en-US" sz="1900" dirty="0" err="1"/>
              <a:t>langsam</a:t>
            </a:r>
            <a:r>
              <a:rPr lang="en-US" sz="1900" dirty="0"/>
              <a:t> und </a:t>
            </a:r>
            <a:r>
              <a:rPr lang="en-US" sz="1900" dirty="0" err="1"/>
              <a:t>wird</a:t>
            </a:r>
            <a:r>
              <a:rPr lang="en-US" sz="1900" dirty="0"/>
              <a:t> </a:t>
            </a:r>
            <a:r>
              <a:rPr lang="en-US" sz="1900" dirty="0" err="1"/>
              <a:t>zu</a:t>
            </a:r>
            <a:r>
              <a:rPr lang="en-US" sz="1900" dirty="0"/>
              <a:t> </a:t>
            </a:r>
            <a:r>
              <a:rPr lang="en-US" sz="1900" dirty="0" err="1"/>
              <a:t>einem</a:t>
            </a:r>
            <a:r>
              <a:rPr lang="en-US" sz="1900" dirty="0"/>
              <a:t> </a:t>
            </a:r>
            <a:r>
              <a:rPr lang="en-US" sz="1900" b="1" dirty="0" err="1"/>
              <a:t>schwarzen</a:t>
            </a:r>
            <a:r>
              <a:rPr lang="en-US" sz="1900" b="1" dirty="0"/>
              <a:t> </a:t>
            </a:r>
            <a:r>
              <a:rPr lang="en-US" sz="1900" b="1" dirty="0" err="1"/>
              <a:t>Zwerg</a:t>
            </a:r>
            <a:endParaRPr lang="en-US" sz="1900" b="1" dirty="0"/>
          </a:p>
        </p:txBody>
      </p:sp>
      <p:cxnSp>
        <p:nvCxnSpPr>
          <p:cNvPr id="7" name="Gerade Verbindung mit Pfeil 6">
            <a:extLst>
              <a:ext uri="{FF2B5EF4-FFF2-40B4-BE49-F238E27FC236}">
                <a16:creationId xmlns:a16="http://schemas.microsoft.com/office/drawing/2014/main" id="{8EBBC37F-9AF6-837B-7D79-35C916B5129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E8EFA1A-735D-95F9-3E04-100BB4AF7553}"/>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2" name="Ellipse 11">
            <a:extLst>
              <a:ext uri="{FF2B5EF4-FFF2-40B4-BE49-F238E27FC236}">
                <a16:creationId xmlns:a16="http://schemas.microsoft.com/office/drawing/2014/main" id="{48DF8275-93BB-0E62-3622-78BB02E4183E}"/>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14F04C7-CE69-387B-3634-71F5C647776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00445A6-D28B-E38E-53A6-67BDE788779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7AC14630-3AC9-69FA-0740-8FE435BF0175}"/>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C9A51EA-141E-C49E-79EF-1E5EE48A24D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CAB2592C-0772-DB49-80CD-3B694589AB9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71917D71-F006-01B5-6C91-84D3214289C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800DD4D5-9C84-75FF-775D-2FD948A50F49}"/>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CA3D2DE4-9B30-9784-29FA-5C9D045EC3B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17A5442-874B-5B32-42B4-A50AEB445DD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511AA800-492C-47B1-33BA-8B9669211899}"/>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A4BD46CC-1E5E-74B9-2F5B-1769907B79B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BE051616-5A02-F8BE-006E-6F5A3CC6F57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E1E09C23-4402-97DA-BB19-B1BE31DFFCC9}"/>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D02A207D-211D-6DC8-0953-275F53C2DB5C}"/>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FE23C344-FD33-29BD-D5C6-23EDE711BF8C}"/>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11266" name="Picture 2" descr="undefined">
            <a:extLst>
              <a:ext uri="{FF2B5EF4-FFF2-40B4-BE49-F238E27FC236}">
                <a16:creationId xmlns:a16="http://schemas.microsoft.com/office/drawing/2014/main" id="{3CE1E762-450B-3594-1033-9FE2571E67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77751" y="2419906"/>
            <a:ext cx="3095535" cy="2858176"/>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2">
            <a:extLst>
              <a:ext uri="{FF2B5EF4-FFF2-40B4-BE49-F238E27FC236}">
                <a16:creationId xmlns:a16="http://schemas.microsoft.com/office/drawing/2014/main" id="{2B6C9C3E-5909-EF8B-23A2-0146728680D8}"/>
              </a:ext>
            </a:extLst>
          </p:cNvPr>
          <p:cNvSpPr txBox="1"/>
          <p:nvPr/>
        </p:nvSpPr>
        <p:spPr>
          <a:xfrm>
            <a:off x="6590609" y="5320946"/>
            <a:ext cx="4981647" cy="1015663"/>
          </a:xfrm>
          <a:prstGeom prst="rect">
            <a:avLst/>
          </a:prstGeom>
          <a:noFill/>
        </p:spPr>
        <p:txBody>
          <a:bodyPr wrap="square" rtlCol="0">
            <a:spAutoFit/>
          </a:bodyPr>
          <a:lstStyle/>
          <a:p>
            <a:pPr algn="ctr"/>
            <a:r>
              <a:rPr lang="en-US" sz="1200" i="1" dirty="0" err="1"/>
              <a:t>Doppelsternsystem</a:t>
            </a:r>
            <a:r>
              <a:rPr lang="en-US" sz="1200" i="1" dirty="0"/>
              <a:t> Sirius A und Sirius B. Sirius B </a:t>
            </a:r>
            <a:r>
              <a:rPr lang="en-US" sz="1200" i="1" dirty="0" err="1"/>
              <a:t>ist</a:t>
            </a:r>
            <a:r>
              <a:rPr lang="en-US" sz="1200" i="1" dirty="0"/>
              <a:t> </a:t>
            </a:r>
            <a:r>
              <a:rPr lang="en-US" sz="1200" i="1" dirty="0" err="1"/>
              <a:t>ein</a:t>
            </a:r>
            <a:r>
              <a:rPr lang="en-US" sz="1200" i="1" dirty="0"/>
              <a:t> </a:t>
            </a:r>
            <a:r>
              <a:rPr lang="en-US" sz="1200" i="1" dirty="0" err="1"/>
              <a:t>weißer</a:t>
            </a:r>
            <a:r>
              <a:rPr lang="en-US" sz="1200" i="1" dirty="0"/>
              <a:t> </a:t>
            </a:r>
            <a:r>
              <a:rPr lang="en-US" sz="1200" i="1" dirty="0" err="1"/>
              <a:t>ZwergVom</a:t>
            </a:r>
            <a:r>
              <a:rPr lang="en-US" sz="1200" i="1" dirty="0"/>
              <a:t> </a:t>
            </a:r>
            <a:r>
              <a:rPr lang="en-US" sz="1200" i="1" dirty="0" err="1"/>
              <a:t>Protostern</a:t>
            </a:r>
            <a:r>
              <a:rPr lang="en-US" sz="1200" i="1" dirty="0"/>
              <a:t> </a:t>
            </a:r>
            <a:r>
              <a:rPr lang="en-US" sz="1200" i="1" dirty="0" err="1"/>
              <a:t>ausgestoßenes</a:t>
            </a:r>
            <a:r>
              <a:rPr lang="en-US" sz="1200" i="1" dirty="0"/>
              <a:t> Gas, das auf </a:t>
            </a:r>
            <a:r>
              <a:rPr lang="en-US" sz="1200" i="1" dirty="0" err="1"/>
              <a:t>Staubwolken</a:t>
            </a:r>
            <a:r>
              <a:rPr lang="en-US" sz="1200" i="1" dirty="0"/>
              <a:t> </a:t>
            </a:r>
            <a:r>
              <a:rPr lang="en-US" sz="1200" i="1" dirty="0" err="1"/>
              <a:t>trifft</a:t>
            </a:r>
            <a:r>
              <a:rPr lang="en-US" sz="1200" i="1" dirty="0"/>
              <a:t>. Es </a:t>
            </a:r>
            <a:r>
              <a:rPr lang="en-US" sz="1200" i="1" dirty="0" err="1"/>
              <a:t>sind</a:t>
            </a:r>
            <a:r>
              <a:rPr lang="en-US" sz="1200" i="1" dirty="0"/>
              <a:t> </a:t>
            </a:r>
            <a:r>
              <a:rPr lang="en-US" sz="1200" i="1" dirty="0" err="1"/>
              <a:t>zwei</a:t>
            </a:r>
            <a:r>
              <a:rPr lang="en-US" sz="1200" i="1" dirty="0"/>
              <a:t> Jets </a:t>
            </a:r>
            <a:r>
              <a:rPr lang="en-US" sz="1200" i="1" dirty="0" err="1"/>
              <a:t>sichtbar</a:t>
            </a:r>
            <a:r>
              <a:rPr lang="en-US" sz="1200" i="1" dirty="0"/>
              <a:t>, die </a:t>
            </a:r>
            <a:r>
              <a:rPr lang="en-US" sz="1200" i="1" dirty="0" err="1"/>
              <a:t>sich</a:t>
            </a:r>
            <a:r>
              <a:rPr lang="en-US" sz="1200" i="1" dirty="0"/>
              <a:t> diametral </a:t>
            </a:r>
            <a:r>
              <a:rPr lang="en-US" sz="1200" i="1" dirty="0" err="1"/>
              <a:t>vom</a:t>
            </a:r>
            <a:r>
              <a:rPr lang="en-US" sz="1200" i="1" dirty="0"/>
              <a:t> </a:t>
            </a:r>
            <a:r>
              <a:rPr lang="en-US" sz="1200" i="1" dirty="0" err="1"/>
              <a:t>Protostern</a:t>
            </a:r>
            <a:r>
              <a:rPr lang="en-US" sz="1200" i="1" dirty="0"/>
              <a:t> </a:t>
            </a:r>
            <a:r>
              <a:rPr lang="en-US" sz="1200" i="1" dirty="0" err="1"/>
              <a:t>im</a:t>
            </a:r>
            <a:r>
              <a:rPr lang="en-US" sz="1200" i="1" dirty="0"/>
              <a:t> </a:t>
            </a:r>
            <a:r>
              <a:rPr lang="en-US" sz="1200" i="1" dirty="0" err="1"/>
              <a:t>Zentrum</a:t>
            </a:r>
            <a:r>
              <a:rPr lang="en-US" sz="1200" i="1" dirty="0"/>
              <a:t> </a:t>
            </a:r>
            <a:r>
              <a:rPr lang="en-US" sz="1200" i="1" dirty="0" err="1"/>
              <a:t>wegbewegen</a:t>
            </a:r>
            <a:r>
              <a:rPr lang="en-US" sz="1200" i="1" dirty="0"/>
              <a:t>.</a:t>
            </a:r>
            <a:br>
              <a:rPr lang="de-DE" sz="1200" i="1" dirty="0"/>
            </a:br>
            <a:r>
              <a:rPr lang="de-DE" sz="1200" i="1" dirty="0"/>
              <a:t>Hubble/ESA</a:t>
            </a:r>
          </a:p>
        </p:txBody>
      </p:sp>
      <p:sp>
        <p:nvSpPr>
          <p:cNvPr id="24" name="Ellipse 23">
            <a:extLst>
              <a:ext uri="{FF2B5EF4-FFF2-40B4-BE49-F238E27FC236}">
                <a16:creationId xmlns:a16="http://schemas.microsoft.com/office/drawing/2014/main" id="{1C3E246F-62A9-A6BA-FF93-A40135BA2033}"/>
              </a:ext>
            </a:extLst>
          </p:cNvPr>
          <p:cNvSpPr/>
          <p:nvPr/>
        </p:nvSpPr>
        <p:spPr>
          <a:xfrm>
            <a:off x="10376555" y="1285342"/>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5" name="Textfeld 24">
            <a:extLst>
              <a:ext uri="{FF2B5EF4-FFF2-40B4-BE49-F238E27FC236}">
                <a16:creationId xmlns:a16="http://schemas.microsoft.com/office/drawing/2014/main" id="{E25D2038-7E6F-8368-7C28-670AD0AF0635}"/>
              </a:ext>
            </a:extLst>
          </p:cNvPr>
          <p:cNvSpPr txBox="1"/>
          <p:nvPr/>
        </p:nvSpPr>
        <p:spPr>
          <a:xfrm>
            <a:off x="9885929" y="1925296"/>
            <a:ext cx="1413252" cy="369332"/>
          </a:xfrm>
          <a:prstGeom prst="rect">
            <a:avLst/>
          </a:prstGeom>
          <a:noFill/>
        </p:spPr>
        <p:txBody>
          <a:bodyPr wrap="square" rtlCol="0">
            <a:spAutoFit/>
          </a:bodyPr>
          <a:lstStyle/>
          <a:p>
            <a:pPr algn="ctr"/>
            <a:r>
              <a:rPr lang="de-DE" sz="1800" b="1" dirty="0"/>
              <a:t>12,4 - 14</a:t>
            </a:r>
          </a:p>
        </p:txBody>
      </p:sp>
    </p:spTree>
    <p:extLst>
      <p:ext uri="{BB962C8B-B14F-4D97-AF65-F5344CB8AC3E}">
        <p14:creationId xmlns:p14="http://schemas.microsoft.com/office/powerpoint/2010/main" val="1665751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Entwicklung von Sternen</a:t>
            </a:r>
            <a:endParaRPr lang="de-DE"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Lebensphasen der Sterne</a:t>
            </a:r>
            <a:endParaRPr lang="de-DE" sz="1400" i="1" dirty="0"/>
          </a:p>
        </p:txBody>
      </p:sp>
    </p:spTree>
    <p:extLst>
      <p:ext uri="{BB962C8B-B14F-4D97-AF65-F5344CB8AC3E}">
        <p14:creationId xmlns:p14="http://schemas.microsoft.com/office/powerpoint/2010/main" val="3911487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Entwicklung von Sternen</a:t>
            </a:r>
            <a:endParaRPr lang="de-DE"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Je höher das </a:t>
            </a:r>
            <a:r>
              <a:rPr lang="en-US" sz="2400" dirty="0" err="1"/>
              <a:t>chemische</a:t>
            </a:r>
            <a:r>
              <a:rPr lang="en-US" sz="2400" dirty="0"/>
              <a:t> Element, desto höher die </a:t>
            </a:r>
            <a:r>
              <a:rPr lang="en-US" sz="2400" b="1" dirty="0"/>
              <a:t>Coulomb-</a:t>
            </a:r>
            <a:r>
              <a:rPr lang="en-US" sz="2400" b="1" dirty="0" err="1"/>
              <a:t>Barriere</a:t>
            </a:r>
            <a:endParaRPr lang="en-US" sz="2400" b="1" dirty="0"/>
          </a:p>
          <a:p>
            <a:pPr marL="285750" indent="-285750">
              <a:buFont typeface="Arial" panose="020B0604020202020204" pitchFamily="34" charset="0"/>
              <a:buChar char="•"/>
            </a:pPr>
            <a:r>
              <a:rPr lang="de-DE" sz="2400" dirty="0" err="1"/>
              <a:t>Wenn Temperatur </a:t>
            </a:r>
            <a:r>
              <a:rPr lang="de-DE" sz="2400" dirty="0"/>
              <a:t>und Dichte hoch </a:t>
            </a:r>
            <a:r>
              <a:rPr lang="de-DE" sz="2400" dirty="0" err="1"/>
              <a:t>genug sind</a:t>
            </a:r>
            <a:r>
              <a:rPr lang="de-DE" sz="2400" dirty="0"/>
              <a:t>, </a:t>
            </a:r>
            <a:r>
              <a:rPr lang="de-DE" sz="2400" dirty="0" err="1"/>
              <a:t>wird Heliumfusion </a:t>
            </a:r>
            <a:r>
              <a:rPr lang="de-DE" sz="2400" dirty="0"/>
              <a:t>möglich</a:t>
            </a:r>
          </a:p>
          <a:p>
            <a:pPr marL="285750" indent="-285750">
              <a:buFont typeface="Arial" panose="020B0604020202020204" pitchFamily="34" charset="0"/>
              <a:buChar char="•"/>
            </a:pPr>
            <a:r>
              <a:rPr lang="en-US" sz="2400" dirty="0"/>
              <a:t>Je nach Masse des Sterns können weitere Elemente verschmelzen</a:t>
            </a:r>
          </a:p>
          <a:p>
            <a:pPr marL="285750" indent="-285750">
              <a:buFont typeface="Arial" panose="020B0604020202020204" pitchFamily="34" charset="0"/>
              <a:buChar char="•"/>
            </a:pPr>
            <a:r>
              <a:rPr lang="en-US" sz="2400" dirty="0"/>
              <a:t>Der Stern durchläuft </a:t>
            </a:r>
            <a:r>
              <a:rPr lang="en-US" sz="2400" b="1" dirty="0"/>
              <a:t>Lebensphasen</a:t>
            </a:r>
            <a:r>
              <a:rPr lang="en-US" sz="2400" dirty="0"/>
              <a:t>, die mit den Kernfusionsprozessen gekoppelt sind</a:t>
            </a:r>
          </a:p>
        </p:txBody>
      </p:sp>
    </p:spTree>
    <p:extLst>
      <p:ext uri="{BB962C8B-B14F-4D97-AF65-F5344CB8AC3E}">
        <p14:creationId xmlns:p14="http://schemas.microsoft.com/office/powerpoint/2010/main" val="2278544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4243982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99996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b="1" cap="small" noProof="0" dirty="0"/>
              <a:t>Was ist</a:t>
            </a:r>
            <a:br>
              <a:rPr lang="de-DE" sz="3600" b="1" cap="small" noProof="0" dirty="0"/>
            </a:br>
            <a:r>
              <a:rPr lang="de-DE" sz="3600" cap="small" noProof="0" dirty="0"/>
              <a:t>Nukleare Astrophysik</a:t>
            </a:r>
            <a:br>
              <a:rPr lang="de-DE" sz="3600" cap="small" noProof="0" dirty="0"/>
            </a:br>
            <a:r>
              <a:rPr lang="de-DE" sz="3600" cap="small" noProof="0" dirty="0"/>
              <a:t>eigentlich?</a:t>
            </a:r>
            <a:endParaRPr lang="de-DE"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Elemente bis hin zu </a:t>
            </a:r>
            <a:r>
              <a:rPr lang="en-GB" sz="2400" b="1" dirty="0"/>
              <a:t>Eisen </a:t>
            </a:r>
            <a:r>
              <a:rPr lang="en-GB" sz="2400" dirty="0"/>
              <a:t>können durch Kernfusion in stellaren Prozessen synthetisiert werden</a:t>
            </a:r>
          </a:p>
          <a:p>
            <a:pPr marL="285750" indent="-285750">
              <a:buFont typeface="Arial" panose="020B0604020202020204" pitchFamily="34" charset="0"/>
              <a:buChar char="•"/>
            </a:pPr>
            <a:r>
              <a:rPr lang="en-GB" sz="2400" dirty="0" err="1"/>
              <a:t>Dadurch</a:t>
            </a:r>
            <a:r>
              <a:rPr lang="en-GB" sz="2400" dirty="0"/>
              <a:t> gibt es einen erhöhten Eisengehalt</a:t>
            </a:r>
          </a:p>
        </p:txBody>
      </p:sp>
    </p:spTree>
    <p:extLst>
      <p:ext uri="{BB962C8B-B14F-4D97-AF65-F5344CB8AC3E}">
        <p14:creationId xmlns:p14="http://schemas.microsoft.com/office/powerpoint/2010/main" val="2388553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736595" y="945406"/>
            <a:ext cx="581025" cy="479499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fik 6" descr="Fragezeichen mit einfarbiger Füllung">
            <a:extLst>
              <a:ext uri="{FF2B5EF4-FFF2-40B4-BE49-F238E27FC236}">
                <a16:creationId xmlns:a16="http://schemas.microsoft.com/office/drawing/2014/main" id="{49F22F74-DCF2-032D-64F2-664B7C5CC8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3520" y="1998980"/>
            <a:ext cx="2860040" cy="2860040"/>
          </a:xfrm>
          <a:prstGeom prst="rect">
            <a:avLst/>
          </a:prstGeom>
        </p:spPr>
      </p:pic>
    </p:spTree>
    <p:extLst>
      <p:ext uri="{BB962C8B-B14F-4D97-AF65-F5344CB8AC3E}">
        <p14:creationId xmlns:p14="http://schemas.microsoft.com/office/powerpoint/2010/main" val="988452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III</a:t>
            </a:r>
          </a:p>
          <a:p>
            <a:pPr algn="ctr">
              <a:spcAft>
                <a:spcPts val="600"/>
              </a:spcAft>
            </a:pPr>
            <a:r>
              <a:rPr lang="en-US" sz="3600" cap="small" dirty="0" err="1">
                <a:solidFill>
                  <a:schemeClr val="bg1"/>
                </a:solidFill>
              </a:rPr>
              <a:t>Primordiale</a:t>
            </a:r>
            <a:r>
              <a:rPr lang="en-US" sz="3600" cap="small" dirty="0">
                <a:solidFill>
                  <a:schemeClr val="bg1"/>
                </a:solidFill>
              </a:rPr>
              <a:t> </a:t>
            </a:r>
            <a:r>
              <a:rPr lang="en-US" sz="3600" cap="small" dirty="0" err="1">
                <a:solidFill>
                  <a:schemeClr val="bg1"/>
                </a:solidFill>
              </a:rPr>
              <a:t>Nukleosynthese</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2078144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38464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Atomkerne </a:t>
                </a:r>
                <a:r>
                  <a:rPr lang="en-US" sz="2000" dirty="0" err="1"/>
                  <a:t>tendieren</a:t>
                </a:r>
                <a:r>
                  <a:rPr lang="en-US" sz="2000" dirty="0"/>
                  <a:t> </a:t>
                </a:r>
                <a:r>
                  <a:rPr lang="en-US" sz="2000" dirty="0" err="1"/>
                  <a:t>zu</a:t>
                </a:r>
                <a:r>
                  <a:rPr lang="en-US" sz="2000" dirty="0"/>
                  <a:t> </a:t>
                </a:r>
                <a:r>
                  <a:rPr lang="en-US" sz="2000" dirty="0" err="1"/>
                  <a:t>einem</a:t>
                </a:r>
                <a:r>
                  <a:rPr lang="en-US" sz="2000" dirty="0"/>
                  <a:t> </a:t>
                </a:r>
                <a:r>
                  <a:rPr lang="en-US" sz="2000" dirty="0" err="1"/>
                  <a:t>stabilen</a:t>
                </a:r>
                <a:r>
                  <a:rPr lang="en-US" sz="2000" dirty="0"/>
                  <a:t> </a:t>
                </a:r>
                <a:r>
                  <a:rPr lang="en-US" sz="2000" dirty="0" err="1"/>
                  <a:t>Grundzustand</a:t>
                </a:r>
                <a:endParaRPr lang="en-US" sz="2000" dirty="0"/>
              </a:p>
              <a:p>
                <a:pPr marL="285750" indent="-285750">
                  <a:spcAft>
                    <a:spcPts val="600"/>
                  </a:spcAft>
                  <a:buFont typeface="Arial" panose="020B0604020202020204" pitchFamily="34" charset="0"/>
                  <a:buChar char="•"/>
                </a:pPr>
                <a:r>
                  <a:rPr lang="en-US" sz="2000" dirty="0" err="1"/>
                  <a:t>Durch</a:t>
                </a:r>
                <a:r>
                  <a:rPr lang="en-US" sz="2000" dirty="0"/>
                  <a:t> </a:t>
                </a:r>
                <a:r>
                  <a:rPr lang="en-US" sz="2000" dirty="0" err="1"/>
                  <a:t>unterschiedliche</a:t>
                </a:r>
                <a:r>
                  <a:rPr lang="en-US" sz="2000" dirty="0"/>
                  <a:t> </a:t>
                </a:r>
                <a:r>
                  <a:rPr lang="en-US" sz="2000" dirty="0" err="1"/>
                  <a:t>Kernreaktionen</a:t>
                </a:r>
                <a:r>
                  <a:rPr lang="en-US" sz="2000" dirty="0"/>
                  <a:t> </a:t>
                </a:r>
                <a:r>
                  <a:rPr lang="en-US" sz="2000" dirty="0" err="1"/>
                  <a:t>können</a:t>
                </a:r>
                <a:r>
                  <a:rPr lang="en-US" sz="2000" dirty="0"/>
                  <a:t> </a:t>
                </a:r>
                <a:r>
                  <a:rPr lang="en-US" sz="2000" dirty="0" err="1"/>
                  <a:t>Atomkerne</a:t>
                </a:r>
                <a:r>
                  <a:rPr lang="en-US" sz="2000" dirty="0"/>
                  <a:t> </a:t>
                </a:r>
                <a:r>
                  <a:rPr lang="en-US" sz="2000" dirty="0" err="1"/>
                  <a:t>stabilere</a:t>
                </a:r>
                <a:r>
                  <a:rPr lang="en-US" sz="2000" dirty="0"/>
                  <a:t> </a:t>
                </a:r>
                <a:r>
                  <a:rPr lang="en-US" sz="2000" dirty="0" err="1"/>
                  <a:t>Zustände</a:t>
                </a:r>
                <a:r>
                  <a:rPr lang="en-US" sz="2000" dirty="0"/>
                  <a:t> </a:t>
                </a:r>
                <a:r>
                  <a:rPr lang="en-US" sz="2000" dirty="0" err="1"/>
                  <a:t>erreichen</a:t>
                </a:r>
                <a:endParaRPr lang="en-US" sz="2000" dirty="0"/>
              </a:p>
              <a:p>
                <a:pPr marL="285750" indent="-285750">
                  <a:spcAft>
                    <a:spcPts val="600"/>
                  </a:spcAft>
                  <a:buFont typeface="Arial" panose="020B0604020202020204" pitchFamily="34" charset="0"/>
                  <a:buChar char="•"/>
                </a:pPr>
                <a:r>
                  <a:rPr lang="en-US" sz="2400" dirty="0"/>
                  <a:t>Man </a:t>
                </a:r>
                <a:r>
                  <a:rPr lang="en-US" sz="2400" dirty="0" err="1"/>
                  <a:t>unterscheidet</a:t>
                </a:r>
                <a:r>
                  <a:rPr lang="en-US" sz="2400" dirty="0"/>
                  <a:t>:</a:t>
                </a:r>
              </a:p>
              <a:p>
                <a:pPr marL="868680" lvl="1" indent="-457200">
                  <a:spcAft>
                    <a:spcPts val="600"/>
                  </a:spcAft>
                  <a:buFont typeface="+mj-lt"/>
                  <a:buAutoNum type="arabicPeriod"/>
                </a:pPr>
                <a:r>
                  <a:rPr lang="en-US" sz="2400" b="1" dirty="0" err="1"/>
                  <a:t>Kernfusion</a:t>
                </a:r>
                <a:r>
                  <a:rPr lang="en-US" sz="2400" dirty="0"/>
                  <a:t> </a:t>
                </a:r>
                <a:r>
                  <a:rPr lang="en-US" sz="1600" i="1" dirty="0" err="1"/>
                  <a:t>aus</a:t>
                </a:r>
                <a:r>
                  <a:rPr lang="en-US" sz="1600" i="1" dirty="0"/>
                  <a:t> </a:t>
                </a:r>
                <a:r>
                  <a:rPr lang="en-US" sz="1600" i="1" dirty="0" err="1"/>
                  <a:t>zwei</a:t>
                </a:r>
                <a:r>
                  <a:rPr lang="en-US" sz="1600" i="1" dirty="0"/>
                  <a:t> </a:t>
                </a:r>
                <a:r>
                  <a:rPr lang="en-US" sz="1600" i="1" dirty="0" err="1"/>
                  <a:t>mach</a:t>
                </a:r>
                <a:r>
                  <a:rPr lang="en-US" sz="1600" i="1" dirty="0"/>
                  <a:t> </a:t>
                </a:r>
                <a:r>
                  <a:rPr lang="en-US" sz="1600" i="1" dirty="0" err="1"/>
                  <a:t>eins</a:t>
                </a:r>
                <a:br>
                  <a:rPr lang="en-US" sz="1600" i="1" dirty="0"/>
                </a:br>
                <a:br>
                  <a:rPr lang="en-US" sz="1600" i="1" dirty="0"/>
                </a:br>
                <a14:m>
                  <m:oMath xmlns:m="http://schemas.openxmlformats.org/officeDocument/2006/math">
                    <m:sPre>
                      <m:sPrePr>
                        <m:ctrlPr>
                          <a:rPr lang="de-DE" sz="2600" b="1" i="1">
                            <a:solidFill>
                              <a:srgbClr val="00305E"/>
                            </a:solidFill>
                            <a:latin typeface="Cambria Math" panose="02040503050406030204" pitchFamily="18" charset="0"/>
                          </a:rPr>
                        </m:ctrlPr>
                      </m:sPrePr>
                      <m:sub>
                        <m:r>
                          <a:rPr lang="de-DE" sz="2600" b="1">
                            <a:solidFill>
                              <a:srgbClr val="00305E"/>
                            </a:solidFill>
                            <a:latin typeface="Cambria Math" panose="02040503050406030204" pitchFamily="18" charset="0"/>
                          </a:rPr>
                          <m:t>𝟏</m:t>
                        </m:r>
                      </m:sub>
                      <m:sup>
                        <m:r>
                          <a:rPr lang="de-DE" sz="2600" b="1">
                            <a:solidFill>
                              <a:srgbClr val="00305E"/>
                            </a:solidFill>
                            <a:latin typeface="Cambria Math" panose="02040503050406030204" pitchFamily="18" charset="0"/>
                          </a:rPr>
                          <m:t>𝟐</m:t>
                        </m:r>
                      </m:sup>
                      <m:e>
                        <m:r>
                          <a:rPr lang="de-DE" sz="2600" b="1">
                            <a:solidFill>
                              <a:srgbClr val="00305E"/>
                            </a:solidFill>
                            <a:latin typeface="Cambria Math" panose="02040503050406030204" pitchFamily="18" charset="0"/>
                          </a:rPr>
                          <m:t>𝐇</m:t>
                        </m:r>
                      </m:e>
                    </m:sPre>
                    <m:r>
                      <a:rPr lang="de-DE" sz="2600" b="1">
                        <a:solidFill>
                          <a:srgbClr val="00305E"/>
                        </a:solidFill>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a:solidFill>
                              <a:srgbClr val="00305E"/>
                            </a:solidFill>
                            <a:latin typeface="Cambria Math" panose="02040503050406030204" pitchFamily="18" charset="0"/>
                          </a:rPr>
                          <m:t>𝟏</m:t>
                        </m:r>
                      </m:sub>
                      <m:sup>
                        <m:r>
                          <a:rPr lang="de-DE" sz="2600" b="1">
                            <a:solidFill>
                              <a:srgbClr val="00305E"/>
                            </a:solidFill>
                            <a:latin typeface="Cambria Math" panose="02040503050406030204" pitchFamily="18" charset="0"/>
                          </a:rPr>
                          <m:t>𝟏</m:t>
                        </m:r>
                      </m:sup>
                      <m:e>
                        <m:r>
                          <a:rPr lang="de-DE" sz="2600" b="1">
                            <a:solidFill>
                              <a:srgbClr val="00305E"/>
                            </a:solidFill>
                            <a:latin typeface="Cambria Math" panose="02040503050406030204" pitchFamily="18" charset="0"/>
                          </a:rPr>
                          <m:t>𝐇</m:t>
                        </m:r>
                      </m:e>
                    </m:sPre>
                    <m:r>
                      <a:rPr lang="de-DE" sz="2600" b="1">
                        <a:solidFill>
                          <a:srgbClr val="00305E"/>
                        </a:solidFill>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i="1">
                            <a:solidFill>
                              <a:srgbClr val="00305E"/>
                            </a:solidFill>
                            <a:latin typeface="Cambria Math" panose="02040503050406030204" pitchFamily="18" charset="0"/>
                          </a:rPr>
                          <m:t>𝟐</m:t>
                        </m:r>
                      </m:sub>
                      <m:sup>
                        <m:r>
                          <a:rPr lang="de-DE" sz="2600" b="1" i="1">
                            <a:solidFill>
                              <a:srgbClr val="00305E"/>
                            </a:solidFill>
                            <a:latin typeface="Cambria Math" panose="02040503050406030204" pitchFamily="18" charset="0"/>
                          </a:rPr>
                          <m:t>𝟑</m:t>
                        </m:r>
                      </m:sup>
                      <m:e>
                        <m:r>
                          <a:rPr lang="de-DE" sz="2600" b="1">
                            <a:solidFill>
                              <a:srgbClr val="00305E"/>
                            </a:solidFill>
                            <a:latin typeface="Cambria Math" panose="02040503050406030204" pitchFamily="18" charset="0"/>
                          </a:rPr>
                          <m:t>𝐇𝐞</m:t>
                        </m:r>
                        <m:r>
                          <a:rPr lang="de-DE" sz="2600" b="1" i="1">
                            <a:solidFill>
                              <a:srgbClr val="00305E"/>
                            </a:solidFill>
                            <a:latin typeface="Cambria Math" panose="02040503050406030204" pitchFamily="18" charset="0"/>
                          </a:rPr>
                          <m:t>+</m:t>
                        </m:r>
                      </m:e>
                    </m:sPre>
                    <m:r>
                      <a:rPr lang="de-DE" sz="2600" b="1" i="1">
                        <a:solidFill>
                          <a:srgbClr val="00305E"/>
                        </a:solidFill>
                        <a:latin typeface="Cambria Math" panose="02040503050406030204" pitchFamily="18" charset="0"/>
                        <a:sym typeface="Symbol" panose="05050102010706020507" pitchFamily="18" charset="2"/>
                      </a:rPr>
                      <m:t></m:t>
                    </m:r>
                  </m:oMath>
                </a14:m>
                <a:endParaRPr lang="en-US" sz="2600" i="1" dirty="0"/>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384645"/>
              </a:xfrm>
              <a:prstGeom prst="rect">
                <a:avLst/>
              </a:prstGeom>
              <a:blipFill>
                <a:blip r:embed="rId3"/>
                <a:stretch>
                  <a:fillRect l="-1509" t="-1081"/>
                </a:stretch>
              </a:blipFill>
            </p:spPr>
            <p:txBody>
              <a:bodyPr/>
              <a:lstStyle/>
              <a:p>
                <a:r>
                  <a:rPr lang="de-DE">
                    <a:noFill/>
                  </a:rPr>
                  <a:t> </a:t>
                </a:r>
              </a:p>
            </p:txBody>
          </p:sp>
        </mc:Fallback>
      </mc:AlternateContent>
      <p:pic>
        <p:nvPicPr>
          <p:cNvPr id="2" name="Picture 2">
            <a:extLst>
              <a:ext uri="{FF2B5EF4-FFF2-40B4-BE49-F238E27FC236}">
                <a16:creationId xmlns:a16="http://schemas.microsoft.com/office/drawing/2014/main" id="{FDF24CF4-8BEA-9BE9-2C6A-8EA99C90C2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388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5832388" cy="373185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Atomkerne </a:t>
                </a:r>
                <a:r>
                  <a:rPr lang="en-US" sz="2000" dirty="0" err="1"/>
                  <a:t>tendieren</a:t>
                </a:r>
                <a:r>
                  <a:rPr lang="en-US" sz="2000" dirty="0"/>
                  <a:t> </a:t>
                </a:r>
                <a:r>
                  <a:rPr lang="en-US" sz="2000" dirty="0" err="1"/>
                  <a:t>zu</a:t>
                </a:r>
                <a:r>
                  <a:rPr lang="en-US" sz="2000" dirty="0"/>
                  <a:t> </a:t>
                </a:r>
                <a:r>
                  <a:rPr lang="en-US" sz="2000" dirty="0" err="1"/>
                  <a:t>einem</a:t>
                </a:r>
                <a:r>
                  <a:rPr lang="en-US" sz="2000" dirty="0"/>
                  <a:t> </a:t>
                </a:r>
                <a:r>
                  <a:rPr lang="en-US" sz="2000" dirty="0" err="1"/>
                  <a:t>stabilen</a:t>
                </a:r>
                <a:r>
                  <a:rPr lang="en-US" sz="2000" dirty="0"/>
                  <a:t> </a:t>
                </a:r>
                <a:r>
                  <a:rPr lang="en-US" sz="2000" dirty="0" err="1"/>
                  <a:t>Grundzustand</a:t>
                </a:r>
                <a:endParaRPr lang="en-US" sz="2000" dirty="0"/>
              </a:p>
              <a:p>
                <a:pPr marL="285750" indent="-285750">
                  <a:spcAft>
                    <a:spcPts val="600"/>
                  </a:spcAft>
                  <a:buFont typeface="Arial" panose="020B0604020202020204" pitchFamily="34" charset="0"/>
                  <a:buChar char="•"/>
                </a:pPr>
                <a:r>
                  <a:rPr lang="en-US" sz="2000" dirty="0" err="1"/>
                  <a:t>Durch</a:t>
                </a:r>
                <a:r>
                  <a:rPr lang="en-US" sz="2000" dirty="0"/>
                  <a:t> </a:t>
                </a:r>
                <a:r>
                  <a:rPr lang="en-US" sz="2000" dirty="0" err="1"/>
                  <a:t>unterschiedliche</a:t>
                </a:r>
                <a:r>
                  <a:rPr lang="en-US" sz="2000" dirty="0"/>
                  <a:t> </a:t>
                </a:r>
                <a:r>
                  <a:rPr lang="en-US" sz="2000" dirty="0" err="1"/>
                  <a:t>Kernreaktionen</a:t>
                </a:r>
                <a:r>
                  <a:rPr lang="en-US" sz="2000" dirty="0"/>
                  <a:t> </a:t>
                </a:r>
                <a:r>
                  <a:rPr lang="en-US" sz="2000" dirty="0" err="1"/>
                  <a:t>können</a:t>
                </a:r>
                <a:r>
                  <a:rPr lang="en-US" sz="2000" dirty="0"/>
                  <a:t> </a:t>
                </a:r>
                <a:r>
                  <a:rPr lang="en-US" sz="2000" dirty="0" err="1"/>
                  <a:t>Atomkerne</a:t>
                </a:r>
                <a:r>
                  <a:rPr lang="en-US" sz="2000" dirty="0"/>
                  <a:t> </a:t>
                </a:r>
                <a:r>
                  <a:rPr lang="en-US" sz="2000" dirty="0" err="1"/>
                  <a:t>stabilere</a:t>
                </a:r>
                <a:r>
                  <a:rPr lang="en-US" sz="2000" dirty="0"/>
                  <a:t> </a:t>
                </a:r>
                <a:r>
                  <a:rPr lang="en-US" sz="2000" dirty="0" err="1"/>
                  <a:t>Zustände</a:t>
                </a:r>
                <a:r>
                  <a:rPr lang="en-US" sz="2000" dirty="0"/>
                  <a:t> </a:t>
                </a:r>
                <a:r>
                  <a:rPr lang="en-US" sz="2000" dirty="0" err="1"/>
                  <a:t>erreichen</a:t>
                </a:r>
                <a:endParaRPr lang="en-US" sz="2000" dirty="0"/>
              </a:p>
              <a:p>
                <a:pPr marL="285750" indent="-285750">
                  <a:spcAft>
                    <a:spcPts val="600"/>
                  </a:spcAft>
                  <a:buFont typeface="Arial" panose="020B0604020202020204" pitchFamily="34" charset="0"/>
                  <a:buChar char="•"/>
                </a:pPr>
                <a:r>
                  <a:rPr lang="en-US" sz="2400" dirty="0"/>
                  <a:t>Man </a:t>
                </a:r>
                <a:r>
                  <a:rPr lang="en-US" sz="2400" dirty="0" err="1"/>
                  <a:t>unterscheidet</a:t>
                </a:r>
                <a:r>
                  <a:rPr lang="en-US" sz="2400" dirty="0"/>
                  <a:t>:</a:t>
                </a:r>
              </a:p>
              <a:p>
                <a:pPr marL="868680" lvl="1" indent="-457200">
                  <a:spcAft>
                    <a:spcPts val="600"/>
                  </a:spcAft>
                  <a:buFont typeface="+mj-lt"/>
                  <a:buAutoNum type="arabicPeriod"/>
                </a:pPr>
                <a:r>
                  <a:rPr lang="en-US" sz="2400" b="1" dirty="0" err="1"/>
                  <a:t>Kernfusion</a:t>
                </a:r>
                <a:r>
                  <a:rPr lang="en-US" sz="2400" dirty="0"/>
                  <a:t> </a:t>
                </a:r>
                <a:r>
                  <a:rPr lang="en-US" sz="1600" i="1" dirty="0" err="1"/>
                  <a:t>aus</a:t>
                </a:r>
                <a:r>
                  <a:rPr lang="en-US" sz="1600" i="1" dirty="0"/>
                  <a:t> </a:t>
                </a:r>
                <a:r>
                  <a:rPr lang="en-US" sz="1600" i="1" dirty="0" err="1"/>
                  <a:t>zwei</a:t>
                </a:r>
                <a:r>
                  <a:rPr lang="en-US" sz="1600" i="1" dirty="0"/>
                  <a:t> </a:t>
                </a:r>
                <a:r>
                  <a:rPr lang="en-US" sz="1600" i="1" dirty="0" err="1"/>
                  <a:t>mach</a:t>
                </a:r>
                <a:r>
                  <a:rPr lang="en-US" sz="1600" i="1" dirty="0"/>
                  <a:t> </a:t>
                </a:r>
                <a:r>
                  <a:rPr lang="en-US" sz="1600" i="1" dirty="0" err="1"/>
                  <a:t>eins</a:t>
                </a:r>
                <a:endParaRPr lang="en-US" sz="1600" i="1" dirty="0"/>
              </a:p>
              <a:p>
                <a:pPr marL="868680" lvl="1" indent="-457200">
                  <a:spcAft>
                    <a:spcPts val="600"/>
                  </a:spcAft>
                  <a:buFont typeface="+mj-lt"/>
                  <a:buAutoNum type="arabicPeriod"/>
                  <a:defRPr/>
                </a:pPr>
                <a:r>
                  <a:rPr lang="en-US" sz="2400" b="1" dirty="0" err="1"/>
                  <a:t>Kernspaltung</a:t>
                </a:r>
                <a:r>
                  <a:rPr lang="en-US" sz="2400" dirty="0"/>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aus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mach</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mehrere</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kumimoji="0" lang="en-US" sz="1600" b="0" i="1" u="none" strike="noStrike" kern="1200" cap="none" spc="0" normalizeH="0" baseline="0" noProof="0" dirty="0">
                    <a:ln>
                      <a:noFill/>
                    </a:ln>
                    <a:solidFill>
                      <a:srgbClr val="00305E"/>
                    </a:solidFill>
                    <a:effectLst/>
                    <a:uLnTx/>
                    <a:uFillTx/>
                    <a:latin typeface="Open Sans"/>
                    <a:ea typeface="+mn-ea"/>
                    <a:cs typeface="+mn-cs"/>
                  </a:rPr>
                </a:br>
                <a14:m>
                  <m:oMath xmlns:m="http://schemas.openxmlformats.org/officeDocument/2006/math">
                    <m:sPre>
                      <m:sPrePr>
                        <m:ctrlPr>
                          <a:rPr kumimoji="0" lang="de-DE" sz="2600" b="1" i="1" u="none" strike="noStrike" kern="1200" cap="none" spc="0" normalizeH="0" baseline="0" noProof="0">
                            <a:ln>
                              <a:noFill/>
                            </a:ln>
                            <a:solidFill>
                              <a:srgbClr val="00305E"/>
                            </a:solidFill>
                            <a:effectLst/>
                            <a:uLnTx/>
                            <a:uFillTx/>
                            <a:latin typeface="Cambria Math" panose="02040503050406030204" pitchFamily="18" charset="0"/>
                          </a:rPr>
                        </m:ctrlPr>
                      </m:sPrePr>
                      <m:sub>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𝟗𝟐</m:t>
                        </m:r>
                      </m:sub>
                      <m:sup>
                        <m:r>
                          <a:rPr kumimoji="0" lang="de-DE" sz="2600" b="1" i="0" u="none" strike="noStrike" kern="1200" cap="none" spc="0" normalizeH="0" baseline="0" noProof="0">
                            <a:ln>
                              <a:noFill/>
                            </a:ln>
                            <a:solidFill>
                              <a:srgbClr val="00305E"/>
                            </a:solidFill>
                            <a:effectLst/>
                            <a:uLnTx/>
                            <a:uFillTx/>
                            <a:latin typeface="Cambria Math" panose="02040503050406030204" pitchFamily="18" charset="0"/>
                          </a:rPr>
                          <m:t>𝟐</m:t>
                        </m:r>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𝟑𝟔</m:t>
                        </m:r>
                      </m:sup>
                      <m: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𝐔</m:t>
                        </m:r>
                      </m:e>
                    </m:sPr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600" b="1" i="1" u="none" strike="noStrike" kern="1200" cap="none" spc="0" normalizeH="0" baseline="0" noProof="0">
                            <a:ln>
                              <a:noFill/>
                            </a:ln>
                            <a:solidFill>
                              <a:srgbClr val="00305E"/>
                            </a:solidFill>
                            <a:effectLst/>
                            <a:uLnTx/>
                            <a:uFillTx/>
                            <a:latin typeface="Cambria Math" panose="02040503050406030204" pitchFamily="18" charset="0"/>
                          </a:rPr>
                        </m:ctrlPr>
                      </m:sPrePr>
                      <m:sub>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𝟓𝟔</m:t>
                        </m:r>
                      </m:sub>
                      <m:sup>
                        <m:r>
                          <a:rPr kumimoji="0" lang="de-DE" sz="2600" b="1" i="0" u="none" strike="noStrike" kern="1200" cap="none" spc="0" normalizeH="0" baseline="0" noProof="0">
                            <a:ln>
                              <a:noFill/>
                            </a:ln>
                            <a:solidFill>
                              <a:srgbClr val="00305E"/>
                            </a:solidFill>
                            <a:effectLst/>
                            <a:uLnTx/>
                            <a:uFillTx/>
                            <a:latin typeface="Cambria Math" panose="02040503050406030204" pitchFamily="18" charset="0"/>
                          </a:rPr>
                          <m:t>𝟏</m:t>
                        </m:r>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𝟑𝟗</m:t>
                        </m:r>
                      </m:sup>
                      <m: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𝐁𝐚</m:t>
                        </m:r>
                      </m:e>
                    </m:sPr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i="0" smtClean="0">
                            <a:solidFill>
                              <a:srgbClr val="00305E"/>
                            </a:solidFill>
                            <a:latin typeface="Cambria Math" panose="02040503050406030204" pitchFamily="18" charset="0"/>
                          </a:rPr>
                          <m:t>𝟑</m:t>
                        </m:r>
                        <m:r>
                          <a:rPr lang="de-DE" sz="2600" b="1" i="0">
                            <a:solidFill>
                              <a:srgbClr val="00305E"/>
                            </a:solidFill>
                            <a:latin typeface="Cambria Math" panose="02040503050406030204" pitchFamily="18" charset="0"/>
                          </a:rPr>
                          <m:t>𝟔</m:t>
                        </m:r>
                      </m:sub>
                      <m:sup>
                        <m:r>
                          <a:rPr lang="de-DE" sz="2600" b="1" i="0">
                            <a:solidFill>
                              <a:srgbClr val="00305E"/>
                            </a:solidFill>
                            <a:latin typeface="Cambria Math" panose="02040503050406030204" pitchFamily="18" charset="0"/>
                          </a:rPr>
                          <m:t>𝟗</m:t>
                        </m:r>
                        <m:r>
                          <a:rPr lang="de-DE" sz="2600" b="1" i="0" smtClean="0">
                            <a:solidFill>
                              <a:srgbClr val="00305E"/>
                            </a:solidFill>
                            <a:latin typeface="Cambria Math" panose="02040503050406030204" pitchFamily="18" charset="0"/>
                          </a:rPr>
                          <m:t>𝟓</m:t>
                        </m:r>
                      </m:sup>
                      <m:e>
                        <m:r>
                          <a:rPr lang="de-DE" sz="2600" b="1" i="0" smtClean="0">
                            <a:solidFill>
                              <a:srgbClr val="00305E"/>
                            </a:solidFill>
                            <a:latin typeface="Cambria Math" panose="02040503050406030204" pitchFamily="18" charset="0"/>
                          </a:rPr>
                          <m:t>𝐊𝐫</m:t>
                        </m:r>
                      </m:e>
                    </m:sPre>
                    <m:r>
                      <a:rPr lang="de-DE" sz="2600" b="1" i="0" smtClean="0">
                        <a:solidFill>
                          <a:srgbClr val="00305E"/>
                        </a:solidFill>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i="0" smtClean="0">
                            <a:solidFill>
                              <a:srgbClr val="00305E"/>
                            </a:solidFill>
                            <a:latin typeface="Cambria Math" panose="02040503050406030204" pitchFamily="18" charset="0"/>
                          </a:rPr>
                          <m:t>𝟎</m:t>
                        </m:r>
                      </m:sub>
                      <m:sup>
                        <m:r>
                          <a:rPr lang="de-DE" sz="2600" b="1" i="0" smtClean="0">
                            <a:solidFill>
                              <a:srgbClr val="00305E"/>
                            </a:solidFill>
                            <a:latin typeface="Cambria Math" panose="02040503050406030204" pitchFamily="18" charset="0"/>
                          </a:rPr>
                          <m:t>𝟏</m:t>
                        </m:r>
                      </m:sup>
                      <m:e>
                        <m:r>
                          <a:rPr lang="de-DE" sz="2600" b="1" i="0" smtClean="0">
                            <a:solidFill>
                              <a:srgbClr val="00305E"/>
                            </a:solidFill>
                            <a:latin typeface="Cambria Math" panose="02040503050406030204" pitchFamily="18" charset="0"/>
                          </a:rPr>
                          <m:t>𝐧</m:t>
                        </m:r>
                      </m:e>
                    </m:sPre>
                    <m:r>
                      <a:rPr lang="de-DE" sz="2600" b="1" i="0" smtClean="0">
                        <a:solidFill>
                          <a:srgbClr val="00305E"/>
                        </a:solidFill>
                        <a:latin typeface="Cambria Math" panose="02040503050406030204" pitchFamily="18" charset="0"/>
                      </a:rPr>
                      <m:t>+</m:t>
                    </m:r>
                  </m:oMath>
                </a14:m>
                <a:r>
                  <a:rPr lang="de-DE" sz="2600" b="1" dirty="0">
                    <a:solidFill>
                      <a:srgbClr val="00305E"/>
                    </a:solidFill>
                  </a:rPr>
                  <a:t> </a:t>
                </a:r>
                <a14:m>
                  <m:oMath xmlns:m="http://schemas.openxmlformats.org/officeDocument/2006/math">
                    <m:sPre>
                      <m:sPrePr>
                        <m:ctrlPr>
                          <a:rPr lang="de-DE" sz="2600" b="1" i="1">
                            <a:solidFill>
                              <a:srgbClr val="00305E"/>
                            </a:solidFill>
                            <a:latin typeface="Cambria Math" panose="02040503050406030204" pitchFamily="18" charset="0"/>
                          </a:rPr>
                        </m:ctrlPr>
                      </m:sPrePr>
                      <m:sub>
                        <m:r>
                          <a:rPr lang="de-DE" sz="2600" b="1" i="0">
                            <a:solidFill>
                              <a:srgbClr val="00305E"/>
                            </a:solidFill>
                            <a:latin typeface="Cambria Math" panose="02040503050406030204" pitchFamily="18" charset="0"/>
                          </a:rPr>
                          <m:t>𝟎</m:t>
                        </m:r>
                      </m:sub>
                      <m:sup>
                        <m:r>
                          <a:rPr lang="de-DE" sz="2600" b="1" i="0">
                            <a:solidFill>
                              <a:srgbClr val="00305E"/>
                            </a:solidFill>
                            <a:latin typeface="Cambria Math" panose="02040503050406030204" pitchFamily="18" charset="0"/>
                          </a:rPr>
                          <m:t>𝟏</m:t>
                        </m:r>
                      </m:sup>
                      <m:e>
                        <m:r>
                          <a:rPr lang="de-DE" sz="2600" b="1" i="0">
                            <a:solidFill>
                              <a:srgbClr val="00305E"/>
                            </a:solidFill>
                            <a:latin typeface="Cambria Math" panose="02040503050406030204" pitchFamily="18" charset="0"/>
                          </a:rPr>
                          <m:t>𝐧</m:t>
                        </m:r>
                      </m:e>
                    </m:sPre>
                  </m:oMath>
                </a14:m>
                <a:endParaRPr kumimoji="0" lang="en-US" sz="2600" b="0" u="none" strike="noStrike" kern="1200" cap="none" spc="0" normalizeH="0" baseline="0" noProof="0" dirty="0">
                  <a:ln>
                    <a:noFill/>
                  </a:ln>
                  <a:solidFill>
                    <a:srgbClr val="00305E"/>
                  </a:solidFill>
                  <a:effectLst/>
                  <a:uLnTx/>
                  <a:uFillTx/>
                  <a:latin typeface="Open San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5832388" cy="3731855"/>
              </a:xfrm>
              <a:prstGeom prst="rect">
                <a:avLst/>
              </a:prstGeom>
              <a:blipFill>
                <a:blip r:embed="rId3"/>
                <a:stretch>
                  <a:fillRect l="-1464" t="-980"/>
                </a:stretch>
              </a:blipFill>
            </p:spPr>
            <p:txBody>
              <a:bodyPr/>
              <a:lstStyle/>
              <a:p>
                <a:r>
                  <a:rPr lang="de-DE">
                    <a:noFill/>
                  </a:rPr>
                  <a:t> </a:t>
                </a:r>
              </a:p>
            </p:txBody>
          </p:sp>
        </mc:Fallback>
      </mc:AlternateContent>
      <p:pic>
        <p:nvPicPr>
          <p:cNvPr id="1026" name="Picture 2">
            <a:extLst>
              <a:ext uri="{FF2B5EF4-FFF2-40B4-BE49-F238E27FC236}">
                <a16:creationId xmlns:a16="http://schemas.microsoft.com/office/drawing/2014/main" id="{34DCF5EE-318A-B912-252B-5750CDFBEB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58552" y="952164"/>
            <a:ext cx="5733449" cy="517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52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41549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err="1"/>
                  <a:t>Atomkerne</a:t>
                </a:r>
                <a:r>
                  <a:rPr lang="en-US" sz="2000" dirty="0"/>
                  <a:t> </a:t>
                </a:r>
                <a:r>
                  <a:rPr lang="en-US" sz="2000" dirty="0" err="1"/>
                  <a:t>tendieren</a:t>
                </a:r>
                <a:r>
                  <a:rPr lang="en-US" sz="2000" dirty="0"/>
                  <a:t> </a:t>
                </a:r>
                <a:r>
                  <a:rPr lang="en-US" sz="2000" dirty="0" err="1"/>
                  <a:t>zu</a:t>
                </a:r>
                <a:r>
                  <a:rPr lang="en-US" sz="2000" dirty="0"/>
                  <a:t> </a:t>
                </a:r>
                <a:r>
                  <a:rPr lang="en-US" sz="2000" dirty="0" err="1"/>
                  <a:t>einem</a:t>
                </a:r>
                <a:r>
                  <a:rPr lang="en-US" sz="2000" dirty="0"/>
                  <a:t> </a:t>
                </a:r>
                <a:r>
                  <a:rPr lang="en-US" sz="2000" dirty="0" err="1"/>
                  <a:t>stabilen</a:t>
                </a:r>
                <a:r>
                  <a:rPr lang="en-US" sz="2000" dirty="0"/>
                  <a:t> </a:t>
                </a:r>
                <a:r>
                  <a:rPr lang="en-US" sz="2000" dirty="0" err="1"/>
                  <a:t>Grundzustand</a:t>
                </a:r>
                <a:endParaRPr lang="en-US" sz="2000" dirty="0"/>
              </a:p>
              <a:p>
                <a:pPr marL="285750" indent="-285750">
                  <a:spcAft>
                    <a:spcPts val="600"/>
                  </a:spcAft>
                  <a:buFont typeface="Arial" panose="020B0604020202020204" pitchFamily="34" charset="0"/>
                  <a:buChar char="•"/>
                </a:pPr>
                <a:r>
                  <a:rPr lang="en-US" sz="2000" dirty="0" err="1"/>
                  <a:t>Durch</a:t>
                </a:r>
                <a:r>
                  <a:rPr lang="en-US" sz="2000" dirty="0"/>
                  <a:t> </a:t>
                </a:r>
                <a:r>
                  <a:rPr lang="en-US" sz="2000" dirty="0" err="1"/>
                  <a:t>unterschiedliche</a:t>
                </a:r>
                <a:r>
                  <a:rPr lang="en-US" sz="2000" dirty="0"/>
                  <a:t> </a:t>
                </a:r>
                <a:r>
                  <a:rPr lang="en-US" sz="2000" dirty="0" err="1"/>
                  <a:t>Kernreaktionen</a:t>
                </a:r>
                <a:r>
                  <a:rPr lang="en-US" sz="2000" dirty="0"/>
                  <a:t> </a:t>
                </a:r>
                <a:r>
                  <a:rPr lang="en-US" sz="2000" dirty="0" err="1"/>
                  <a:t>können</a:t>
                </a:r>
                <a:r>
                  <a:rPr lang="en-US" sz="2000" dirty="0"/>
                  <a:t> </a:t>
                </a:r>
                <a:r>
                  <a:rPr lang="en-US" sz="2000" dirty="0" err="1"/>
                  <a:t>Atomkerne</a:t>
                </a:r>
                <a:r>
                  <a:rPr lang="en-US" sz="2000" dirty="0"/>
                  <a:t> </a:t>
                </a:r>
                <a:r>
                  <a:rPr lang="en-US" sz="2000" dirty="0" err="1"/>
                  <a:t>stabilere</a:t>
                </a:r>
                <a:r>
                  <a:rPr lang="en-US" sz="2000" dirty="0"/>
                  <a:t> </a:t>
                </a:r>
                <a:r>
                  <a:rPr lang="en-US" sz="2000" dirty="0" err="1"/>
                  <a:t>Zustände</a:t>
                </a:r>
                <a:r>
                  <a:rPr lang="en-US" sz="2000" dirty="0"/>
                  <a:t> </a:t>
                </a:r>
                <a:r>
                  <a:rPr lang="en-US" sz="2000" dirty="0" err="1"/>
                  <a:t>erreichen</a:t>
                </a:r>
                <a:endParaRPr lang="en-US" sz="2000" dirty="0"/>
              </a:p>
              <a:p>
                <a:pPr marL="285750" indent="-285750">
                  <a:spcAft>
                    <a:spcPts val="600"/>
                  </a:spcAft>
                  <a:buFont typeface="Arial" panose="020B0604020202020204" pitchFamily="34" charset="0"/>
                  <a:buChar char="•"/>
                </a:pPr>
                <a:r>
                  <a:rPr lang="en-US" sz="2400" dirty="0"/>
                  <a:t>Man </a:t>
                </a:r>
                <a:r>
                  <a:rPr lang="en-US" sz="2400" dirty="0" err="1"/>
                  <a:t>unterscheidet</a:t>
                </a:r>
                <a:r>
                  <a:rPr lang="en-US" sz="2400" dirty="0"/>
                  <a:t>:</a:t>
                </a:r>
              </a:p>
              <a:p>
                <a:pPr marL="868680" lvl="1" indent="-457200">
                  <a:spcAft>
                    <a:spcPts val="600"/>
                  </a:spcAft>
                  <a:buFont typeface="+mj-lt"/>
                  <a:buAutoNum type="arabicPeriod"/>
                </a:pPr>
                <a:r>
                  <a:rPr lang="en-US" sz="2400" b="1" dirty="0" err="1"/>
                  <a:t>Kernfusion</a:t>
                </a:r>
                <a:r>
                  <a:rPr lang="en-US" sz="2400" dirty="0"/>
                  <a:t> </a:t>
                </a:r>
                <a:r>
                  <a:rPr lang="en-US" sz="1600" i="1" dirty="0" err="1"/>
                  <a:t>aus</a:t>
                </a:r>
                <a:r>
                  <a:rPr lang="en-US" sz="1600" i="1" dirty="0"/>
                  <a:t> </a:t>
                </a:r>
                <a:r>
                  <a:rPr lang="en-US" sz="1600" i="1" dirty="0" err="1"/>
                  <a:t>zwei</a:t>
                </a:r>
                <a:r>
                  <a:rPr lang="en-US" sz="1600" i="1" dirty="0"/>
                  <a:t> </a:t>
                </a:r>
                <a:r>
                  <a:rPr lang="en-US" sz="1600" i="1" dirty="0" err="1"/>
                  <a:t>mach</a:t>
                </a:r>
                <a:r>
                  <a:rPr lang="en-US" sz="1600" i="1" dirty="0"/>
                  <a:t> </a:t>
                </a:r>
                <a:r>
                  <a:rPr lang="en-US" sz="1600" i="1" dirty="0" err="1"/>
                  <a:t>eins</a:t>
                </a:r>
                <a:endParaRPr lang="en-US" sz="1600" i="1" dirty="0"/>
              </a:p>
              <a:p>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err="1"/>
                  <a:t>Kernspaltung</a:t>
                </a:r>
                <a:r>
                  <a:rPr lang="en-US" sz="2400" dirty="0"/>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aus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mach</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mehrere</a:t>
                </a:r>
                <a:endParaRPr kumimoji="0" lang="en-US" sz="1600" b="0" i="1" u="none" strike="noStrike" kern="1200" cap="none" spc="0" normalizeH="0" baseline="0" noProof="0" dirty="0">
                  <a:ln>
                    <a:noFill/>
                  </a:ln>
                  <a:solidFill>
                    <a:srgbClr val="00305E"/>
                  </a:solidFill>
                  <a:effectLst/>
                  <a:uLnTx/>
                  <a:uFillTx/>
                  <a:latin typeface="Open Sans"/>
                  <a:ea typeface="+mn-ea"/>
                  <a:cs typeface="+mn-cs"/>
                </a:endParaRPr>
              </a:p>
              <a:p>
                <a:pPr marL="868680" lvl="1" indent="-457200">
                  <a:spcAft>
                    <a:spcPts val="600"/>
                  </a:spcAft>
                  <a:buFont typeface="+mj-lt"/>
                  <a:buAutoNum type="arabicPeriod"/>
                  <a:defRPr/>
                </a:pPr>
                <a:r>
                  <a:rPr lang="en-US" sz="2400" b="1" dirty="0" err="1"/>
                  <a:t>Kernumwandlung</a:t>
                </a:r>
                <a:r>
                  <a:rPr lang="en-US" sz="2400" dirty="0"/>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aus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mach</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 xmlns:m="http://schemas.openxmlformats.org/officeDocument/2006/math">
                    <m:sSup>
                      <m:sSup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𝛃</m:t>
                        </m:r>
                      </m:e>
                      <m: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up>
                    </m:s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Sup>
                      <m:sSup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𝐞</m:t>
                        </m:r>
                      </m:e>
                      <m: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up>
                    </m:s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𝛎</m:t>
                    </m:r>
                  </m:oMath>
                </a14:m>
                <a:endParaRPr kumimoji="0" lang="en-US" sz="1600" b="0" i="1"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4154984"/>
              </a:xfrm>
              <a:prstGeom prst="rect">
                <a:avLst/>
              </a:prstGeom>
              <a:blipFill>
                <a:blip r:embed="rId3"/>
                <a:stretch>
                  <a:fillRect l="-1509" t="-880"/>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259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418056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Atomkerne </a:t>
                </a:r>
                <a:r>
                  <a:rPr lang="en-US" sz="2000" dirty="0" err="1"/>
                  <a:t>tendieren</a:t>
                </a:r>
                <a:r>
                  <a:rPr lang="en-US" sz="2000" dirty="0"/>
                  <a:t> </a:t>
                </a:r>
                <a:r>
                  <a:rPr lang="en-US" sz="2000" dirty="0" err="1"/>
                  <a:t>zu</a:t>
                </a:r>
                <a:r>
                  <a:rPr lang="en-US" sz="2000" dirty="0"/>
                  <a:t> </a:t>
                </a:r>
                <a:r>
                  <a:rPr lang="en-US" sz="2000" dirty="0" err="1"/>
                  <a:t>einem</a:t>
                </a:r>
                <a:r>
                  <a:rPr lang="en-US" sz="2000" dirty="0"/>
                  <a:t> </a:t>
                </a:r>
                <a:r>
                  <a:rPr lang="en-US" sz="2000" dirty="0" err="1"/>
                  <a:t>stabilen</a:t>
                </a:r>
                <a:r>
                  <a:rPr lang="en-US" sz="2000" dirty="0"/>
                  <a:t> </a:t>
                </a:r>
                <a:r>
                  <a:rPr lang="en-US" sz="2000" dirty="0" err="1"/>
                  <a:t>Grundzustand</a:t>
                </a:r>
                <a:endParaRPr lang="en-US" sz="2000" dirty="0"/>
              </a:p>
              <a:p>
                <a:pPr marL="285750" indent="-285750">
                  <a:spcAft>
                    <a:spcPts val="600"/>
                  </a:spcAft>
                  <a:buFont typeface="Arial" panose="020B0604020202020204" pitchFamily="34" charset="0"/>
                  <a:buChar char="•"/>
                </a:pPr>
                <a:r>
                  <a:rPr lang="en-US" sz="2000" dirty="0" err="1"/>
                  <a:t>Durch</a:t>
                </a:r>
                <a:r>
                  <a:rPr lang="en-US" sz="2000" dirty="0"/>
                  <a:t> </a:t>
                </a:r>
                <a:r>
                  <a:rPr lang="en-US" sz="2000" dirty="0" err="1"/>
                  <a:t>unterschiedliche</a:t>
                </a:r>
                <a:r>
                  <a:rPr lang="en-US" sz="2000" dirty="0"/>
                  <a:t> </a:t>
                </a:r>
                <a:r>
                  <a:rPr lang="en-US" sz="2000" dirty="0" err="1"/>
                  <a:t>Kernreaktionen</a:t>
                </a:r>
                <a:r>
                  <a:rPr lang="en-US" sz="2000" dirty="0"/>
                  <a:t> </a:t>
                </a:r>
                <a:r>
                  <a:rPr lang="en-US" sz="2000" dirty="0" err="1"/>
                  <a:t>können</a:t>
                </a:r>
                <a:r>
                  <a:rPr lang="en-US" sz="2000" dirty="0"/>
                  <a:t> </a:t>
                </a:r>
                <a:r>
                  <a:rPr lang="en-US" sz="2000" dirty="0" err="1"/>
                  <a:t>Atomkerne</a:t>
                </a:r>
                <a:r>
                  <a:rPr lang="en-US" sz="2000" dirty="0"/>
                  <a:t> </a:t>
                </a:r>
                <a:r>
                  <a:rPr lang="en-US" sz="2000" dirty="0" err="1"/>
                  <a:t>stabilere</a:t>
                </a:r>
                <a:r>
                  <a:rPr lang="en-US" sz="2000" dirty="0"/>
                  <a:t> </a:t>
                </a:r>
                <a:r>
                  <a:rPr lang="en-US" sz="2000" dirty="0" err="1"/>
                  <a:t>Zustände</a:t>
                </a:r>
                <a:r>
                  <a:rPr lang="en-US" sz="2000" dirty="0"/>
                  <a:t> </a:t>
                </a:r>
                <a:r>
                  <a:rPr lang="en-US" sz="2000" dirty="0" err="1"/>
                  <a:t>erreichen</a:t>
                </a:r>
                <a:endParaRPr lang="en-US" sz="2000" dirty="0"/>
              </a:p>
              <a:p>
                <a:pPr marL="285750" indent="-285750">
                  <a:spcAft>
                    <a:spcPts val="600"/>
                  </a:spcAft>
                  <a:buFont typeface="Arial" panose="020B0604020202020204" pitchFamily="34" charset="0"/>
                  <a:buChar char="•"/>
                </a:pPr>
                <a:r>
                  <a:rPr lang="en-US" sz="2400" dirty="0"/>
                  <a:t>Man </a:t>
                </a:r>
                <a:r>
                  <a:rPr lang="en-US" sz="2400" dirty="0" err="1"/>
                  <a:t>unterscheidet</a:t>
                </a:r>
                <a:r>
                  <a:rPr lang="en-US" sz="2400" dirty="0"/>
                  <a:t>:</a:t>
                </a:r>
              </a:p>
              <a:p>
                <a:pPr marL="868680" lvl="1" indent="-457200">
                  <a:spcAft>
                    <a:spcPts val="600"/>
                  </a:spcAft>
                  <a:buFont typeface="+mj-lt"/>
                  <a:buAutoNum type="arabicPeriod"/>
                </a:pPr>
                <a:r>
                  <a:rPr lang="en-US" sz="2400" b="1" dirty="0" err="1"/>
                  <a:t>Kernfusion</a:t>
                </a:r>
                <a:r>
                  <a:rPr lang="en-US" sz="2400" dirty="0"/>
                  <a:t> </a:t>
                </a:r>
                <a:r>
                  <a:rPr lang="en-US" sz="1600" i="1" dirty="0" err="1"/>
                  <a:t>aus</a:t>
                </a:r>
                <a:r>
                  <a:rPr lang="en-US" sz="1600" i="1" dirty="0"/>
                  <a:t> </a:t>
                </a:r>
                <a:r>
                  <a:rPr lang="en-US" sz="1600" i="1" dirty="0" err="1"/>
                  <a:t>zwei</a:t>
                </a:r>
                <a:r>
                  <a:rPr lang="en-US" sz="1600" i="1" dirty="0"/>
                  <a:t> </a:t>
                </a:r>
                <a:r>
                  <a:rPr lang="en-US" sz="1600" i="1" dirty="0" err="1"/>
                  <a:t>mach</a:t>
                </a:r>
                <a:r>
                  <a:rPr lang="en-US" sz="1600" i="1" dirty="0"/>
                  <a:t> </a:t>
                </a:r>
                <a:r>
                  <a:rPr lang="en-US" sz="1600" i="1" dirty="0" err="1"/>
                  <a:t>eins</a:t>
                </a:r>
                <a:endParaRPr lang="en-US" sz="1600" i="1" dirty="0"/>
              </a:p>
              <a:p>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err="1"/>
                  <a:t>Kernspaltung</a:t>
                </a:r>
                <a:r>
                  <a:rPr lang="en-US" sz="2400" dirty="0"/>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aus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mach</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mehrere</a:t>
                </a:r>
                <a:endParaRPr kumimoji="0" lang="en-US" sz="1600" b="0" i="1" u="none" strike="noStrike" kern="1200" cap="none" spc="0" normalizeH="0" baseline="0" noProof="0" dirty="0">
                  <a:ln>
                    <a:noFill/>
                  </a:ln>
                  <a:solidFill>
                    <a:srgbClr val="00305E"/>
                  </a:solidFill>
                  <a:effectLst/>
                  <a:uLnTx/>
                  <a:uFillTx/>
                  <a:latin typeface="Open Sans"/>
                  <a:ea typeface="+mn-ea"/>
                  <a:cs typeface="+mn-cs"/>
                </a:endParaRPr>
              </a:p>
              <a:p>
                <a:pPr marL="868680" lvl="1" indent="-457200">
                  <a:spcAft>
                    <a:spcPts val="600"/>
                  </a:spcAft>
                  <a:buFont typeface="+mj-lt"/>
                  <a:buAutoNum type="arabicPeriod"/>
                  <a:defRPr/>
                </a:pPr>
                <a:r>
                  <a:rPr lang="en-US" sz="2400" b="1" dirty="0" err="1"/>
                  <a:t>Kernumwandlung</a:t>
                </a:r>
                <a:r>
                  <a:rPr lang="en-US" sz="2400" dirty="0"/>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aus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mach</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 xmlns:m="http://schemas.openxmlformats.org/officeDocument/2006/math">
                    <m:sSup>
                      <m:sSupPr>
                        <m:ctrlPr>
                          <a:rPr lang="de-DE" sz="2400" b="1" i="1">
                            <a:solidFill>
                              <a:srgbClr val="00305E"/>
                            </a:solidFill>
                            <a:latin typeface="Cambria Math" panose="02040503050406030204" pitchFamily="18" charset="0"/>
                          </a:rPr>
                        </m:ctrlPr>
                      </m:sSupPr>
                      <m:e>
                        <m:r>
                          <a:rPr lang="de-DE" sz="2400" b="1">
                            <a:solidFill>
                              <a:srgbClr val="00305E"/>
                            </a:solidFill>
                            <a:latin typeface="Cambria Math" panose="02040503050406030204" pitchFamily="18" charset="0"/>
                          </a:rPr>
                          <m:t>𝛃</m:t>
                        </m:r>
                      </m:e>
                      <m:sup>
                        <m:r>
                          <a:rPr lang="de-DE" sz="2400" b="1">
                            <a:solidFill>
                              <a:srgbClr val="00305E"/>
                            </a:solidFill>
                            <a:latin typeface="Cambria Math" panose="02040503050406030204" pitchFamily="18" charset="0"/>
                          </a:rPr>
                          <m:t>−</m:t>
                        </m:r>
                      </m:sup>
                    </m:sSup>
                    <m:r>
                      <a:rPr lang="de-DE" sz="2400" b="1">
                        <a:solidFill>
                          <a:srgbClr val="00305E"/>
                        </a:solidFill>
                        <a:latin typeface="Cambria Math" panose="02040503050406030204" pitchFamily="18" charset="0"/>
                      </a:rPr>
                      <m:t>: </m:t>
                    </m:r>
                    <m:sPre>
                      <m:sPrePr>
                        <m:ctrlPr>
                          <a:rPr lang="de-DE" sz="2400" b="1" i="1">
                            <a:solidFill>
                              <a:srgbClr val="00305E"/>
                            </a:solidFill>
                            <a:latin typeface="Cambria Math" panose="02040503050406030204" pitchFamily="18" charset="0"/>
                          </a:rPr>
                        </m:ctrlPr>
                      </m:sPrePr>
                      <m:sub>
                        <m:r>
                          <a:rPr lang="de-DE" sz="2400" b="1" i="0" smtClean="0">
                            <a:solidFill>
                              <a:srgbClr val="00305E"/>
                            </a:solidFill>
                            <a:latin typeface="Cambria Math" panose="02040503050406030204" pitchFamily="18" charset="0"/>
                          </a:rPr>
                          <m:t>𝟔</m:t>
                        </m:r>
                      </m:sub>
                      <m:sup>
                        <m:r>
                          <a:rPr lang="de-DE" sz="2400" b="1" i="0">
                            <a:solidFill>
                              <a:srgbClr val="00305E"/>
                            </a:solidFill>
                            <a:latin typeface="Cambria Math" panose="02040503050406030204" pitchFamily="18" charset="0"/>
                          </a:rPr>
                          <m:t>𝟏</m:t>
                        </m:r>
                        <m:r>
                          <a:rPr lang="de-DE" sz="2400" b="1" i="0" smtClean="0">
                            <a:solidFill>
                              <a:srgbClr val="00305E"/>
                            </a:solidFill>
                            <a:latin typeface="Cambria Math" panose="02040503050406030204" pitchFamily="18" charset="0"/>
                          </a:rPr>
                          <m:t>𝟒</m:t>
                        </m:r>
                      </m:sup>
                      <m:e>
                        <m:r>
                          <a:rPr lang="de-DE" sz="2400" b="1" i="0" smtClean="0">
                            <a:solidFill>
                              <a:srgbClr val="00305E"/>
                            </a:solidFill>
                            <a:latin typeface="Cambria Math" panose="02040503050406030204" pitchFamily="18" charset="0"/>
                          </a:rPr>
                          <m:t>𝐂</m:t>
                        </m:r>
                      </m:e>
                    </m:sPre>
                    <m:r>
                      <a:rPr lang="de-DE" sz="2400" b="1" i="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0" smtClean="0">
                            <a:solidFill>
                              <a:srgbClr val="00305E"/>
                            </a:solidFill>
                            <a:latin typeface="Cambria Math" panose="02040503050406030204" pitchFamily="18" charset="0"/>
                          </a:rPr>
                          <m:t>𝟕</m:t>
                        </m:r>
                      </m:sub>
                      <m:sup>
                        <m:r>
                          <a:rPr lang="de-DE" sz="2400" b="1" i="0" smtClean="0">
                            <a:solidFill>
                              <a:srgbClr val="00305E"/>
                            </a:solidFill>
                            <a:latin typeface="Cambria Math" panose="02040503050406030204" pitchFamily="18" charset="0"/>
                          </a:rPr>
                          <m:t>𝟏𝟒</m:t>
                        </m:r>
                      </m:sup>
                      <m:e>
                        <m:r>
                          <a:rPr lang="de-DE" sz="2400" b="1" i="0" smtClean="0">
                            <a:solidFill>
                              <a:srgbClr val="00305E"/>
                            </a:solidFill>
                            <a:latin typeface="Cambria Math" panose="02040503050406030204" pitchFamily="18" charset="0"/>
                          </a:rPr>
                          <m:t>𝐍</m:t>
                        </m:r>
                      </m:e>
                    </m:sPre>
                    <m:r>
                      <a:rPr lang="de-DE" sz="2400" b="1" i="0">
                        <a:solidFill>
                          <a:srgbClr val="00305E"/>
                        </a:solidFill>
                        <a:latin typeface="Cambria Math" panose="02040503050406030204" pitchFamily="18" charset="0"/>
                      </a:rPr>
                      <m:t>+</m:t>
                    </m:r>
                    <m:sSup>
                      <m:sSupPr>
                        <m:ctrlPr>
                          <a:rPr lang="de-DE" sz="2400" b="1" i="1">
                            <a:solidFill>
                              <a:srgbClr val="00305E"/>
                            </a:solidFill>
                            <a:latin typeface="Cambria Math" panose="02040503050406030204" pitchFamily="18" charset="0"/>
                          </a:rPr>
                        </m:ctrlPr>
                      </m:sSupPr>
                      <m:e>
                        <m:r>
                          <a:rPr lang="de-DE" sz="2400" b="1" i="0">
                            <a:solidFill>
                              <a:srgbClr val="00305E"/>
                            </a:solidFill>
                            <a:latin typeface="Cambria Math" panose="02040503050406030204" pitchFamily="18" charset="0"/>
                          </a:rPr>
                          <m:t>𝐞</m:t>
                        </m:r>
                      </m:e>
                      <m:sup>
                        <m:r>
                          <a:rPr lang="de-DE" sz="2400" b="1" i="0" smtClean="0">
                            <a:solidFill>
                              <a:srgbClr val="00305E"/>
                            </a:solidFill>
                            <a:latin typeface="Cambria Math" panose="02040503050406030204" pitchFamily="18" charset="0"/>
                          </a:rPr>
                          <m:t>−</m:t>
                        </m:r>
                      </m:sup>
                    </m:sSup>
                    <m:r>
                      <a:rPr lang="de-DE" sz="2400" b="1" i="0">
                        <a:solidFill>
                          <a:srgbClr val="00305E"/>
                        </a:solidFill>
                        <a:latin typeface="Cambria Math" panose="02040503050406030204" pitchFamily="18" charset="0"/>
                      </a:rPr>
                      <m:t>+</m:t>
                    </m:r>
                    <m:r>
                      <a:rPr lang="de-DE" sz="2400" b="1" i="0">
                        <a:solidFill>
                          <a:srgbClr val="00305E"/>
                        </a:solidFill>
                        <a:latin typeface="Cambria Math" panose="02040503050406030204" pitchFamily="18" charset="0"/>
                      </a:rPr>
                      <m:t>𝛎</m:t>
                    </m:r>
                  </m:oMath>
                </a14:m>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4180568"/>
              </a:xfrm>
              <a:prstGeom prst="rect">
                <a:avLst/>
              </a:prstGeom>
              <a:blipFill>
                <a:blip r:embed="rId3"/>
                <a:stretch>
                  <a:fillRect l="-1509" t="-875"/>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995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Das Primordiale Puzzle</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Reakonstruiert</a:t>
              </a:r>
              <a:r>
                <a:rPr lang="en-US" sz="2800" dirty="0">
                  <a:solidFill>
                    <a:schemeClr val="tx1"/>
                  </a:solidFill>
                </a:rPr>
                <a:t> das </a:t>
              </a:r>
              <a:r>
                <a:rPr lang="en-US" sz="2800" dirty="0" err="1">
                  <a:solidFill>
                    <a:schemeClr val="tx1"/>
                  </a:solidFill>
                </a:rPr>
                <a:t>Reaktionsnetzwerk</a:t>
              </a:r>
              <a:r>
                <a:rPr lang="en-US" sz="2800" dirty="0">
                  <a:solidFill>
                    <a:schemeClr val="tx1"/>
                  </a:solidFill>
                </a:rPr>
                <a:t> der </a:t>
              </a:r>
              <a:r>
                <a:rPr lang="en-US" sz="2800" b="1" dirty="0" err="1">
                  <a:solidFill>
                    <a:schemeClr val="tx1"/>
                  </a:solidFill>
                </a:rPr>
                <a:t>primordialen</a:t>
              </a:r>
              <a:r>
                <a:rPr lang="en-US" sz="2800" b="1" dirty="0">
                  <a:solidFill>
                    <a:schemeClr val="tx1"/>
                  </a:solidFill>
                </a:rPr>
                <a:t> </a:t>
              </a:r>
              <a:r>
                <a:rPr lang="en-US" sz="2800" b="1" dirty="0" err="1">
                  <a:solidFill>
                    <a:schemeClr val="tx1"/>
                  </a:solidFill>
                </a:rPr>
                <a:t>Nukleosynthese</a:t>
              </a:r>
              <a:endParaRPr lang="en-GB" sz="2800" b="1" dirty="0">
                <a:solidFill>
                  <a:schemeClr val="tx1"/>
                </a:solidFill>
              </a:endParaRPr>
            </a:p>
          </p:txBody>
        </p:sp>
      </p:grpSp>
    </p:spTree>
    <p:extLst>
      <p:ext uri="{BB962C8B-B14F-4D97-AF65-F5344CB8AC3E}">
        <p14:creationId xmlns:p14="http://schemas.microsoft.com/office/powerpoint/2010/main" val="1922164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3954302" cy="1087414"/>
              </a:xfrm>
              <a:prstGeom prst="rect">
                <a:avLst/>
              </a:prstGeom>
              <a:noFill/>
            </p:spPr>
            <p:txBody>
              <a:bodyPr wrap="square" rtlCol="0">
                <a:spAutoFit/>
              </a:bodyPr>
              <a:lstStyle/>
              <a:p>
                <a:pPr>
                  <a:spcAft>
                    <a:spcPts val="600"/>
                  </a:spcAft>
                </a:pPr>
                <a:r>
                  <a:rPr lang="en-US" sz="2000" dirty="0"/>
                  <a:t>Reaktionsgleichung </a:t>
                </a:r>
                <a:r>
                  <a:rPr lang="en-US" sz="2000" dirty="0" err="1"/>
                  <a:t>vollständig</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Para xmlns:m="http://schemas.openxmlformats.org/officeDocument/2006/math">
                    <m:oMathParaPr>
                      <m:jc m:val="left"/>
                    </m:oMathParaPr>
                    <m:oMath xmlns:m="http://schemas.openxmlformats.org/officeDocument/2006/math">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𝟐</m:t>
                          </m:r>
                        </m:sup>
                        <m:e>
                          <m:sSub>
                            <m:sSubPr>
                              <m:ctrlPr>
                                <a:rPr lang="de-DE" sz="2400" b="1" i="1" smtClean="0">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m:t>
                              </m:r>
                            </m:e>
                            <m:sub>
                              <m:r>
                                <a:rPr lang="de-DE" sz="2400" b="1" i="0" smtClean="0">
                                  <a:solidFill>
                                    <a:srgbClr val="00305E"/>
                                  </a:solidFill>
                                  <a:latin typeface="Cambria Math" panose="02040503050406030204" pitchFamily="18" charset="0"/>
                                </a:rPr>
                                <m:t>𝟏</m:t>
                              </m:r>
                            </m:sub>
                          </m:sSub>
                        </m:e>
                      </m:sPre>
                      <m:r>
                        <a:rPr lang="de-DE" sz="2400" b="1">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sSub>
                            <m:sSubPr>
                              <m:ctrlPr>
                                <a:rPr lang="de-DE" sz="2400" b="1" i="1" smtClean="0">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m:t>
                              </m:r>
                            </m:e>
                            <m:sub>
                              <m:r>
                                <a:rPr lang="de-DE" sz="2400" b="1" i="0" smtClean="0">
                                  <a:solidFill>
                                    <a:srgbClr val="00305E"/>
                                  </a:solidFill>
                                  <a:latin typeface="Cambria Math" panose="02040503050406030204" pitchFamily="18" charset="0"/>
                                </a:rPr>
                                <m:t>𝟎</m:t>
                              </m:r>
                            </m:sub>
                          </m:sSub>
                        </m:e>
                      </m:sPre>
                      <m:r>
                        <a:rPr lang="de-DE" sz="2400" b="1">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a:solidFill>
                                <a:srgbClr val="00305E"/>
                              </a:solidFill>
                              <a:latin typeface="Cambria Math" panose="02040503050406030204" pitchFamily="18" charset="0"/>
                            </a:rPr>
                            <m:t>𝟐</m:t>
                          </m:r>
                        </m:sub>
                        <m:sup>
                          <m:r>
                            <a:rPr lang="de-DE" sz="2400" b="1" i="1">
                              <a:solidFill>
                                <a:srgbClr val="00305E"/>
                              </a:solidFill>
                              <a:latin typeface="Cambria Math" panose="02040503050406030204" pitchFamily="18" charset="0"/>
                            </a:rPr>
                            <m:t>𝟑</m:t>
                          </m:r>
                        </m:sup>
                        <m:e>
                          <m:r>
                            <a:rPr lang="de-DE" sz="2400" b="1">
                              <a:solidFill>
                                <a:srgbClr val="00305E"/>
                              </a:solidFill>
                              <a:latin typeface="Cambria Math" panose="02040503050406030204" pitchFamily="18" charset="0"/>
                            </a:rPr>
                            <m:t>𝐇</m:t>
                          </m:r>
                          <m:sSub>
                            <m:sSubPr>
                              <m:ctrlPr>
                                <a:rPr lang="de-DE" sz="2400" b="1" i="1" smtClean="0">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𝐞</m:t>
                              </m:r>
                            </m:e>
                            <m:sub>
                              <m:r>
                                <a:rPr lang="de-DE" sz="2400" b="1" i="0" smtClean="0">
                                  <a:solidFill>
                                    <a:srgbClr val="00305E"/>
                                  </a:solidFill>
                                  <a:latin typeface="Cambria Math" panose="02040503050406030204" pitchFamily="18" charset="0"/>
                                </a:rPr>
                                <m:t>𝟏</m:t>
                              </m:r>
                            </m:sub>
                          </m:sSub>
                          <m:r>
                            <a:rPr lang="de-DE" sz="2400" b="1" i="1">
                              <a:solidFill>
                                <a:srgbClr val="00305E"/>
                              </a:solidFill>
                              <a:latin typeface="Cambria Math" panose="02040503050406030204" pitchFamily="18" charset="0"/>
                            </a:rPr>
                            <m:t>+</m:t>
                          </m:r>
                        </m:e>
                      </m:sPre>
                      <m:r>
                        <a:rPr lang="de-DE" sz="2400" b="1" i="1">
                          <a:solidFill>
                            <a:srgbClr val="00305E"/>
                          </a:solidFill>
                          <a:latin typeface="Cambria Math" panose="02040503050406030204" pitchFamily="18" charset="0"/>
                          <a:sym typeface="Symbol" panose="05050102010706020507" pitchFamily="18" charset="2"/>
                        </a:rPr>
                        <m:t></m:t>
                      </m:r>
                    </m:oMath>
                  </m:oMathPara>
                </a14:m>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3954302" cy="1087414"/>
              </a:xfrm>
              <a:prstGeom prst="rect">
                <a:avLst/>
              </a:prstGeom>
              <a:blipFill>
                <a:blip r:embed="rId3"/>
                <a:stretch>
                  <a:fillRect l="-1698" t="-3371" r="-30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6859010A-B24A-6563-922E-BFF966666B53}"/>
                  </a:ext>
                </a:extLst>
              </p:cNvPr>
              <p:cNvSpPr txBox="1"/>
              <p:nvPr/>
            </p:nvSpPr>
            <p:spPr>
              <a:xfrm>
                <a:off x="626165" y="3093335"/>
                <a:ext cx="3677891" cy="1110689"/>
              </a:xfrm>
              <a:prstGeom prst="rect">
                <a:avLst/>
              </a:prstGeom>
              <a:noFill/>
            </p:spPr>
            <p:txBody>
              <a:bodyPr wrap="square" rtlCol="0">
                <a:spAutoFit/>
              </a:bodyPr>
              <a:lstStyle/>
              <a:p>
                <a:pPr>
                  <a:spcAft>
                    <a:spcPts val="600"/>
                  </a:spcAft>
                </a:pPr>
                <a:r>
                  <a:rPr lang="en-US" sz="2000" dirty="0" err="1"/>
                  <a:t>Reaktionsgleichung</a:t>
                </a:r>
                <a:r>
                  <a:rPr lang="en-US" sz="2000" dirty="0"/>
                  <a:t> </a:t>
                </a:r>
                <a:r>
                  <a:rPr lang="en-US" sz="2000" dirty="0" err="1"/>
                  <a:t>einfach</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Para xmlns:m="http://schemas.openxmlformats.org/officeDocument/2006/math">
                    <m:oMathParaPr>
                      <m:jc m:val="left"/>
                    </m:oMathParaPr>
                    <m:oMath xmlns:m="http://schemas.openxmlformats.org/officeDocument/2006/math">
                      <m:sPre>
                        <m:sPrePr>
                          <m:ctrlPr>
                            <a:rPr lang="de-DE" sz="2400" b="1" i="1">
                              <a:solidFill>
                                <a:srgbClr val="00305E"/>
                              </a:solidFill>
                              <a:latin typeface="Cambria Math" panose="02040503050406030204" pitchFamily="18" charset="0"/>
                            </a:rPr>
                          </m:ctrlPr>
                        </m:sPrePr>
                        <m:sub/>
                        <m:sup>
                          <m:r>
                            <a:rPr lang="de-DE" sz="2400" b="1">
                              <a:solidFill>
                                <a:srgbClr val="00305E"/>
                              </a:solidFill>
                              <a:latin typeface="Cambria Math" panose="02040503050406030204" pitchFamily="18" charset="0"/>
                            </a:rPr>
                            <m:t>𝟐</m:t>
                          </m:r>
                        </m:sup>
                        <m:e>
                          <m:r>
                            <a:rPr lang="de-DE" sz="2400" b="1">
                              <a:solidFill>
                                <a:srgbClr val="00305E"/>
                              </a:solidFill>
                              <a:latin typeface="Cambria Math" panose="02040503050406030204" pitchFamily="18" charset="0"/>
                            </a:rPr>
                            <m:t>𝐇</m:t>
                          </m:r>
                        </m:e>
                      </m:sPre>
                      <m:r>
                        <a:rPr lang="de-DE" sz="2400" b="1">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sup>
                          <m:r>
                            <a:rPr lang="de-DE" sz="2400" b="1">
                              <a:solidFill>
                                <a:srgbClr val="00305E"/>
                              </a:solidFill>
                              <a:latin typeface="Cambria Math" panose="02040503050406030204" pitchFamily="18" charset="0"/>
                            </a:rPr>
                            <m:t>𝟏</m:t>
                          </m:r>
                        </m:sup>
                        <m:e>
                          <m:r>
                            <a:rPr lang="de-DE" sz="2400" b="1">
                              <a:solidFill>
                                <a:srgbClr val="00305E"/>
                              </a:solidFill>
                              <a:latin typeface="Cambria Math" panose="02040503050406030204" pitchFamily="18" charset="0"/>
                            </a:rPr>
                            <m:t>𝐇</m:t>
                          </m:r>
                        </m:e>
                      </m:sPre>
                      <m:r>
                        <a:rPr lang="de-DE" sz="2400" b="1">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sup>
                          <m:r>
                            <a:rPr lang="de-DE" sz="2400" b="1" i="1">
                              <a:solidFill>
                                <a:srgbClr val="00305E"/>
                              </a:solidFill>
                              <a:latin typeface="Cambria Math" panose="02040503050406030204" pitchFamily="18" charset="0"/>
                            </a:rPr>
                            <m:t>𝟑</m:t>
                          </m:r>
                        </m:sup>
                        <m:e>
                          <m:r>
                            <a:rPr lang="de-DE" sz="2400" b="1">
                              <a:solidFill>
                                <a:srgbClr val="00305E"/>
                              </a:solidFill>
                              <a:latin typeface="Cambria Math" panose="02040503050406030204" pitchFamily="18" charset="0"/>
                            </a:rPr>
                            <m:t>𝐇𝐞</m:t>
                          </m:r>
                          <m:r>
                            <a:rPr lang="de-DE" sz="2400" b="1" i="1">
                              <a:solidFill>
                                <a:srgbClr val="00305E"/>
                              </a:solidFill>
                              <a:latin typeface="Cambria Math" panose="02040503050406030204" pitchFamily="18" charset="0"/>
                            </a:rPr>
                            <m:t>+</m:t>
                          </m:r>
                        </m:e>
                      </m:sPre>
                      <m:r>
                        <a:rPr lang="de-DE" sz="2400" b="1" i="1">
                          <a:solidFill>
                            <a:srgbClr val="00305E"/>
                          </a:solidFill>
                          <a:latin typeface="Cambria Math" panose="02040503050406030204" pitchFamily="18" charset="0"/>
                          <a:sym typeface="Symbol" panose="05050102010706020507" pitchFamily="18" charset="2"/>
                        </a:rPr>
                        <m:t></m:t>
                      </m:r>
                    </m:oMath>
                  </m:oMathPara>
                </a14:m>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
          <p:sp>
            <p:nvSpPr>
              <p:cNvPr id="2" name="Textfeld 1">
                <a:extLst>
                  <a:ext uri="{FF2B5EF4-FFF2-40B4-BE49-F238E27FC236}">
                    <a16:creationId xmlns:a16="http://schemas.microsoft.com/office/drawing/2014/main" id="{6859010A-B24A-6563-922E-BFF966666B53}"/>
                  </a:ext>
                </a:extLst>
              </p:cNvPr>
              <p:cNvSpPr txBox="1">
                <a:spLocks noRot="1" noChangeAspect="1" noMove="1" noResize="1" noEditPoints="1" noAdjustHandles="1" noChangeArrowheads="1" noChangeShapeType="1" noTextEdit="1"/>
              </p:cNvSpPr>
              <p:nvPr/>
            </p:nvSpPr>
            <p:spPr>
              <a:xfrm>
                <a:off x="626165" y="3093335"/>
                <a:ext cx="3677891" cy="1110689"/>
              </a:xfrm>
              <a:prstGeom prst="rect">
                <a:avLst/>
              </a:prstGeom>
              <a:blipFill>
                <a:blip r:embed="rId4"/>
                <a:stretch>
                  <a:fillRect l="-1824" t="-273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E737BD6C-8840-BDDD-2972-A394344CD5CC}"/>
                  </a:ext>
                </a:extLst>
              </p:cNvPr>
              <p:cNvSpPr txBox="1"/>
              <p:nvPr/>
            </p:nvSpPr>
            <p:spPr>
              <a:xfrm>
                <a:off x="626165" y="4356424"/>
                <a:ext cx="3677891" cy="1110689"/>
              </a:xfrm>
              <a:prstGeom prst="rect">
                <a:avLst/>
              </a:prstGeom>
              <a:noFill/>
            </p:spPr>
            <p:txBody>
              <a:bodyPr wrap="square" rtlCol="0">
                <a:spAutoFit/>
              </a:bodyPr>
              <a:lstStyle/>
              <a:p>
                <a:pPr>
                  <a:spcAft>
                    <a:spcPts val="600"/>
                  </a:spcAft>
                </a:pPr>
                <a:r>
                  <a:rPr lang="en-US" sz="2000" dirty="0"/>
                  <a:t>Kurzschreibweise:</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Para xmlns:m="http://schemas.openxmlformats.org/officeDocument/2006/math">
                    <m:oMathParaPr>
                      <m:jc m:val="left"/>
                    </m:oMathParaPr>
                    <m:oMath xmlns:m="http://schemas.openxmlformats.org/officeDocument/2006/math">
                      <m:sPre>
                        <m:sPrePr>
                          <m:ctrlPr>
                            <a:rPr lang="de-DE" sz="2400" b="1" i="1">
                              <a:solidFill>
                                <a:srgbClr val="00305E"/>
                              </a:solidFill>
                              <a:latin typeface="Cambria Math" panose="02040503050406030204" pitchFamily="18" charset="0"/>
                            </a:rPr>
                          </m:ctrlPr>
                        </m:sPrePr>
                        <m:sub/>
                        <m:sup>
                          <m:r>
                            <a:rPr lang="de-DE" sz="2400" b="1" i="0">
                              <a:solidFill>
                                <a:srgbClr val="00305E"/>
                              </a:solidFill>
                              <a:latin typeface="Cambria Math" panose="02040503050406030204" pitchFamily="18" charset="0"/>
                            </a:rPr>
                            <m:t>𝟐</m:t>
                          </m:r>
                        </m:sup>
                        <m:e>
                          <m:r>
                            <a:rPr lang="de-DE" sz="2400" b="1" i="0">
                              <a:solidFill>
                                <a:srgbClr val="00305E"/>
                              </a:solidFill>
                              <a:latin typeface="Cambria Math" panose="02040503050406030204" pitchFamily="18" charset="0"/>
                            </a:rPr>
                            <m:t>𝐇</m:t>
                          </m:r>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sup>
                              <m:r>
                                <a:rPr lang="de-DE" sz="2400" b="1" i="0">
                                  <a:solidFill>
                                    <a:srgbClr val="00305E"/>
                                  </a:solidFill>
                                  <a:latin typeface="Cambria Math" panose="02040503050406030204" pitchFamily="18" charset="0"/>
                                </a:rPr>
                                <m:t>𝟏</m:t>
                              </m:r>
                            </m:sup>
                            <m:e>
                              <m:r>
                                <a:rPr lang="de-DE" sz="2400" b="1" i="0">
                                  <a:solidFill>
                                    <a:srgbClr val="00305E"/>
                                  </a:solidFill>
                                  <a:latin typeface="Cambria Math" panose="02040503050406030204" pitchFamily="18" charset="0"/>
                                </a:rPr>
                                <m:t>𝐇</m:t>
                              </m:r>
                            </m:e>
                          </m:sPre>
                          <m:r>
                            <a:rPr lang="de-DE" sz="2400" b="1" i="0" smtClean="0">
                              <a:solidFill>
                                <a:srgbClr val="00305E"/>
                              </a:solidFill>
                              <a:latin typeface="Cambria Math" panose="02040503050406030204" pitchFamily="18" charset="0"/>
                            </a:rPr>
                            <m:t>,</m:t>
                          </m:r>
                          <m:r>
                            <a:rPr lang="de-DE" sz="2400" b="1" i="0" smtClean="0">
                              <a:solidFill>
                                <a:srgbClr val="00305E"/>
                              </a:solidFill>
                              <a:latin typeface="Cambria Math" panose="02040503050406030204" pitchFamily="18" charset="0"/>
                            </a:rPr>
                            <m:t>𝛄</m:t>
                          </m:r>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sup>
                              <m:r>
                                <a:rPr lang="de-DE" sz="2400" b="1" i="0">
                                  <a:solidFill>
                                    <a:srgbClr val="00305E"/>
                                  </a:solidFill>
                                  <a:latin typeface="Cambria Math" panose="02040503050406030204" pitchFamily="18" charset="0"/>
                                </a:rPr>
                                <m:t>𝟑</m:t>
                              </m:r>
                            </m:sup>
                            <m:e>
                              <m:r>
                                <a:rPr lang="de-DE" sz="2400" b="1" i="0">
                                  <a:solidFill>
                                    <a:srgbClr val="00305E"/>
                                  </a:solidFill>
                                  <a:latin typeface="Cambria Math" panose="02040503050406030204" pitchFamily="18" charset="0"/>
                                </a:rPr>
                                <m:t>𝐇𝐞</m:t>
                              </m:r>
                            </m:e>
                          </m:sPre>
                        </m:e>
                      </m:sPre>
                    </m:oMath>
                  </m:oMathPara>
                </a14:m>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
          <p:sp>
            <p:nvSpPr>
              <p:cNvPr id="3" name="Textfeld 2">
                <a:extLst>
                  <a:ext uri="{FF2B5EF4-FFF2-40B4-BE49-F238E27FC236}">
                    <a16:creationId xmlns:a16="http://schemas.microsoft.com/office/drawing/2014/main" id="{E737BD6C-8840-BDDD-2972-A394344CD5CC}"/>
                  </a:ext>
                </a:extLst>
              </p:cNvPr>
              <p:cNvSpPr txBox="1">
                <a:spLocks noRot="1" noChangeAspect="1" noMove="1" noResize="1" noEditPoints="1" noAdjustHandles="1" noChangeArrowheads="1" noChangeShapeType="1" noTextEdit="1"/>
              </p:cNvSpPr>
              <p:nvPr/>
            </p:nvSpPr>
            <p:spPr>
              <a:xfrm>
                <a:off x="626165" y="4356424"/>
                <a:ext cx="3677891" cy="1110689"/>
              </a:xfrm>
              <a:prstGeom prst="rect">
                <a:avLst/>
              </a:prstGeom>
              <a:blipFill>
                <a:blip r:embed="rId5"/>
                <a:stretch>
                  <a:fillRect l="-1824" t="-3297"/>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26F4F247-9B23-DF7B-2C80-6CADA8672405}"/>
              </a:ext>
            </a:extLst>
          </p:cNvPr>
          <p:cNvSpPr txBox="1"/>
          <p:nvPr/>
        </p:nvSpPr>
        <p:spPr>
          <a:xfrm>
            <a:off x="6197232" y="1543288"/>
            <a:ext cx="4157501" cy="861774"/>
          </a:xfrm>
          <a:prstGeom prst="rect">
            <a:avLst/>
          </a:prstGeom>
          <a:noFill/>
        </p:spPr>
        <p:txBody>
          <a:bodyPr wrap="square" rtlCol="0">
            <a:spAutoFit/>
          </a:bodyPr>
          <a:lstStyle/>
          <a:p>
            <a:pPr>
              <a:spcAft>
                <a:spcPts val="600"/>
              </a:spcAft>
            </a:pPr>
            <a:r>
              <a:rPr lang="en-US" sz="2000" dirty="0" err="1"/>
              <a:t>Reaktionsgleichung</a:t>
            </a:r>
            <a:r>
              <a:rPr lang="en-US" sz="2000" dirty="0"/>
              <a:t> </a:t>
            </a:r>
            <a:r>
              <a:rPr lang="en-US" sz="2000" dirty="0" err="1"/>
              <a:t>visualisiert</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p:cxnSp>
        <p:nvCxnSpPr>
          <p:cNvPr id="7" name="Gerade Verbindung mit Pfeil 6">
            <a:extLst>
              <a:ext uri="{FF2B5EF4-FFF2-40B4-BE49-F238E27FC236}">
                <a16:creationId xmlns:a16="http://schemas.microsoft.com/office/drawing/2014/main" id="{51FE7120-3BA8-F5A0-55A3-0C3B67A73B5F}"/>
              </a:ext>
            </a:extLst>
          </p:cNvPr>
          <p:cNvCxnSpPr>
            <a:cxnSpLocks/>
          </p:cNvCxnSpPr>
          <p:nvPr/>
        </p:nvCxnSpPr>
        <p:spPr>
          <a:xfrm flipV="1">
            <a:off x="6527800" y="2540000"/>
            <a:ext cx="0" cy="24807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8E25DD1A-F608-A0BB-EE6F-77F2EF596060}"/>
              </a:ext>
            </a:extLst>
          </p:cNvPr>
          <p:cNvCxnSpPr>
            <a:cxnSpLocks/>
          </p:cNvCxnSpPr>
          <p:nvPr/>
        </p:nvCxnSpPr>
        <p:spPr>
          <a:xfrm>
            <a:off x="6527800" y="5020733"/>
            <a:ext cx="31411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0B0500B-548A-8F45-861E-1BC106E782F8}"/>
              </a:ext>
            </a:extLst>
          </p:cNvPr>
          <p:cNvSpPr txBox="1"/>
          <p:nvPr/>
        </p:nvSpPr>
        <p:spPr>
          <a:xfrm>
            <a:off x="6346827" y="2137855"/>
            <a:ext cx="516466" cy="400110"/>
          </a:xfrm>
          <a:prstGeom prst="rect">
            <a:avLst/>
          </a:prstGeom>
          <a:noFill/>
        </p:spPr>
        <p:txBody>
          <a:bodyPr wrap="square" rtlCol="0">
            <a:spAutoFit/>
          </a:bodyPr>
          <a:lstStyle/>
          <a:p>
            <a:r>
              <a:rPr lang="de-DE" sz="2000" b="1" dirty="0"/>
              <a:t>p</a:t>
            </a:r>
          </a:p>
        </p:txBody>
      </p:sp>
      <p:sp>
        <p:nvSpPr>
          <p:cNvPr id="17" name="Textfeld 16">
            <a:extLst>
              <a:ext uri="{FF2B5EF4-FFF2-40B4-BE49-F238E27FC236}">
                <a16:creationId xmlns:a16="http://schemas.microsoft.com/office/drawing/2014/main" id="{A82EB946-09AD-87A6-AA54-86074E2A807B}"/>
              </a:ext>
            </a:extLst>
          </p:cNvPr>
          <p:cNvSpPr txBox="1"/>
          <p:nvPr/>
        </p:nvSpPr>
        <p:spPr>
          <a:xfrm>
            <a:off x="9838267" y="4820678"/>
            <a:ext cx="516466" cy="400110"/>
          </a:xfrm>
          <a:prstGeom prst="rect">
            <a:avLst/>
          </a:prstGeom>
          <a:noFill/>
        </p:spPr>
        <p:txBody>
          <a:bodyPr wrap="square" rtlCol="0">
            <a:spAutoFit/>
          </a:bodyPr>
          <a:lstStyle/>
          <a:p>
            <a:r>
              <a:rPr lang="de-DE" sz="2000" b="1" dirty="0"/>
              <a:t>n</a:t>
            </a:r>
          </a:p>
        </p:txBody>
      </p:sp>
      <mc:AlternateContent xmlns:mc="http://schemas.openxmlformats.org/markup-compatibility/2006" xmlns:a14="http://schemas.microsoft.com/office/drawing/2010/main">
        <mc:Choice Requires="a14">
          <p:sp>
            <p:nvSpPr>
              <p:cNvPr id="22" name="Rechteck 8">
                <a:extLst>
                  <a:ext uri="{FF2B5EF4-FFF2-40B4-BE49-F238E27FC236}">
                    <a16:creationId xmlns:a16="http://schemas.microsoft.com/office/drawing/2014/main" id="{74FEA0BD-885E-415A-B7E6-494D41C89BD2}"/>
                  </a:ext>
                </a:extLst>
              </p:cNvPr>
              <p:cNvSpPr/>
              <p:nvPr/>
            </p:nvSpPr>
            <p:spPr>
              <a:xfrm>
                <a:off x="7443970" y="4204023"/>
                <a:ext cx="468000" cy="468000"/>
              </a:xfrm>
              <a:prstGeom prst="rect">
                <a:avLst/>
              </a:prstGeom>
              <a:solidFill>
                <a:srgbClr val="ED7D31">
                  <a:lumMod val="20000"/>
                  <a:lumOff val="80000"/>
                </a:srgbClr>
              </a:solidFill>
              <a:ln w="19050" cap="flat" cmpd="sng" algn="ctr">
                <a:solidFill>
                  <a:srgbClr val="7B380B"/>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2</m:t>
                          </m:r>
                        </m:sup>
                        <m:e>
                          <m:r>
                            <m:rPr>
                              <m:sty m:val="p"/>
                            </m:rP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 name="Rechteck 8">
                <a:extLst>
                  <a:ext uri="{FF2B5EF4-FFF2-40B4-BE49-F238E27FC236}">
                    <a16:creationId xmlns:a16="http://schemas.microsoft.com/office/drawing/2014/main" id="{74FEA0BD-885E-415A-B7E6-494D41C89BD2}"/>
                  </a:ext>
                </a:extLst>
              </p:cNvPr>
              <p:cNvSpPr>
                <a:spLocks noRot="1" noChangeAspect="1" noMove="1" noResize="1" noEditPoints="1" noAdjustHandles="1" noChangeArrowheads="1" noChangeShapeType="1" noTextEdit="1"/>
              </p:cNvSpPr>
              <p:nvPr/>
            </p:nvSpPr>
            <p:spPr>
              <a:xfrm>
                <a:off x="7443970" y="4204023"/>
                <a:ext cx="468000" cy="468000"/>
              </a:xfrm>
              <a:prstGeom prst="rect">
                <a:avLst/>
              </a:prstGeom>
              <a:blipFill>
                <a:blip r:embed="rId6"/>
                <a:stretch>
                  <a:fillRect/>
                </a:stretch>
              </a:blipFill>
              <a:ln w="19050" cap="flat" cmpd="sng" algn="ctr">
                <a:solidFill>
                  <a:srgbClr val="7B380B"/>
                </a:solidFill>
                <a:prstDash val="solid"/>
                <a:miter lim="800000"/>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Rechteck 22">
                <a:extLst>
                  <a:ext uri="{FF2B5EF4-FFF2-40B4-BE49-F238E27FC236}">
                    <a16:creationId xmlns:a16="http://schemas.microsoft.com/office/drawing/2014/main" id="{C34F0442-665C-AE10-A836-1524FCDEB969}"/>
                  </a:ext>
                </a:extLst>
              </p:cNvPr>
              <p:cNvSpPr/>
              <p:nvPr/>
            </p:nvSpPr>
            <p:spPr>
              <a:xfrm>
                <a:off x="7443970" y="2707565"/>
                <a:ext cx="468000" cy="468000"/>
              </a:xfrm>
              <a:prstGeom prst="rect">
                <a:avLst/>
              </a:prstGeom>
              <a:solidFill>
                <a:srgbClr val="4472C4">
                  <a:lumMod val="20000"/>
                  <a:lumOff val="80000"/>
                </a:srgbClr>
              </a:solidFill>
              <a:ln w="19050" cap="flat" cmpd="sng" algn="ctr">
                <a:solidFill>
                  <a:srgbClr val="4472C4">
                    <a:lumMod val="75000"/>
                  </a:srgbClr>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3</m:t>
                          </m:r>
                        </m:sup>
                        <m:e>
                          <m:r>
                            <m:rPr>
                              <m:sty m:val="p"/>
                            </m:rP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He</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Rechteck 22">
                <a:extLst>
                  <a:ext uri="{FF2B5EF4-FFF2-40B4-BE49-F238E27FC236}">
                    <a16:creationId xmlns:a16="http://schemas.microsoft.com/office/drawing/2014/main" id="{C34F0442-665C-AE10-A836-1524FCDEB969}"/>
                  </a:ext>
                </a:extLst>
              </p:cNvPr>
              <p:cNvSpPr>
                <a:spLocks noRot="1" noChangeAspect="1" noMove="1" noResize="1" noEditPoints="1" noAdjustHandles="1" noChangeArrowheads="1" noChangeShapeType="1" noTextEdit="1"/>
              </p:cNvSpPr>
              <p:nvPr/>
            </p:nvSpPr>
            <p:spPr>
              <a:xfrm>
                <a:off x="7443970" y="2707565"/>
                <a:ext cx="468000" cy="468000"/>
              </a:xfrm>
              <a:prstGeom prst="rect">
                <a:avLst/>
              </a:prstGeom>
              <a:blipFill>
                <a:blip r:embed="rId7"/>
                <a:stretch>
                  <a:fillRect l="-10000" r="-5000"/>
                </a:stretch>
              </a:blipFill>
              <a:ln w="19050" cap="flat" cmpd="sng" algn="ctr">
                <a:solidFill>
                  <a:srgbClr val="4472C4">
                    <a:lumMod val="75000"/>
                  </a:srgbClr>
                </a:solidFill>
                <a:prstDash val="solid"/>
                <a:miter lim="800000"/>
              </a:ln>
              <a:effectLst/>
            </p:spPr>
            <p:txBody>
              <a:bodyPr/>
              <a:lstStyle/>
              <a:p>
                <a:r>
                  <a:rPr lang="de-DE">
                    <a:noFill/>
                  </a:rPr>
                  <a:t> </a:t>
                </a:r>
              </a:p>
            </p:txBody>
          </p:sp>
        </mc:Fallback>
      </mc:AlternateContent>
      <p:cxnSp>
        <p:nvCxnSpPr>
          <p:cNvPr id="24" name="Gerade Verbindung mit Pfeil 23">
            <a:extLst>
              <a:ext uri="{FF2B5EF4-FFF2-40B4-BE49-F238E27FC236}">
                <a16:creationId xmlns:a16="http://schemas.microsoft.com/office/drawing/2014/main" id="{F4C5D854-DE35-9D19-51F3-BDFC0D0E82AC}"/>
              </a:ext>
            </a:extLst>
          </p:cNvPr>
          <p:cNvCxnSpPr>
            <a:cxnSpLocks/>
            <a:stCxn id="22" idx="0"/>
            <a:endCxn id="23" idx="2"/>
          </p:cNvCxnSpPr>
          <p:nvPr/>
        </p:nvCxnSpPr>
        <p:spPr>
          <a:xfrm flipV="1">
            <a:off x="7677970" y="3175565"/>
            <a:ext cx="0" cy="1028458"/>
          </a:xfrm>
          <a:prstGeom prst="straightConnector1">
            <a:avLst/>
          </a:prstGeom>
          <a:noFill/>
          <a:ln w="28575"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D5442297-F2C6-2EDC-D7B1-747D628CB3D7}"/>
                  </a:ext>
                </a:extLst>
              </p:cNvPr>
              <p:cNvSpPr txBox="1"/>
              <p:nvPr/>
            </p:nvSpPr>
            <p:spPr>
              <a:xfrm rot="16200000">
                <a:off x="7012373" y="3577050"/>
                <a:ext cx="756000" cy="404598"/>
              </a:xfrm>
              <a:prstGeom prst="rect">
                <a:avLst/>
              </a:prstGeom>
              <a:noFill/>
            </p:spPr>
            <p:txBody>
              <a:bodyPr wrap="square" rtlCol="0">
                <a:spAutoFit/>
              </a:bodyPr>
              <a:lstStyle/>
              <a:p>
                <a:pPr defTabSz="457117"/>
                <a14:m>
                  <m:oMathPara xmlns:m="http://schemas.openxmlformats.org/officeDocument/2006/math">
                    <m:oMathParaPr>
                      <m:jc m:val="centerGroup"/>
                    </m:oMathParaPr>
                    <m:oMath xmlns:m="http://schemas.openxmlformats.org/officeDocument/2006/math">
                      <m:r>
                        <a:rPr lang="de-DE" sz="1800" b="1" i="0" smtClean="0">
                          <a:solidFill>
                            <a:prstClr val="black"/>
                          </a:solidFill>
                          <a:latin typeface="Cambria Math" panose="02040503050406030204" pitchFamily="18" charset="0"/>
                        </a:rPr>
                        <m:t>(</m:t>
                      </m:r>
                      <m:sPre>
                        <m:sPrePr>
                          <m:ctrlPr>
                            <a:rPr lang="en-US" sz="1800" b="1" i="1">
                              <a:solidFill>
                                <a:srgbClr val="000000"/>
                              </a:solidFill>
                              <a:latin typeface="Cambria Math" panose="02040503050406030204" pitchFamily="18" charset="0"/>
                            </a:rPr>
                          </m:ctrlPr>
                        </m:sPrePr>
                        <m:sub/>
                        <m:sup>
                          <m:r>
                            <a:rPr lang="de-DE" sz="1800" b="1" i="0" smtClean="0">
                              <a:solidFill>
                                <a:srgbClr val="000000"/>
                              </a:solidFill>
                              <a:latin typeface="Cambria Math" panose="02040503050406030204" pitchFamily="18" charset="0"/>
                            </a:rPr>
                            <m:t>𝟏</m:t>
                          </m:r>
                        </m:sup>
                        <m:e>
                          <m:r>
                            <a:rPr lang="de-DE" sz="1800" b="1" i="0">
                              <a:solidFill>
                                <a:srgbClr val="000000"/>
                              </a:solidFill>
                              <a:latin typeface="Cambria Math" panose="02040503050406030204" pitchFamily="18" charset="0"/>
                            </a:rPr>
                            <m:t>𝐇</m:t>
                          </m:r>
                        </m:e>
                      </m:sPre>
                      <m:r>
                        <a:rPr lang="de-DE" sz="1800" b="1" i="0">
                          <a:solidFill>
                            <a:prstClr val="black"/>
                          </a:solidFill>
                          <a:latin typeface="Cambria Math" panose="02040503050406030204" pitchFamily="18" charset="0"/>
                        </a:rPr>
                        <m:t>,</m:t>
                      </m:r>
                      <m:r>
                        <a:rPr lang="de-DE" sz="1800" b="1" i="0" smtClean="0">
                          <a:solidFill>
                            <a:prstClr val="black"/>
                          </a:solidFill>
                          <a:latin typeface="Cambria Math" panose="02040503050406030204" pitchFamily="18" charset="0"/>
                        </a:rPr>
                        <m:t>𝛄</m:t>
                      </m:r>
                      <m:r>
                        <a:rPr lang="de-DE" sz="1800" b="1">
                          <a:solidFill>
                            <a:prstClr val="black"/>
                          </a:solidFill>
                          <a:latin typeface="Cambria Math" panose="02040503050406030204" pitchFamily="18" charset="0"/>
                        </a:rPr>
                        <m:t>)</m:t>
                      </m:r>
                    </m:oMath>
                  </m:oMathPara>
                </a14:m>
                <a:endParaRPr lang="de-DE" sz="1800" b="1" dirty="0">
                  <a:solidFill>
                    <a:prstClr val="black"/>
                  </a:solidFill>
                  <a:ea typeface="Open Sans" panose="020B0606030504020204" pitchFamily="34" charset="0"/>
                  <a:cs typeface="Open Sans" panose="020B0606030504020204" pitchFamily="34" charset="0"/>
                </a:endParaRPr>
              </a:p>
            </p:txBody>
          </p:sp>
        </mc:Choice>
        <mc:Fallback xmlns="">
          <p:sp>
            <p:nvSpPr>
              <p:cNvPr id="25" name="Textfeld 24">
                <a:extLst>
                  <a:ext uri="{FF2B5EF4-FFF2-40B4-BE49-F238E27FC236}">
                    <a16:creationId xmlns:a16="http://schemas.microsoft.com/office/drawing/2014/main" id="{D5442297-F2C6-2EDC-D7B1-747D628CB3D7}"/>
                  </a:ext>
                </a:extLst>
              </p:cNvPr>
              <p:cNvSpPr txBox="1">
                <a:spLocks noRot="1" noChangeAspect="1" noMove="1" noResize="1" noEditPoints="1" noAdjustHandles="1" noChangeArrowheads="1" noChangeShapeType="1" noTextEdit="1"/>
              </p:cNvSpPr>
              <p:nvPr/>
            </p:nvSpPr>
            <p:spPr>
              <a:xfrm rot="16200000">
                <a:off x="7012373" y="3577050"/>
                <a:ext cx="756000" cy="404598"/>
              </a:xfrm>
              <a:prstGeom prst="rect">
                <a:avLst/>
              </a:prstGeom>
              <a:blipFill>
                <a:blip r:embed="rId8"/>
                <a:stretch>
                  <a:fillRect t="-24194" r="-10448" b="-2419"/>
                </a:stretch>
              </a:blipFill>
            </p:spPr>
            <p:txBody>
              <a:bodyPr/>
              <a:lstStyle/>
              <a:p>
                <a:r>
                  <a:rPr lang="de-DE">
                    <a:noFill/>
                  </a:rPr>
                  <a:t> </a:t>
                </a:r>
              </a:p>
            </p:txBody>
          </p:sp>
        </mc:Fallback>
      </mc:AlternateContent>
    </p:spTree>
    <p:extLst>
      <p:ext uri="{BB962C8B-B14F-4D97-AF65-F5344CB8AC3E}">
        <p14:creationId xmlns:p14="http://schemas.microsoft.com/office/powerpoint/2010/main" val="1619616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08A57AC-FC7D-2E22-0FC9-1D27F74E41AA}"/>
              </a:ext>
            </a:extLst>
          </p:cNvPr>
          <p:cNvSpPr/>
          <p:nvPr/>
        </p:nvSpPr>
        <p:spPr>
          <a:xfrm>
            <a:off x="0" y="0"/>
            <a:ext cx="12192000"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Picture 2">
            <a:extLst>
              <a:ext uri="{FF2B5EF4-FFF2-40B4-BE49-F238E27FC236}">
                <a16:creationId xmlns:a16="http://schemas.microsoft.com/office/drawing/2014/main" id="{70F223C4-9289-4520-AEC8-BE41DF0F9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867" y="501510"/>
            <a:ext cx="8568266" cy="585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28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Was ist Nukleare Astrophysik?</a:t>
            </a:r>
            <a:endParaRPr lang="de-DE" sz="3000" noProof="0" dirty="0"/>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Die </a:t>
            </a:r>
            <a:r>
              <a:rPr lang="en-US" sz="2000" b="1" i="1" dirty="0" err="1">
                <a:solidFill>
                  <a:schemeClr val="tx1"/>
                </a:solidFill>
              </a:rPr>
              <a:t>Nukleare</a:t>
            </a:r>
            <a:r>
              <a:rPr lang="en-US" sz="2000" b="1" i="1" dirty="0">
                <a:solidFill>
                  <a:schemeClr val="tx1"/>
                </a:solidFill>
              </a:rPr>
              <a:t> </a:t>
            </a:r>
            <a:r>
              <a:rPr lang="en-US" sz="2000" b="1" i="1" dirty="0" err="1">
                <a:solidFill>
                  <a:schemeClr val="tx1"/>
                </a:solidFill>
              </a:rPr>
              <a:t>Astrophysik</a:t>
            </a:r>
            <a:r>
              <a:rPr lang="en-US" sz="2000" b="1" i="1" dirty="0">
                <a:solidFill>
                  <a:schemeClr val="tx1"/>
                </a:solidFill>
              </a:rPr>
              <a:t> untersucht den Ursprung der chemischen Elemente.</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Die </a:t>
            </a:r>
            <a:r>
              <a:rPr lang="en-US" sz="2000" b="1" i="1" dirty="0" err="1">
                <a:solidFill>
                  <a:schemeClr val="tx1"/>
                </a:solidFill>
              </a:rPr>
              <a:t>Nukleare</a:t>
            </a:r>
            <a:r>
              <a:rPr lang="en-US" sz="2000" b="1" i="1" dirty="0">
                <a:solidFill>
                  <a:schemeClr val="tx1"/>
                </a:solidFill>
              </a:rPr>
              <a:t> </a:t>
            </a:r>
            <a:r>
              <a:rPr lang="en-US" sz="2000" b="1" i="1" dirty="0" err="1">
                <a:solidFill>
                  <a:schemeClr val="tx1"/>
                </a:solidFill>
              </a:rPr>
              <a:t>Astrophysik</a:t>
            </a:r>
            <a:r>
              <a:rPr lang="en-US" sz="2000" b="1" i="1" dirty="0">
                <a:solidFill>
                  <a:schemeClr val="tx1"/>
                </a:solidFill>
              </a:rPr>
              <a:t> wirft einen tiefen Blick ins Universum, um diese Frage zu beantworten.</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Orionnebel</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Bindungsenergie</a:t>
            </a:r>
            <a:endParaRPr lang="de-DE" sz="3000" noProof="0" dirty="0"/>
          </a:p>
        </p:txBody>
      </p:sp>
      <p:pic>
        <p:nvPicPr>
          <p:cNvPr id="100" name="Grafik 99">
            <a:extLst>
              <a:ext uri="{FF2B5EF4-FFF2-40B4-BE49-F238E27FC236}">
                <a16:creationId xmlns:a16="http://schemas.microsoft.com/office/drawing/2014/main" id="{AC7DA064-D3AB-0B64-7443-46D8451C9B6F}"/>
              </a:ext>
            </a:extLst>
          </p:cNvPr>
          <p:cNvPicPr>
            <a:picLocks noChangeAspect="1"/>
          </p:cNvPicPr>
          <p:nvPr/>
        </p:nvPicPr>
        <p:blipFill>
          <a:blip r:embed="rId3"/>
          <a:stretch>
            <a:fillRect/>
          </a:stretch>
        </p:blipFill>
        <p:spPr>
          <a:xfrm>
            <a:off x="3310897" y="1061601"/>
            <a:ext cx="6071859" cy="4965798"/>
          </a:xfrm>
          <a:prstGeom prst="rect">
            <a:avLst/>
          </a:prstGeom>
        </p:spPr>
      </p:pic>
    </p:spTree>
    <p:extLst>
      <p:ext uri="{BB962C8B-B14F-4D97-AF65-F5344CB8AC3E}">
        <p14:creationId xmlns:p14="http://schemas.microsoft.com/office/powerpoint/2010/main" val="2946335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B²FH</a:t>
            </a:r>
            <a:endParaRPr lang="de-DE" sz="3000" noProof="0" dirty="0"/>
          </a:p>
        </p:txBody>
      </p:sp>
      <p:sp>
        <p:nvSpPr>
          <p:cNvPr id="5" name="Textfeld 4">
            <a:extLst>
              <a:ext uri="{FF2B5EF4-FFF2-40B4-BE49-F238E27FC236}">
                <a16:creationId xmlns:a16="http://schemas.microsoft.com/office/drawing/2014/main" id="{E4E847A7-B81E-006E-C92B-80F3CAEB6B7B}"/>
              </a:ext>
            </a:extLst>
          </p:cNvPr>
          <p:cNvSpPr txBox="1"/>
          <p:nvPr/>
        </p:nvSpPr>
        <p:spPr>
          <a:xfrm>
            <a:off x="626164" y="1566563"/>
            <a:ext cx="7044636" cy="3093154"/>
          </a:xfrm>
          <a:prstGeom prst="rect">
            <a:avLst/>
          </a:prstGeom>
          <a:noFill/>
        </p:spPr>
        <p:txBody>
          <a:bodyPr wrap="square" rtlCol="0">
            <a:spAutoFit/>
          </a:bodyPr>
          <a:lstStyle/>
          <a:p>
            <a:pPr>
              <a:spcAft>
                <a:spcPts val="600"/>
              </a:spcAft>
            </a:pPr>
            <a:r>
              <a:rPr lang="en-US" sz="2000" i="1" dirty="0"/>
              <a:t>“Die Sterne, die Sterne </a:t>
            </a:r>
            <a:r>
              <a:rPr lang="en-US" sz="2000" i="1" dirty="0" err="1"/>
              <a:t>bilden</a:t>
            </a:r>
            <a:r>
              <a:rPr lang="en-US" sz="2000" i="1" dirty="0"/>
              <a:t> </a:t>
            </a:r>
            <a:r>
              <a:rPr lang="en-US" sz="2000" i="1" dirty="0" err="1"/>
              <a:t>unsere</a:t>
            </a:r>
            <a:r>
              <a:rPr lang="en-US" sz="2000" i="1" dirty="0"/>
              <a:t> </a:t>
            </a:r>
            <a:r>
              <a:rPr lang="en-US" sz="2000" i="1" dirty="0" err="1"/>
              <a:t>Sinnesart</a:t>
            </a:r>
            <a:r>
              <a:rPr lang="en-US" sz="2000" i="1" dirty="0"/>
              <a:t>”</a:t>
            </a:r>
            <a:br>
              <a:rPr lang="en-US" sz="2000" i="1" dirty="0"/>
            </a:br>
            <a:r>
              <a:rPr lang="en-US" sz="2000" i="1" dirty="0"/>
              <a:t>	- </a:t>
            </a:r>
            <a:r>
              <a:rPr lang="en-US" sz="2000" dirty="0"/>
              <a:t>Shakespeare</a:t>
            </a:r>
          </a:p>
          <a:p>
            <a:pPr marL="285750" indent="-285750">
              <a:spcAft>
                <a:spcPts val="600"/>
              </a:spcAft>
              <a:buFont typeface="Arial" panose="020B0604020202020204" pitchFamily="34" charset="0"/>
              <a:buChar char="•"/>
            </a:pPr>
            <a:r>
              <a:rPr lang="en-US" sz="2000" dirty="0"/>
              <a:t>1957 </a:t>
            </a:r>
            <a:r>
              <a:rPr lang="en-US" sz="2000" dirty="0" err="1"/>
              <a:t>veröffentlichter</a:t>
            </a:r>
            <a:r>
              <a:rPr lang="en-US" sz="2000" dirty="0"/>
              <a:t> </a:t>
            </a:r>
            <a:r>
              <a:rPr lang="en-US" sz="2000" dirty="0" err="1"/>
              <a:t>Fachartikel</a:t>
            </a:r>
            <a:br>
              <a:rPr lang="en-US" sz="2000" dirty="0"/>
            </a:br>
            <a:r>
              <a:rPr lang="en-US" sz="2000" dirty="0"/>
              <a:t>“</a:t>
            </a:r>
            <a:r>
              <a:rPr lang="en-US" sz="2000" i="1" dirty="0"/>
              <a:t>Synthesis of the Elements in Stars</a:t>
            </a:r>
            <a:r>
              <a:rPr lang="en-US" sz="2000" dirty="0"/>
              <a:t>” von </a:t>
            </a:r>
            <a:r>
              <a:rPr lang="en-US" sz="2000" dirty="0" err="1"/>
              <a:t>Margaert</a:t>
            </a:r>
            <a:r>
              <a:rPr lang="en-US" sz="2000" dirty="0"/>
              <a:t> &amp; Geoffrey Burbidge, William Fowler &amp; Fred Hoyle</a:t>
            </a:r>
          </a:p>
          <a:p>
            <a:pPr marL="285750" indent="-285750">
              <a:spcAft>
                <a:spcPts val="600"/>
              </a:spcAft>
              <a:buFont typeface="Arial" panose="020B0604020202020204" pitchFamily="34" charset="0"/>
              <a:buChar char="•"/>
            </a:pPr>
            <a:r>
              <a:rPr lang="en-US" sz="2000" dirty="0" err="1"/>
              <a:t>Erklärung</a:t>
            </a:r>
            <a:r>
              <a:rPr lang="en-US" sz="2000" dirty="0"/>
              <a:t> der </a:t>
            </a:r>
            <a:r>
              <a:rPr lang="en-US" sz="2000" dirty="0" err="1"/>
              <a:t>Entstehung</a:t>
            </a:r>
            <a:r>
              <a:rPr lang="en-US" sz="2000" dirty="0"/>
              <a:t> der </a:t>
            </a:r>
            <a:r>
              <a:rPr lang="en-US" sz="2000" dirty="0" err="1"/>
              <a:t>Elemente</a:t>
            </a:r>
            <a:r>
              <a:rPr lang="en-US" sz="2000" dirty="0"/>
              <a:t>:</a:t>
            </a:r>
          </a:p>
          <a:p>
            <a:pPr marL="697230" lvl="1" indent="-285750">
              <a:spcAft>
                <a:spcPts val="600"/>
              </a:spcAft>
              <a:buFont typeface="Arial" panose="020B0604020202020204" pitchFamily="34" charset="0"/>
              <a:buChar char="•"/>
            </a:pPr>
            <a:r>
              <a:rPr lang="en-US" sz="2000" dirty="0" err="1"/>
              <a:t>Sowohl</a:t>
            </a:r>
            <a:r>
              <a:rPr lang="en-US" sz="2000" dirty="0"/>
              <a:t> </a:t>
            </a:r>
            <a:r>
              <a:rPr lang="en-US" sz="2000" dirty="0" err="1"/>
              <a:t>Kernfusion</a:t>
            </a:r>
            <a:r>
              <a:rPr lang="en-US" sz="2000" dirty="0"/>
              <a:t> (</a:t>
            </a:r>
            <a:r>
              <a:rPr lang="en-US" sz="2000" dirty="0" err="1"/>
              <a:t>auch</a:t>
            </a:r>
            <a:r>
              <a:rPr lang="en-US" sz="2000" dirty="0"/>
              <a:t> 3-Alpha-Prozess), </a:t>
            </a:r>
            <a:r>
              <a:rPr lang="en-US" sz="2000" dirty="0" err="1"/>
              <a:t>als</a:t>
            </a:r>
            <a:r>
              <a:rPr lang="en-US" sz="2000" dirty="0"/>
              <a:t> </a:t>
            </a:r>
            <a:r>
              <a:rPr lang="en-US" sz="2000" dirty="0" err="1"/>
              <a:t>auch</a:t>
            </a:r>
            <a:r>
              <a:rPr lang="en-US" sz="2000" dirty="0"/>
              <a:t> </a:t>
            </a:r>
            <a:r>
              <a:rPr lang="en-US" sz="2000" dirty="0" err="1"/>
              <a:t>erste</a:t>
            </a:r>
            <a:r>
              <a:rPr lang="en-US" sz="2000" dirty="0"/>
              <a:t> </a:t>
            </a:r>
            <a:r>
              <a:rPr lang="en-US" sz="2000" dirty="0" err="1"/>
              <a:t>Theorien</a:t>
            </a:r>
            <a:r>
              <a:rPr lang="en-US" sz="2000" dirty="0"/>
              <a:t> </a:t>
            </a:r>
            <a:r>
              <a:rPr lang="en-US" sz="2000" dirty="0" err="1"/>
              <a:t>zu</a:t>
            </a:r>
            <a:r>
              <a:rPr lang="en-US" sz="2000" dirty="0"/>
              <a:t> </a:t>
            </a:r>
            <a:r>
              <a:rPr lang="en-US" sz="2000" dirty="0" err="1"/>
              <a:t>Nukleosynthese</a:t>
            </a:r>
            <a:r>
              <a:rPr lang="en-US" sz="2000" dirty="0"/>
              <a:t> </a:t>
            </a:r>
            <a:r>
              <a:rPr lang="en-US" sz="2000" dirty="0" err="1"/>
              <a:t>höherer</a:t>
            </a:r>
            <a:r>
              <a:rPr lang="en-US" sz="2000" dirty="0"/>
              <a:t> </a:t>
            </a:r>
            <a:r>
              <a:rPr lang="en-US" sz="2000" dirty="0" err="1"/>
              <a:t>Elemente</a:t>
            </a:r>
            <a:r>
              <a:rPr lang="en-US" sz="2000" dirty="0"/>
              <a:t> und </a:t>
            </a:r>
            <a:r>
              <a:rPr lang="en-US" sz="2000" dirty="0" err="1"/>
              <a:t>primordialer</a:t>
            </a:r>
            <a:r>
              <a:rPr lang="en-US" sz="2000" dirty="0"/>
              <a:t> </a:t>
            </a:r>
            <a:r>
              <a:rPr lang="en-US" sz="2000" dirty="0" err="1"/>
              <a:t>Nukleosynthese</a:t>
            </a:r>
            <a:endParaRPr lang="en-US" sz="2000" dirty="0"/>
          </a:p>
        </p:txBody>
      </p:sp>
    </p:spTree>
    <p:extLst>
      <p:ext uri="{BB962C8B-B14F-4D97-AF65-F5344CB8AC3E}">
        <p14:creationId xmlns:p14="http://schemas.microsoft.com/office/powerpoint/2010/main" val="2356732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ew Hubble image of NGC 2174">
            <a:extLst>
              <a:ext uri="{FF2B5EF4-FFF2-40B4-BE49-F238E27FC236}">
                <a16:creationId xmlns:a16="http://schemas.microsoft.com/office/drawing/2014/main" id="{4EDB404A-4C6B-8A74-38F4-1119E3B41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042" y="0"/>
            <a:ext cx="6833958" cy="6833958"/>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0FC072DE-61FC-B4C6-B25F-B8689BC44038}"/>
              </a:ext>
            </a:extLst>
          </p:cNvPr>
          <p:cNvSpPr txBox="1">
            <a:spLocks/>
          </p:cNvSpPr>
          <p:nvPr/>
        </p:nvSpPr>
        <p:spPr>
          <a:xfrm>
            <a:off x="-1" y="1806366"/>
            <a:ext cx="5358043"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IV</a:t>
            </a:r>
          </a:p>
          <a:p>
            <a:pPr algn="ctr">
              <a:spcAft>
                <a:spcPts val="600"/>
              </a:spcAft>
            </a:pPr>
            <a:r>
              <a:rPr lang="en-US" sz="3600" cap="small" dirty="0">
                <a:solidFill>
                  <a:schemeClr val="bg1"/>
                </a:solidFill>
              </a:rPr>
              <a:t>Ein </a:t>
            </a:r>
            <a:r>
              <a:rPr lang="en-US" sz="3600" cap="small" dirty="0" err="1">
                <a:solidFill>
                  <a:schemeClr val="bg1"/>
                </a:solidFill>
              </a:rPr>
              <a:t>Blick</a:t>
            </a:r>
            <a:r>
              <a:rPr lang="en-US" sz="3600" cap="small" dirty="0">
                <a:solidFill>
                  <a:schemeClr val="bg1"/>
                </a:solidFill>
              </a:rPr>
              <a:t> in den </a:t>
            </a:r>
            <a:r>
              <a:rPr lang="en-US" sz="3600" cap="small" dirty="0" err="1">
                <a:solidFill>
                  <a:schemeClr val="bg1"/>
                </a:solidFill>
              </a:rPr>
              <a:t>Sternenhimmel</a:t>
            </a:r>
            <a:endParaRPr lang="en-US" sz="3600" b="1" cap="small" dirty="0">
              <a:solidFill>
                <a:schemeClr val="bg1"/>
              </a:solidFill>
            </a:endParaRPr>
          </a:p>
        </p:txBody>
      </p:sp>
    </p:spTree>
    <p:extLst>
      <p:ext uri="{BB962C8B-B14F-4D97-AF65-F5344CB8AC3E}">
        <p14:creationId xmlns:p14="http://schemas.microsoft.com/office/powerpoint/2010/main" val="838516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ubble snaps image of space oddity">
            <a:extLst>
              <a:ext uri="{FF2B5EF4-FFF2-40B4-BE49-F238E27FC236}">
                <a16:creationId xmlns:a16="http://schemas.microsoft.com/office/drawing/2014/main" id="{862E8E2C-618F-3A88-7907-D5F115FFC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695" y="-320322"/>
            <a:ext cx="5430611" cy="760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16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14B24819-0789-4487-8EEC-015079505E3D}"/>
              </a:ext>
            </a:extLst>
          </p:cNvPr>
          <p:cNvSpPr txBox="1"/>
          <p:nvPr/>
        </p:nvSpPr>
        <p:spPr>
          <a:xfrm>
            <a:off x="6548365" y="1643933"/>
            <a:ext cx="4961463" cy="3785652"/>
          </a:xfrm>
          <a:prstGeom prst="rect">
            <a:avLst/>
          </a:prstGeom>
          <a:noFill/>
        </p:spPr>
        <p:txBody>
          <a:bodyPr wrap="square" rtlCol="0">
            <a:spAutoFit/>
          </a:bodyPr>
          <a:lstStyle/>
          <a:p>
            <a:pPr algn="ctr"/>
            <a:r>
              <a:rPr lang="en-US" sz="2000" i="1" dirty="0"/>
              <a:t>[2] </a:t>
            </a:r>
            <a:r>
              <a:rPr lang="de-DE" sz="2000" i="1" dirty="0" err="1"/>
              <a:t>Hanny's</a:t>
            </a:r>
            <a:r>
              <a:rPr lang="de-DE" sz="2000" i="1" dirty="0"/>
              <a:t> </a:t>
            </a:r>
            <a:r>
              <a:rPr lang="de-DE" sz="2000" i="1" dirty="0" err="1"/>
              <a:t>Voorwerp</a:t>
            </a:r>
            <a:r>
              <a:rPr lang="de-DE" sz="2000" i="1" dirty="0"/>
              <a:t> ist der einzige sichtbare Teil einer Gaswolke, welche sich in 300 000 Lichtjahre Entfernung um die Galaxie IC 2497 erstreckt. Das Objekt ist sichtbar, weil ein Strahl aus dem Kern der Galaxie es beleuchtet. Dieser Strahl stammt von einem Quasar, der vermutlich in den letzten 200 000 Jahren erloschen ist. </a:t>
            </a:r>
            <a:r>
              <a:rPr lang="de-DE" sz="2000" i="1" dirty="0" err="1"/>
              <a:t>Henny‘s</a:t>
            </a:r>
            <a:r>
              <a:rPr lang="de-DE" sz="2000" i="1" dirty="0"/>
              <a:t> </a:t>
            </a:r>
            <a:r>
              <a:rPr lang="de-DE" sz="2000" i="1" dirty="0" err="1"/>
              <a:t>Voorwerp</a:t>
            </a:r>
            <a:r>
              <a:rPr lang="de-DE" sz="2000" i="1" dirty="0"/>
              <a:t> ist so groß wie die Milchstraße, und seine hellgrüne Farbe stammt von glühendem Sauerstoff.</a:t>
            </a:r>
            <a:br>
              <a:rPr lang="de-DE" sz="2000" i="1" dirty="0"/>
            </a:br>
            <a:r>
              <a:rPr lang="de-DE" sz="2000" i="1" dirty="0">
                <a:hlinkClick r:id="rId3"/>
              </a:rPr>
              <a:t>Hubble/ESA, 2011</a:t>
            </a:r>
            <a:endParaRPr lang="de-DE" sz="2000" i="1" dirty="0"/>
          </a:p>
        </p:txBody>
      </p:sp>
      <p:pic>
        <p:nvPicPr>
          <p:cNvPr id="2" name="Picture 2" descr="Hubble snaps image of space oddity">
            <a:extLst>
              <a:ext uri="{FF2B5EF4-FFF2-40B4-BE49-F238E27FC236}">
                <a16:creationId xmlns:a16="http://schemas.microsoft.com/office/drawing/2014/main" id="{578781BF-2E08-783E-04B5-371673D1F4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95313" y="1030075"/>
            <a:ext cx="4045552" cy="497477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a:t>
            </a:r>
            <a:r>
              <a:rPr lang="de-DE" sz="3600" dirty="0"/>
              <a:t> </a:t>
            </a:r>
            <a:r>
              <a:rPr lang="de-DE" sz="3600" dirty="0" err="1"/>
              <a:t>Voorwerp</a:t>
            </a:r>
            <a:endParaRPr lang="de-DE" sz="3000" dirty="0"/>
          </a:p>
        </p:txBody>
      </p:sp>
    </p:spTree>
    <p:extLst>
      <p:ext uri="{BB962C8B-B14F-4D97-AF65-F5344CB8AC3E}">
        <p14:creationId xmlns:p14="http://schemas.microsoft.com/office/powerpoint/2010/main" val="2922975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a:t>
            </a:r>
            <a:r>
              <a:rPr lang="de-DE" sz="3600" dirty="0"/>
              <a:t> </a:t>
            </a:r>
            <a:r>
              <a:rPr lang="de-DE" sz="3600" dirty="0" err="1"/>
              <a:t>Voorwerp</a:t>
            </a:r>
            <a:endParaRPr lang="de-DE" sz="3000" dirty="0"/>
          </a:p>
        </p:txBody>
      </p:sp>
      <p:pic>
        <p:nvPicPr>
          <p:cNvPr id="5122" name="Picture 2" descr="undefined">
            <a:extLst>
              <a:ext uri="{FF2B5EF4-FFF2-40B4-BE49-F238E27FC236}">
                <a16:creationId xmlns:a16="http://schemas.microsoft.com/office/drawing/2014/main" id="{AEE63F46-5939-CFA3-CCF6-DC3B775BF8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4175" y="970280"/>
            <a:ext cx="11423650" cy="510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22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Kopf mit Zahnrädern Silhouette">
            <a:extLst>
              <a:ext uri="{FF2B5EF4-FFF2-40B4-BE49-F238E27FC236}">
                <a16:creationId xmlns:a16="http://schemas.microsoft.com/office/drawing/2014/main" id="{C7ADFE61-0DAF-65AC-8A3E-8183BFD157A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3614" y="3549973"/>
            <a:ext cx="2327253" cy="2327253"/>
          </a:xfrm>
          <a:prstGeom prst="rect">
            <a:avLst/>
          </a:prstGeom>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Frage</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Wie können wir etwas über den Kosmos lernen?</a:t>
              </a:r>
              <a:endParaRPr lang="en-GB" sz="2800" b="1" dirty="0">
                <a:solidFill>
                  <a:schemeClr val="tx1"/>
                </a:solidFill>
              </a:endParaRPr>
            </a:p>
          </p:txBody>
        </p:sp>
      </p:grpSp>
    </p:spTree>
    <p:extLst>
      <p:ext uri="{BB962C8B-B14F-4D97-AF65-F5344CB8AC3E}">
        <p14:creationId xmlns:p14="http://schemas.microsoft.com/office/powerpoint/2010/main" val="453226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Frage</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Wie können wir etwas über den Kosmos lernen?</a:t>
              </a:r>
              <a:endParaRPr lang="en-GB" sz="2800" b="1" dirty="0">
                <a:solidFill>
                  <a:schemeClr val="tx1"/>
                </a:solidFill>
              </a:endParaRPr>
            </a:p>
          </p:txBody>
        </p:sp>
      </p:grpSp>
      <p:grpSp>
        <p:nvGrpSpPr>
          <p:cNvPr id="2" name="Gruppieren 1">
            <a:extLst>
              <a:ext uri="{FF2B5EF4-FFF2-40B4-BE49-F238E27FC236}">
                <a16:creationId xmlns:a16="http://schemas.microsoft.com/office/drawing/2014/main" id="{EFDA04A7-C0D3-CBB6-C889-E6FC376C5340}"/>
              </a:ext>
            </a:extLst>
          </p:cNvPr>
          <p:cNvGrpSpPr/>
          <p:nvPr/>
        </p:nvGrpSpPr>
        <p:grpSpPr>
          <a:xfrm>
            <a:off x="6613331" y="3829709"/>
            <a:ext cx="4896453" cy="2025187"/>
            <a:chOff x="1398424" y="1360021"/>
            <a:chExt cx="3822162" cy="2523490"/>
          </a:xfrm>
        </p:grpSpPr>
        <p:sp>
          <p:nvSpPr>
            <p:cNvPr id="4" name="Rechteck: obere Ecken abgerundet 3">
              <a:extLst>
                <a:ext uri="{FF2B5EF4-FFF2-40B4-BE49-F238E27FC236}">
                  <a16:creationId xmlns:a16="http://schemas.microsoft.com/office/drawing/2014/main" id="{0A4F4C67-BC9C-AEC5-5463-50798743F90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Antwort</a:t>
              </a:r>
              <a:endParaRPr lang="en-US" sz="2400" b="1" dirty="0">
                <a:latin typeface="+mj-lt"/>
              </a:endParaRPr>
            </a:p>
          </p:txBody>
        </p:sp>
        <p:sp>
          <p:nvSpPr>
            <p:cNvPr id="8" name="Rechteck: obere Ecken abgerundet 7">
              <a:extLst>
                <a:ext uri="{FF2B5EF4-FFF2-40B4-BE49-F238E27FC236}">
                  <a16:creationId xmlns:a16="http://schemas.microsoft.com/office/drawing/2014/main" id="{A82D649A-9A07-8D9E-1477-37D4B1F34803}"/>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b="1" dirty="0">
                  <a:solidFill>
                    <a:schemeClr val="tx1"/>
                  </a:solidFill>
                </a:rPr>
                <a:t>Licht!</a:t>
              </a:r>
              <a:endParaRPr lang="en-GB" sz="2800" b="1" dirty="0">
                <a:solidFill>
                  <a:schemeClr val="tx1"/>
                </a:solidFill>
              </a:endParaRPr>
            </a:p>
          </p:txBody>
        </p:sp>
      </p:grpSp>
    </p:spTree>
    <p:extLst>
      <p:ext uri="{BB962C8B-B14F-4D97-AF65-F5344CB8AC3E}">
        <p14:creationId xmlns:p14="http://schemas.microsoft.com/office/powerpoint/2010/main" val="4015344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Was ist </a:t>
            </a:r>
            <a:r>
              <a:rPr lang="de-DE" sz="3600" b="1" cap="small" noProof="0" dirty="0"/>
              <a:t>Licht?</a:t>
            </a:r>
            <a:endParaRPr lang="de-DE" sz="3600" cap="small" noProof="0" dirty="0"/>
          </a:p>
        </p:txBody>
      </p:sp>
    </p:spTree>
    <p:extLst>
      <p:ext uri="{BB962C8B-B14F-4D97-AF65-F5344CB8AC3E}">
        <p14:creationId xmlns:p14="http://schemas.microsoft.com/office/powerpoint/2010/main" val="3974161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247894"/>
              </a:xfrm>
              <a:prstGeom prst="rect">
                <a:avLst/>
              </a:prstGeom>
              <a:noFill/>
            </p:spPr>
            <p:txBody>
              <a:bodyPr wrap="square" rtlCol="0">
                <a:spAutoFit/>
              </a:bodyPr>
              <a:lstStyle/>
              <a:p>
                <a:r>
                  <a:rPr lang="en-US" sz="2400" b="1" dirty="0">
                    <a:solidFill>
                      <a:srgbClr val="000000"/>
                    </a:solidFill>
                  </a:rPr>
                  <a:t>… </a:t>
                </a:r>
                <a:r>
                  <a:rPr lang="en-US" sz="2400" b="1" dirty="0" err="1">
                    <a:solidFill>
                      <a:srgbClr val="000000"/>
                    </a:solidFill>
                  </a:rPr>
                  <a:t>eine</a:t>
                </a:r>
                <a:r>
                  <a:rPr lang="en-US" sz="2400" b="1" dirty="0">
                    <a:solidFill>
                      <a:srgbClr val="000000"/>
                    </a:solidFill>
                  </a:rPr>
                  <a:t> </a:t>
                </a:r>
                <a:r>
                  <a:rPr lang="en-US" sz="2400" b="1" dirty="0" err="1">
                    <a:solidFill>
                      <a:srgbClr val="000000"/>
                    </a:solidFill>
                  </a:rPr>
                  <a:t>elektromagnetische</a:t>
                </a:r>
                <a:r>
                  <a:rPr lang="en-US" sz="2400" b="1" dirty="0">
                    <a:solidFill>
                      <a:srgbClr val="000000"/>
                    </a:solidFill>
                  </a:rPr>
                  <a:t> </a:t>
                </a:r>
                <a:r>
                  <a:rPr lang="en-US" sz="2400" b="1" dirty="0" err="1">
                    <a:solidFill>
                      <a:srgbClr val="000000"/>
                    </a:solidFill>
                  </a:rPr>
                  <a:t>Welle</a:t>
                </a:r>
                <a:br>
                  <a:rPr lang="en-US" sz="2400" b="1" dirty="0">
                    <a:solidFill>
                      <a:srgbClr val="000000"/>
                    </a:solidFill>
                  </a:rPr>
                </a:br>
                <a:endParaRPr lang="en-US" sz="2400" b="1" dirty="0">
                  <a:solidFill>
                    <a:srgbClr val="000000"/>
                  </a:solidFill>
                </a:endParaRPr>
              </a:p>
              <a:p>
                <a:pPr marL="697230" lvl="1" indent="-285750">
                  <a:buFont typeface="Arial" panose="020B0604020202020204" pitchFamily="34" charset="0"/>
                  <a:buChar char="•"/>
                </a:pPr>
                <a:r>
                  <a:rPr lang="de-DE" sz="2000" dirty="0">
                    <a:solidFill>
                      <a:srgbClr val="000000"/>
                    </a:solidFill>
                  </a:rPr>
                  <a:t>= ein </a:t>
                </a:r>
                <a:r>
                  <a:rPr lang="de-DE" sz="2000" b="1" dirty="0">
                    <a:solidFill>
                      <a:schemeClr val="accent2"/>
                    </a:solidFill>
                  </a:rPr>
                  <a:t>elektrisches Feld </a:t>
                </a:r>
                <a:r>
                  <a:rPr lang="de-DE" sz="2000" dirty="0">
                    <a:solidFill>
                      <a:srgbClr val="000000"/>
                    </a:solidFill>
                  </a:rPr>
                  <a:t>und </a:t>
                </a:r>
                <a:r>
                  <a:rPr lang="de-DE" sz="2000" b="1" dirty="0">
                    <a:solidFill>
                      <a:srgbClr val="FF0000"/>
                    </a:solidFill>
                  </a:rPr>
                  <a:t>magnetisches Feld</a:t>
                </a:r>
                <a:r>
                  <a:rPr lang="de-DE" sz="2000" dirty="0">
                    <a:solidFill>
                      <a:srgbClr val="000000"/>
                    </a:solidFill>
                  </a:rPr>
                  <a:t>, welche sich senkrecht zueinander schwingend</a:t>
                </a:r>
                <a:br>
                  <a:rPr lang="de-DE" sz="2000" dirty="0">
                    <a:solidFill>
                      <a:srgbClr val="000000"/>
                    </a:solidFill>
                  </a:rPr>
                </a:br>
                <a:r>
                  <a:rPr lang="de-DE" sz="2000" dirty="0">
                    <a:solidFill>
                      <a:srgbClr val="000000"/>
                    </a:solidFill>
                  </a:rPr>
                  <a:t>im Raum ausbreiten (in Phase)</a:t>
                </a:r>
              </a:p>
              <a:p>
                <a:pPr marL="697230" lvl="1" indent="-285750">
                  <a:buFont typeface="Arial" panose="020B0604020202020204" pitchFamily="34" charset="0"/>
                  <a:buChar char="•"/>
                </a:pPr>
                <a:r>
                  <a:rPr lang="de-DE" sz="2000" dirty="0">
                    <a:solidFill>
                      <a:srgbClr val="000000"/>
                    </a:solidFill>
                  </a:rPr>
                  <a:t>Breitet sich mit</a:t>
                </a:r>
                <a:br>
                  <a:rPr lang="de-DE" sz="2000" dirty="0">
                    <a:solidFill>
                      <a:srgbClr val="000000"/>
                    </a:solidFill>
                  </a:rPr>
                </a:br>
                <a:r>
                  <a:rPr lang="de-DE" sz="2000" dirty="0">
                    <a:solidFill>
                      <a:srgbClr val="000000"/>
                    </a:solidFill>
                  </a:rPr>
                  <a:t>Lichtgeschwindigkeit aus</a:t>
                </a:r>
                <a:endParaRPr lang="de-DE" sz="2000" b="1" dirty="0">
                  <a:solidFill>
                    <a:srgbClr val="000000"/>
                  </a:solidFill>
                </a:endParaRPr>
              </a:p>
              <a:p>
                <a:pPr marL="1165860" lvl="2" indent="-342900">
                  <a:buFont typeface="Arial" panose="020B0604020202020204" pitchFamily="34" charset="0"/>
                  <a:buChar char="•"/>
                </a:pPr>
                <a:r>
                  <a:rPr lang="de-DE" sz="2000" dirty="0">
                    <a:solidFill>
                      <a:srgbClr val="000000"/>
                    </a:solidFill>
                  </a:rPr>
                  <a:t>im Vakuum: </a:t>
                </a:r>
                <a14:m>
                  <m:oMath xmlns:m="http://schemas.openxmlformats.org/officeDocument/2006/math">
                    <m:sSub>
                      <m:sSubPr>
                        <m:ctrlPr>
                          <a:rPr lang="de-DE" sz="2000" b="1" i="1">
                            <a:solidFill>
                              <a:srgbClr val="000000"/>
                            </a:solidFill>
                            <a:latin typeface="Cambria Math" panose="02040503050406030204" pitchFamily="18" charset="0"/>
                          </a:rPr>
                        </m:ctrlPr>
                      </m:sSubPr>
                      <m:e>
                        <m:r>
                          <a:rPr lang="de-DE" sz="2000" b="1">
                            <a:solidFill>
                              <a:srgbClr val="000000"/>
                            </a:solidFill>
                            <a:latin typeface="Cambria Math" panose="02040503050406030204" pitchFamily="18" charset="0"/>
                          </a:rPr>
                          <m:t>𝐜</m:t>
                        </m:r>
                      </m:e>
                      <m:sub>
                        <m:r>
                          <a:rPr lang="de-DE" sz="2000" b="1">
                            <a:solidFill>
                              <a:srgbClr val="000000"/>
                            </a:solidFill>
                            <a:latin typeface="Cambria Math" panose="02040503050406030204" pitchFamily="18" charset="0"/>
                          </a:rPr>
                          <m:t>𝟎</m:t>
                        </m:r>
                      </m:sub>
                    </m:sSub>
                    <m:r>
                      <a:rPr lang="de-DE" sz="2000" b="1">
                        <a:solidFill>
                          <a:srgbClr val="000000"/>
                        </a:solidFill>
                        <a:latin typeface="Cambria Math" panose="02040503050406030204" pitchFamily="18" charset="0"/>
                      </a:rPr>
                      <m:t>≈</m:t>
                    </m:r>
                    <m:r>
                      <a:rPr lang="de-DE" sz="2000" b="1">
                        <a:solidFill>
                          <a:srgbClr val="000000"/>
                        </a:solidFill>
                        <a:latin typeface="Cambria Math" panose="02040503050406030204" pitchFamily="18" charset="0"/>
                      </a:rPr>
                      <m:t>𝟑</m:t>
                    </m:r>
                    <m:r>
                      <a:rPr lang="de-DE" sz="2000" b="1">
                        <a:solidFill>
                          <a:srgbClr val="000000"/>
                        </a:solidFill>
                        <a:latin typeface="Cambria Math" panose="02040503050406030204" pitchFamily="18" charset="0"/>
                      </a:rPr>
                      <m:t>∙</m:t>
                    </m:r>
                    <m:sSup>
                      <m:sSupPr>
                        <m:ctrlPr>
                          <a:rPr lang="de-DE" sz="2000" b="1" i="1">
                            <a:solidFill>
                              <a:srgbClr val="000000"/>
                            </a:solidFill>
                            <a:latin typeface="Cambria Math" panose="02040503050406030204" pitchFamily="18" charset="0"/>
                          </a:rPr>
                        </m:ctrlPr>
                      </m:sSupPr>
                      <m:e>
                        <m:r>
                          <a:rPr lang="de-DE" sz="2000" b="1">
                            <a:solidFill>
                              <a:srgbClr val="000000"/>
                            </a:solidFill>
                            <a:latin typeface="Cambria Math" panose="02040503050406030204" pitchFamily="18" charset="0"/>
                          </a:rPr>
                          <m:t>𝟏𝟎</m:t>
                        </m:r>
                      </m:e>
                      <m:sup>
                        <m:r>
                          <a:rPr lang="de-DE" sz="2000" b="1">
                            <a:solidFill>
                              <a:srgbClr val="000000"/>
                            </a:solidFill>
                            <a:latin typeface="Cambria Math" panose="02040503050406030204" pitchFamily="18" charset="0"/>
                          </a:rPr>
                          <m:t>𝟖</m:t>
                        </m:r>
                      </m:sup>
                    </m:sSup>
                    <m:f>
                      <m:fPr>
                        <m:ctrlPr>
                          <a:rPr lang="de-DE" sz="2000" b="1" i="1">
                            <a:solidFill>
                              <a:srgbClr val="000000"/>
                            </a:solidFill>
                            <a:latin typeface="Cambria Math" panose="02040503050406030204" pitchFamily="18" charset="0"/>
                          </a:rPr>
                        </m:ctrlPr>
                      </m:fPr>
                      <m:num>
                        <m:r>
                          <a:rPr lang="de-DE" sz="2000" b="1">
                            <a:solidFill>
                              <a:srgbClr val="000000"/>
                            </a:solidFill>
                            <a:latin typeface="Cambria Math" panose="02040503050406030204" pitchFamily="18" charset="0"/>
                          </a:rPr>
                          <m:t>𝐦</m:t>
                        </m:r>
                      </m:num>
                      <m:den>
                        <m:r>
                          <a:rPr lang="de-DE" sz="2000" b="1">
                            <a:solidFill>
                              <a:srgbClr val="000000"/>
                            </a:solidFill>
                            <a:latin typeface="Cambria Math" panose="02040503050406030204" pitchFamily="18" charset="0"/>
                          </a:rPr>
                          <m:t>𝐬</m:t>
                        </m:r>
                      </m:den>
                    </m:f>
                  </m:oMath>
                </a14:m>
                <a:r>
                  <a:rPr lang="de-DE" sz="2000" dirty="0">
                    <a:solidFill>
                      <a:srgbClr val="000000"/>
                    </a:solidFill>
                  </a:rPr>
                  <a:t> </a:t>
                </a:r>
                <a:br>
                  <a:rPr lang="de-DE" sz="2000" dirty="0">
                    <a:solidFill>
                      <a:srgbClr val="000000"/>
                    </a:solidFill>
                  </a:rPr>
                </a:br>
                <a:endParaRPr lang="de-DE" sz="2000" dirty="0">
                  <a:solidFill>
                    <a:srgbClr val="000000"/>
                  </a:solidFill>
                </a:endParaRPr>
              </a:p>
              <a:p>
                <a:pPr marL="1165860" lvl="2" indent="-342900">
                  <a:buFont typeface="Arial" panose="020B0604020202020204" pitchFamily="34" charset="0"/>
                  <a:buChar char="•"/>
                </a:pPr>
                <a:r>
                  <a:rPr lang="de-DE" sz="2000" dirty="0">
                    <a:solidFill>
                      <a:srgbClr val="000000"/>
                    </a:solidFill>
                  </a:rPr>
                  <a:t>Allg.: </a:t>
                </a:r>
                <a14:m>
                  <m:oMath xmlns:m="http://schemas.openxmlformats.org/officeDocument/2006/math">
                    <m:r>
                      <a:rPr lang="de-DE" sz="2200" b="1" i="0" smtClean="0">
                        <a:solidFill>
                          <a:srgbClr val="000000"/>
                        </a:solidFill>
                        <a:latin typeface="Cambria Math" panose="02040503050406030204" pitchFamily="18" charset="0"/>
                      </a:rPr>
                      <m:t>𝐜</m:t>
                    </m:r>
                    <m:r>
                      <a:rPr lang="de-DE" sz="2200" b="1" i="0" smtClean="0">
                        <a:solidFill>
                          <a:srgbClr val="000000"/>
                        </a:solidFill>
                        <a:latin typeface="Cambria Math" panose="02040503050406030204" pitchFamily="18" charset="0"/>
                      </a:rPr>
                      <m:t>=</m:t>
                    </m:r>
                    <m:f>
                      <m:fPr>
                        <m:ctrlPr>
                          <a:rPr lang="de-DE" sz="2200" b="1" i="1" smtClean="0">
                            <a:solidFill>
                              <a:srgbClr val="000000"/>
                            </a:solidFill>
                            <a:latin typeface="Cambria Math" panose="02040503050406030204" pitchFamily="18" charset="0"/>
                          </a:rPr>
                        </m:ctrlPr>
                      </m:fPr>
                      <m:num>
                        <m:r>
                          <a:rPr lang="de-DE" sz="2200" b="1" i="0" smtClean="0">
                            <a:solidFill>
                              <a:srgbClr val="000000"/>
                            </a:solidFill>
                            <a:latin typeface="Cambria Math" panose="02040503050406030204" pitchFamily="18" charset="0"/>
                          </a:rPr>
                          <m:t>𝟏</m:t>
                        </m:r>
                      </m:num>
                      <m:den>
                        <m:rad>
                          <m:radPr>
                            <m:degHide m:val="on"/>
                            <m:ctrlPr>
                              <a:rPr lang="de-DE" sz="2200" b="1" i="1" smtClean="0">
                                <a:solidFill>
                                  <a:srgbClr val="000000"/>
                                </a:solidFill>
                                <a:latin typeface="Cambria Math" panose="02040503050406030204" pitchFamily="18" charset="0"/>
                              </a:rPr>
                            </m:ctrlPr>
                          </m:radPr>
                          <m:deg/>
                          <m:e>
                            <m:sSub>
                              <m:sSubPr>
                                <m:ctrlPr>
                                  <a:rPr lang="de-DE" sz="2200" b="1" i="1" smtClean="0">
                                    <a:solidFill>
                                      <a:srgbClr val="000000"/>
                                    </a:solidFill>
                                    <a:latin typeface="Cambria Math" panose="02040503050406030204" pitchFamily="18" charset="0"/>
                                  </a:rPr>
                                </m:ctrlPr>
                              </m:sSubPr>
                              <m:e>
                                <m:r>
                                  <a:rPr lang="de-DE" sz="2200" b="1" i="0" smtClean="0">
                                    <a:solidFill>
                                      <a:srgbClr val="000000"/>
                                    </a:solidFill>
                                    <a:latin typeface="Cambria Math" panose="02040503050406030204" pitchFamily="18" charset="0"/>
                                  </a:rPr>
                                  <m:t>𝛍</m:t>
                                </m:r>
                              </m:e>
                              <m:sub>
                                <m:r>
                                  <a:rPr lang="de-DE" sz="2200" b="1" i="0" smtClean="0">
                                    <a:solidFill>
                                      <a:srgbClr val="000000"/>
                                    </a:solidFill>
                                    <a:latin typeface="Cambria Math" panose="02040503050406030204" pitchFamily="18" charset="0"/>
                                  </a:rPr>
                                  <m:t>𝟎</m:t>
                                </m:r>
                              </m:sub>
                            </m:sSub>
                            <m:r>
                              <a:rPr lang="de-DE" sz="2200" b="1" i="0" smtClean="0">
                                <a:solidFill>
                                  <a:srgbClr val="000000"/>
                                </a:solidFill>
                                <a:latin typeface="Cambria Math" panose="02040503050406030204" pitchFamily="18" charset="0"/>
                              </a:rPr>
                              <m:t>∙</m:t>
                            </m:r>
                            <m:sSub>
                              <m:sSubPr>
                                <m:ctrlPr>
                                  <a:rPr lang="de-DE" sz="2200" b="1" i="1" smtClean="0">
                                    <a:solidFill>
                                      <a:srgbClr val="000000"/>
                                    </a:solidFill>
                                    <a:latin typeface="Cambria Math" panose="02040503050406030204" pitchFamily="18" charset="0"/>
                                  </a:rPr>
                                </m:ctrlPr>
                              </m:sSubPr>
                              <m:e>
                                <m:r>
                                  <a:rPr lang="de-DE" sz="2200" b="1" i="0" smtClean="0">
                                    <a:solidFill>
                                      <a:srgbClr val="000000"/>
                                    </a:solidFill>
                                    <a:latin typeface="Cambria Math" panose="02040503050406030204" pitchFamily="18" charset="0"/>
                                  </a:rPr>
                                  <m:t>𝛜</m:t>
                                </m:r>
                              </m:e>
                              <m:sub>
                                <m:r>
                                  <a:rPr lang="de-DE" sz="2200" b="1" i="0" smtClean="0">
                                    <a:solidFill>
                                      <a:srgbClr val="000000"/>
                                    </a:solidFill>
                                    <a:latin typeface="Cambria Math" panose="02040503050406030204" pitchFamily="18" charset="0"/>
                                  </a:rPr>
                                  <m:t>𝟎</m:t>
                                </m:r>
                              </m:sub>
                            </m:sSub>
                            <m:sSub>
                              <m:sSubPr>
                                <m:ctrlPr>
                                  <a:rPr lang="de-DE" sz="2200" b="1" i="1">
                                    <a:solidFill>
                                      <a:srgbClr val="000000"/>
                                    </a:solidFill>
                                    <a:latin typeface="Cambria Math" panose="02040503050406030204" pitchFamily="18" charset="0"/>
                                  </a:rPr>
                                </m:ctrlPr>
                              </m:sSubPr>
                              <m:e>
                                <m:r>
                                  <a:rPr lang="de-DE" sz="2200" b="1" i="0" smtClean="0">
                                    <a:solidFill>
                                      <a:srgbClr val="000000"/>
                                    </a:solidFill>
                                    <a:latin typeface="Cambria Math" panose="02040503050406030204" pitchFamily="18" charset="0"/>
                                  </a:rPr>
                                  <m:t>∙</m:t>
                                </m:r>
                                <m:r>
                                  <a:rPr lang="de-DE" sz="2200" b="1" i="0">
                                    <a:solidFill>
                                      <a:srgbClr val="000000"/>
                                    </a:solidFill>
                                    <a:latin typeface="Cambria Math" panose="02040503050406030204" pitchFamily="18" charset="0"/>
                                  </a:rPr>
                                  <m:t>𝛍</m:t>
                                </m:r>
                              </m:e>
                              <m:sub>
                                <m:r>
                                  <a:rPr lang="de-DE" sz="2200" b="1" i="0">
                                    <a:solidFill>
                                      <a:srgbClr val="000000"/>
                                    </a:solidFill>
                                    <a:latin typeface="Cambria Math" panose="02040503050406030204" pitchFamily="18" charset="0"/>
                                  </a:rPr>
                                  <m:t>𝐫</m:t>
                                </m:r>
                              </m:sub>
                            </m:sSub>
                            <m:r>
                              <a:rPr lang="de-DE" sz="2200" b="1" i="0" smtClean="0">
                                <a:solidFill>
                                  <a:srgbClr val="000000"/>
                                </a:solidFill>
                                <a:latin typeface="Cambria Math" panose="02040503050406030204" pitchFamily="18" charset="0"/>
                              </a:rPr>
                              <m:t>∙</m:t>
                            </m:r>
                            <m:sSub>
                              <m:sSubPr>
                                <m:ctrlPr>
                                  <a:rPr lang="de-DE" sz="2200" b="1" i="1" smtClean="0">
                                    <a:solidFill>
                                      <a:srgbClr val="000000"/>
                                    </a:solidFill>
                                    <a:latin typeface="Cambria Math" panose="02040503050406030204" pitchFamily="18" charset="0"/>
                                  </a:rPr>
                                </m:ctrlPr>
                              </m:sSubPr>
                              <m:e>
                                <m:r>
                                  <a:rPr lang="de-DE" sz="2200" b="1" i="0" smtClean="0">
                                    <a:solidFill>
                                      <a:srgbClr val="000000"/>
                                    </a:solidFill>
                                    <a:latin typeface="Cambria Math" panose="02040503050406030204" pitchFamily="18" charset="0"/>
                                  </a:rPr>
                                  <m:t>𝛜</m:t>
                                </m:r>
                              </m:e>
                              <m:sub>
                                <m:r>
                                  <a:rPr lang="de-DE" sz="2200" b="1" i="0" smtClean="0">
                                    <a:solidFill>
                                      <a:srgbClr val="000000"/>
                                    </a:solidFill>
                                    <a:latin typeface="Cambria Math" panose="02040503050406030204" pitchFamily="18" charset="0"/>
                                  </a:rPr>
                                  <m:t>𝐫</m:t>
                                </m:r>
                              </m:sub>
                            </m:sSub>
                          </m:e>
                        </m:rad>
                      </m:den>
                    </m:f>
                  </m:oMath>
                </a14:m>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247894"/>
              </a:xfrm>
              <a:prstGeom prst="rect">
                <a:avLst/>
              </a:prstGeom>
              <a:blipFill>
                <a:blip r:embed="rId2"/>
                <a:stretch>
                  <a:fillRect l="-1714" t="-1148"/>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Licht ist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402236" y="4921183"/>
                <a:ext cx="3147247" cy="954107"/>
              </a:xfrm>
              <a:prstGeom prst="rect">
                <a:avLst/>
              </a:prstGeom>
              <a:noFill/>
            </p:spPr>
            <p:txBody>
              <a:bodyPr wrap="square" rtlCol="0">
                <a:spAutoFit/>
              </a:bodyPr>
              <a:lstStyle/>
              <a:p>
                <a14:m>
                  <m:oMath xmlns:m="http://schemas.openxmlformats.org/officeDocument/2006/math">
                    <m:sSub>
                      <m:sSubPr>
                        <m:ctrlPr>
                          <a:rPr lang="de-DE" sz="1400" i="1" smtClean="0">
                            <a:solidFill>
                              <a:srgbClr val="000000"/>
                            </a:solidFill>
                            <a:latin typeface="Cambria Math" panose="02040503050406030204" pitchFamily="18" charset="0"/>
                          </a:rPr>
                        </m:ctrlPr>
                      </m:sSubPr>
                      <m:e>
                        <m:r>
                          <a:rPr lang="de-DE" sz="1400" b="0" i="1" smtClean="0">
                            <a:solidFill>
                              <a:srgbClr val="000000"/>
                            </a:solidFill>
                            <a:latin typeface="Cambria Math" panose="02040503050406030204" pitchFamily="18" charset="0"/>
                          </a:rPr>
                          <m:t>𝜇</m:t>
                        </m:r>
                      </m:e>
                      <m:sub>
                        <m:r>
                          <a:rPr lang="de-DE" sz="1400" b="0" i="1" smtClean="0">
                            <a:solidFill>
                              <a:srgbClr val="000000"/>
                            </a:solidFill>
                            <a:latin typeface="Cambria Math" panose="02040503050406030204" pitchFamily="18" charset="0"/>
                          </a:rPr>
                          <m:t>0</m:t>
                        </m:r>
                      </m:sub>
                    </m:sSub>
                  </m:oMath>
                </a14:m>
                <a:r>
                  <a:rPr lang="de-DE" sz="1400" i="1" dirty="0">
                    <a:solidFill>
                      <a:srgbClr val="000000"/>
                    </a:solidFill>
                  </a:rPr>
                  <a:t> … elektrische Feldkonstante</a:t>
                </a:r>
                <a:br>
                  <a:rPr lang="de-DE" sz="1400" i="1" dirty="0">
                    <a:solidFill>
                      <a:srgbClr val="000000"/>
                    </a:solidFill>
                  </a:rPr>
                </a:br>
                <a14:m>
                  <m:oMath xmlns:m="http://schemas.openxmlformats.org/officeDocument/2006/math">
                    <m:sSub>
                      <m:sSubPr>
                        <m:ctrlPr>
                          <a:rPr lang="de-DE" sz="1400" i="1">
                            <a:solidFill>
                              <a:srgbClr val="000000"/>
                            </a:solidFill>
                            <a:latin typeface="Cambria Math" panose="02040503050406030204" pitchFamily="18" charset="0"/>
                          </a:rPr>
                        </m:ctrlPr>
                      </m:sSubPr>
                      <m:e>
                        <m:r>
                          <a:rPr lang="de-DE" sz="1400" b="0" i="1">
                            <a:solidFill>
                              <a:srgbClr val="000000"/>
                            </a:solidFill>
                            <a:latin typeface="Cambria Math" panose="02040503050406030204" pitchFamily="18" charset="0"/>
                          </a:rPr>
                          <m:t>𝜖</m:t>
                        </m:r>
                      </m:e>
                      <m:sub>
                        <m:r>
                          <a:rPr lang="de-DE" sz="1400" b="0" i="1">
                            <a:solidFill>
                              <a:srgbClr val="000000"/>
                            </a:solidFill>
                            <a:latin typeface="Cambria Math" panose="02040503050406030204" pitchFamily="18" charset="0"/>
                          </a:rPr>
                          <m:t>0</m:t>
                        </m:r>
                      </m:sub>
                    </m:sSub>
                  </m:oMath>
                </a14:m>
                <a:r>
                  <a:rPr lang="de-DE" sz="1400" i="1" dirty="0">
                    <a:solidFill>
                      <a:srgbClr val="000000"/>
                    </a:solidFill>
                  </a:rPr>
                  <a:t> … magnetische Feldkonstante</a:t>
                </a:r>
                <a:br>
                  <a:rPr lang="de-DE" sz="1400" i="1" dirty="0">
                    <a:solidFill>
                      <a:srgbClr val="000000"/>
                    </a:solidFill>
                  </a:rPr>
                </a:br>
                <a14:m>
                  <m:oMath xmlns:m="http://schemas.openxmlformats.org/officeDocument/2006/math">
                    <m:sSub>
                      <m:sSubPr>
                        <m:ctrlPr>
                          <a:rPr lang="de-DE" sz="1400" i="1">
                            <a:solidFill>
                              <a:srgbClr val="000000"/>
                            </a:solidFill>
                            <a:latin typeface="Cambria Math" panose="02040503050406030204" pitchFamily="18" charset="0"/>
                          </a:rPr>
                        </m:ctrlPr>
                      </m:sSubPr>
                      <m:e>
                        <m:r>
                          <a:rPr lang="de-DE" sz="1400" b="0" i="1">
                            <a:solidFill>
                              <a:srgbClr val="000000"/>
                            </a:solidFill>
                            <a:latin typeface="Cambria Math" panose="02040503050406030204" pitchFamily="18" charset="0"/>
                          </a:rPr>
                          <m:t>𝜇</m:t>
                        </m:r>
                      </m:e>
                      <m:sub>
                        <m:r>
                          <a:rPr lang="de-DE" sz="1400" b="0" i="1">
                            <a:solidFill>
                              <a:srgbClr val="000000"/>
                            </a:solidFill>
                            <a:latin typeface="Cambria Math" panose="02040503050406030204" pitchFamily="18" charset="0"/>
                          </a:rPr>
                          <m:t>𝑟</m:t>
                        </m:r>
                      </m:sub>
                    </m:sSub>
                  </m:oMath>
                </a14:m>
                <a:r>
                  <a:rPr lang="de-DE" sz="1400" i="1" dirty="0">
                    <a:solidFill>
                      <a:srgbClr val="000000"/>
                    </a:solidFill>
                  </a:rPr>
                  <a:t> … Permeabilität</a:t>
                </a:r>
                <a:br>
                  <a:rPr lang="de-DE" sz="1400" i="1" dirty="0">
                    <a:solidFill>
                      <a:srgbClr val="000000"/>
                    </a:solidFill>
                  </a:rPr>
                </a:br>
                <a14:m>
                  <m:oMath xmlns:m="http://schemas.openxmlformats.org/officeDocument/2006/math">
                    <m:sSub>
                      <m:sSubPr>
                        <m:ctrlPr>
                          <a:rPr lang="de-DE" sz="1400" i="1">
                            <a:solidFill>
                              <a:srgbClr val="000000"/>
                            </a:solidFill>
                            <a:latin typeface="Cambria Math" panose="02040503050406030204" pitchFamily="18" charset="0"/>
                          </a:rPr>
                        </m:ctrlPr>
                      </m:sSubPr>
                      <m:e>
                        <m:r>
                          <a:rPr lang="de-DE" sz="1400" b="0" i="1">
                            <a:solidFill>
                              <a:srgbClr val="000000"/>
                            </a:solidFill>
                            <a:latin typeface="Cambria Math" panose="02040503050406030204" pitchFamily="18" charset="0"/>
                          </a:rPr>
                          <m:t>𝜖</m:t>
                        </m:r>
                      </m:e>
                      <m:sub>
                        <m:r>
                          <a:rPr lang="de-DE" sz="1400" b="0" i="1">
                            <a:solidFill>
                              <a:srgbClr val="000000"/>
                            </a:solidFill>
                            <a:latin typeface="Cambria Math" panose="02040503050406030204" pitchFamily="18" charset="0"/>
                          </a:rPr>
                          <m:t>𝑟</m:t>
                        </m:r>
                      </m:sub>
                    </m:sSub>
                  </m:oMath>
                </a14:m>
                <a:r>
                  <a:rPr lang="de-DE" sz="1400" i="1" dirty="0">
                    <a:solidFill>
                      <a:srgbClr val="000000"/>
                    </a:solidFill>
                  </a:rPr>
                  <a:t> … Dielektrizitätszahl</a:t>
                </a:r>
              </a:p>
            </p:txBody>
          </p:sp>
        </mc:Choice>
        <mc:Fallback xmlns="">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402236" y="4921183"/>
                <a:ext cx="3147247" cy="954107"/>
              </a:xfrm>
              <a:prstGeom prst="rect">
                <a:avLst/>
              </a:prstGeom>
              <a:blipFill>
                <a:blip r:embed="rId4"/>
                <a:stretch>
                  <a:fillRect t="-637" b="-5732"/>
                </a:stretch>
              </a:blipFill>
            </p:spPr>
            <p:txBody>
              <a:bodyPr/>
              <a:lstStyle/>
              <a:p>
                <a:r>
                  <a:rPr lang="de-DE">
                    <a:noFill/>
                  </a:rPr>
                  <a:t> </a:t>
                </a:r>
              </a:p>
            </p:txBody>
          </p:sp>
        </mc:Fallback>
      </mc:AlternateContent>
    </p:spTree>
    <p:extLst>
      <p:ext uri="{BB962C8B-B14F-4D97-AF65-F5344CB8AC3E}">
        <p14:creationId xmlns:p14="http://schemas.microsoft.com/office/powerpoint/2010/main" val="36474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cap="small" noProof="0" dirty="0"/>
              <a:t>Was ist ein</a:t>
            </a:r>
            <a:br>
              <a:rPr lang="de-DE" sz="3600" cap="small" noProof="0" dirty="0"/>
            </a:br>
            <a:r>
              <a:rPr lang="de-DE" sz="3600" b="1" cap="small" noProof="0" dirty="0"/>
              <a:t>Chemisches Element</a:t>
            </a:r>
            <a:r>
              <a:rPr lang="de-DE" sz="3600" cap="small" noProof="0" dirty="0"/>
              <a:t>?</a:t>
            </a:r>
            <a:endParaRPr lang="de-DE"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134593"/>
              </a:xfrm>
              <a:prstGeom prst="rect">
                <a:avLst/>
              </a:prstGeom>
              <a:noFill/>
            </p:spPr>
            <p:txBody>
              <a:bodyPr wrap="square" rtlCol="0">
                <a:spAutoFit/>
              </a:bodyPr>
              <a:lstStyle/>
              <a:p>
                <a:r>
                  <a:rPr lang="en-US" sz="2400" b="1" dirty="0">
                    <a:solidFill>
                      <a:srgbClr val="000000"/>
                    </a:solidFill>
                  </a:rPr>
                  <a:t>… </a:t>
                </a:r>
                <a:r>
                  <a:rPr lang="en-US" sz="2400" b="1" dirty="0" err="1">
                    <a:solidFill>
                      <a:srgbClr val="000000"/>
                    </a:solidFill>
                  </a:rPr>
                  <a:t>ein</a:t>
                </a:r>
                <a:r>
                  <a:rPr lang="en-US" sz="2400" b="1" dirty="0">
                    <a:solidFill>
                      <a:srgbClr val="000000"/>
                    </a:solidFill>
                  </a:rPr>
                  <a:t> </a:t>
                </a:r>
                <a:r>
                  <a:rPr lang="en-US" sz="2400" b="1" dirty="0" err="1">
                    <a:solidFill>
                      <a:srgbClr val="000000"/>
                    </a:solidFill>
                  </a:rPr>
                  <a:t>Teilchen</a:t>
                </a:r>
                <a:br>
                  <a:rPr lang="en-US" sz="2400" b="1" dirty="0">
                    <a:solidFill>
                      <a:srgbClr val="000000"/>
                    </a:solidFill>
                  </a:rPr>
                </a:br>
                <a:endParaRPr lang="en-US" sz="2000" b="1" dirty="0">
                  <a:solidFill>
                    <a:srgbClr val="000000"/>
                  </a:solidFill>
                </a:endParaRPr>
              </a:p>
              <a:p>
                <a:pPr marL="697230" lvl="1" indent="-285750">
                  <a:buFont typeface="Arial" panose="020B0604020202020204" pitchFamily="34" charset="0"/>
                  <a:buChar char="•"/>
                </a:pPr>
                <a:r>
                  <a:rPr lang="de-DE" sz="2000" dirty="0">
                    <a:solidFill>
                      <a:srgbClr val="000000"/>
                    </a:solidFill>
                  </a:rPr>
                  <a:t>= elektromagnetische Strahlung, die aus </a:t>
                </a:r>
                <a:r>
                  <a:rPr lang="de-DE" sz="2000" b="1" dirty="0">
                    <a:solidFill>
                      <a:srgbClr val="000000"/>
                    </a:solidFill>
                  </a:rPr>
                  <a:t>schwingenden Energiequanten </a:t>
                </a:r>
                <a:r>
                  <a:rPr lang="de-DE" sz="2000" dirty="0">
                    <a:solidFill>
                      <a:srgbClr val="000000"/>
                    </a:solidFill>
                  </a:rPr>
                  <a:t>besteht</a:t>
                </a:r>
              </a:p>
              <a:p>
                <a:pPr marL="1108710" lvl="2" indent="-285750">
                  <a:buFont typeface="Arial" panose="020B0604020202020204" pitchFamily="34" charset="0"/>
                  <a:buChar char="•"/>
                </a:pPr>
                <a:r>
                  <a:rPr lang="de-DE" sz="2000" b="1" dirty="0">
                    <a:solidFill>
                      <a:srgbClr val="000000"/>
                    </a:solidFill>
                  </a:rPr>
                  <a:t>Photonen </a:t>
                </a:r>
                <a14:m>
                  <m:oMath xmlns:m="http://schemas.openxmlformats.org/officeDocument/2006/math">
                    <m:r>
                      <a:rPr lang="de-DE" sz="2000" b="1" i="1" smtClean="0">
                        <a:solidFill>
                          <a:srgbClr val="000000"/>
                        </a:solidFill>
                        <a:latin typeface="Cambria Math" panose="02040503050406030204" pitchFamily="18" charset="0"/>
                      </a:rPr>
                      <m:t>𝜸</m:t>
                    </m:r>
                  </m:oMath>
                </a14:m>
                <a:endParaRPr lang="de-DE" sz="2000" b="1" dirty="0">
                  <a:solidFill>
                    <a:srgbClr val="000000"/>
                  </a:solidFill>
                </a:endParaRPr>
              </a:p>
              <a:p>
                <a:pPr marL="697230" lvl="1" indent="-285750">
                  <a:buFont typeface="Arial" panose="020B0604020202020204" pitchFamily="34" charset="0"/>
                  <a:buChar char="•"/>
                </a:pPr>
                <a:r>
                  <a:rPr lang="de-DE" sz="2000" i="1" dirty="0">
                    <a:solidFill>
                      <a:srgbClr val="000000"/>
                    </a:solidFill>
                  </a:rPr>
                  <a:t>Nachweis: Photoelektrischer Effekt</a:t>
                </a:r>
              </a:p>
              <a:p>
                <a:pPr marL="697230" lvl="1" indent="-285750">
                  <a:buFont typeface="Arial" panose="020B0604020202020204" pitchFamily="34" charset="0"/>
                  <a:buChar char="•"/>
                </a:pPr>
                <a:r>
                  <a:rPr lang="de-DE" sz="2000" dirty="0">
                    <a:solidFill>
                      <a:srgbClr val="000000"/>
                    </a:solidFill>
                  </a:rPr>
                  <a:t>Photonen tragen „Energieportionen“</a:t>
                </a:r>
                <a:br>
                  <a:rPr lang="de-DE" sz="2200" dirty="0">
                    <a:solidFill>
                      <a:srgbClr val="000000"/>
                    </a:solidFill>
                  </a:rPr>
                </a:br>
                <a:br>
                  <a:rPr lang="de-DE" sz="2200" dirty="0">
                    <a:solidFill>
                      <a:srgbClr val="000000"/>
                    </a:solidFill>
                  </a:rPr>
                </a:br>
                <a14:m>
                  <m:oMath xmlns:m="http://schemas.openxmlformats.org/officeDocument/2006/math">
                    <m:r>
                      <a:rPr lang="de-DE" sz="2600" b="1" i="0" smtClean="0">
                        <a:solidFill>
                          <a:srgbClr val="000000"/>
                        </a:solidFill>
                        <a:latin typeface="Cambria Math" panose="02040503050406030204" pitchFamily="18" charset="0"/>
                      </a:rPr>
                      <m:t>𝐄</m:t>
                    </m:r>
                    <m:r>
                      <a:rPr lang="de-DE" sz="2600" b="1" i="0" smtClean="0">
                        <a:solidFill>
                          <a:srgbClr val="000000"/>
                        </a:solidFill>
                        <a:latin typeface="Cambria Math" panose="02040503050406030204" pitchFamily="18" charset="0"/>
                      </a:rPr>
                      <m:t>=</m:t>
                    </m:r>
                    <m:r>
                      <a:rPr lang="de-DE" sz="2600" b="1" i="0" smtClean="0">
                        <a:solidFill>
                          <a:srgbClr val="000000"/>
                        </a:solidFill>
                        <a:latin typeface="Cambria Math" panose="02040503050406030204" pitchFamily="18" charset="0"/>
                      </a:rPr>
                      <m:t>𝐡</m:t>
                    </m:r>
                    <m:r>
                      <a:rPr lang="de-DE" sz="2600" b="1" i="0" smtClean="0">
                        <a:solidFill>
                          <a:srgbClr val="000000"/>
                        </a:solidFill>
                        <a:latin typeface="Cambria Math" panose="02040503050406030204" pitchFamily="18" charset="0"/>
                      </a:rPr>
                      <m:t>∙</m:t>
                    </m:r>
                    <m:r>
                      <a:rPr lang="de-DE" sz="2600" b="1" i="0" smtClean="0">
                        <a:solidFill>
                          <a:srgbClr val="000000"/>
                        </a:solidFill>
                        <a:latin typeface="Cambria Math" panose="02040503050406030204" pitchFamily="18" charset="0"/>
                      </a:rPr>
                      <m:t>𝐟</m:t>
                    </m:r>
                    <m:r>
                      <a:rPr lang="de-DE" sz="2600" b="1" i="0" smtClean="0">
                        <a:solidFill>
                          <a:srgbClr val="000000"/>
                        </a:solidFill>
                        <a:latin typeface="Cambria Math" panose="02040503050406030204" pitchFamily="18" charset="0"/>
                      </a:rPr>
                      <m:t>=</m:t>
                    </m:r>
                    <m:r>
                      <a:rPr lang="de-DE" sz="2600" b="1" i="0" smtClean="0">
                        <a:solidFill>
                          <a:srgbClr val="000000"/>
                        </a:solidFill>
                        <a:latin typeface="Cambria Math" panose="02040503050406030204" pitchFamily="18" charset="0"/>
                      </a:rPr>
                      <m:t>𝐡</m:t>
                    </m:r>
                    <m:r>
                      <a:rPr lang="de-DE" sz="2600" b="1" i="0" smtClean="0">
                        <a:solidFill>
                          <a:srgbClr val="000000"/>
                        </a:solidFill>
                        <a:latin typeface="Cambria Math" panose="02040503050406030204" pitchFamily="18" charset="0"/>
                      </a:rPr>
                      <m:t>∙</m:t>
                    </m:r>
                    <m:f>
                      <m:fPr>
                        <m:ctrlPr>
                          <a:rPr lang="de-DE" sz="2600" b="1" i="1" smtClean="0">
                            <a:solidFill>
                              <a:srgbClr val="000000"/>
                            </a:solidFill>
                            <a:latin typeface="Cambria Math" panose="02040503050406030204" pitchFamily="18" charset="0"/>
                          </a:rPr>
                        </m:ctrlPr>
                      </m:fPr>
                      <m:num>
                        <m:r>
                          <a:rPr lang="de-DE" sz="2600" b="1" i="0" smtClean="0">
                            <a:solidFill>
                              <a:srgbClr val="000000"/>
                            </a:solidFill>
                            <a:latin typeface="Cambria Math" panose="02040503050406030204" pitchFamily="18" charset="0"/>
                          </a:rPr>
                          <m:t>𝐜</m:t>
                        </m:r>
                      </m:num>
                      <m:den>
                        <m:r>
                          <a:rPr lang="de-DE" sz="2600" b="1" i="0" smtClean="0">
                            <a:solidFill>
                              <a:srgbClr val="000000"/>
                            </a:solidFill>
                            <a:latin typeface="Cambria Math" panose="02040503050406030204" pitchFamily="18" charset="0"/>
                          </a:rPr>
                          <m:t>𝛌</m:t>
                        </m:r>
                      </m:den>
                    </m:f>
                  </m:oMath>
                </a14:m>
                <a:r>
                  <a:rPr lang="de-DE" sz="2600" b="1" dirty="0">
                    <a:solidFill>
                      <a:srgbClr val="000000"/>
                    </a:solidFill>
                  </a:rPr>
                  <a:t> 	</a:t>
                </a:r>
                <a:endParaRPr lang="de-DE" sz="1800" b="1" dirty="0">
                  <a:solidFill>
                    <a:srgbClr val="000000"/>
                  </a:solidFill>
                </a:endParaRPr>
              </a:p>
              <a:p>
                <a:pPr marL="697230" lvl="1" indent="-285750">
                  <a:buFont typeface="Arial" panose="020B0604020202020204" pitchFamily="34" charset="0"/>
                  <a:buChar char="•"/>
                </a:pP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134593"/>
              </a:xfrm>
              <a:prstGeom prst="rect">
                <a:avLst/>
              </a:prstGeom>
              <a:blipFill>
                <a:blip r:embed="rId2"/>
                <a:stretch>
                  <a:fillRect l="-1714" t="-1178" r="-1371"/>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Licht ist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1CCB1FD6-2A01-8907-8653-5412F772ACBB}"/>
                  </a:ext>
                </a:extLst>
              </p:cNvPr>
              <p:cNvSpPr txBox="1"/>
              <p:nvPr/>
            </p:nvSpPr>
            <p:spPr>
              <a:xfrm>
                <a:off x="4610239" y="4516524"/>
                <a:ext cx="3406371" cy="584775"/>
              </a:xfrm>
              <a:prstGeom prst="rect">
                <a:avLst/>
              </a:prstGeom>
              <a:noFill/>
            </p:spPr>
            <p:txBody>
              <a:bodyPr wrap="square">
                <a:spAutoFit/>
              </a:bodyPr>
              <a:lstStyle/>
              <a:p>
                <a:pPr/>
                <a14:m>
                  <m:oMath xmlns:m="http://schemas.openxmlformats.org/officeDocument/2006/math">
                    <m:r>
                      <m:rPr>
                        <m:sty m:val="p"/>
                      </m:rPr>
                      <a:rPr lang="de-DE" sz="1600" b="0" i="0" smtClean="0">
                        <a:solidFill>
                          <a:schemeClr val="tx2"/>
                        </a:solidFill>
                        <a:latin typeface="Cambria Math" panose="02040503050406030204" pitchFamily="18" charset="0"/>
                      </a:rPr>
                      <m:t>h</m:t>
                    </m:r>
                  </m:oMath>
                </a14:m>
                <a:r>
                  <a:rPr lang="de-DE" sz="1600" i="1" dirty="0">
                    <a:solidFill>
                      <a:schemeClr val="tx2"/>
                    </a:solidFill>
                  </a:rPr>
                  <a:t> … plancksches Wirkungsquantum</a:t>
                </a:r>
                <a:br>
                  <a:rPr lang="de-DE" sz="1600" i="1" dirty="0">
                    <a:solidFill>
                      <a:schemeClr val="tx2"/>
                    </a:solidFill>
                  </a:rPr>
                </a:br>
                <a14:m>
                  <m:oMathPara xmlns:m="http://schemas.openxmlformats.org/officeDocument/2006/math">
                    <m:oMathParaPr>
                      <m:jc m:val="left"/>
                    </m:oMathParaPr>
                    <m:oMath xmlns:m="http://schemas.openxmlformats.org/officeDocument/2006/math">
                      <m:r>
                        <a:rPr lang="de-DE" sz="1600" b="0" i="1" smtClean="0">
                          <a:solidFill>
                            <a:schemeClr val="tx2"/>
                          </a:solidFill>
                          <a:latin typeface="Cambria Math" panose="02040503050406030204" pitchFamily="18" charset="0"/>
                        </a:rPr>
                        <m:t>h</m:t>
                      </m:r>
                      <m:r>
                        <a:rPr lang="de-DE" sz="1600" b="0" i="1" smtClean="0">
                          <a:solidFill>
                            <a:schemeClr val="tx2"/>
                          </a:solidFill>
                          <a:latin typeface="Cambria Math" panose="02040503050406030204" pitchFamily="18" charset="0"/>
                        </a:rPr>
                        <m:t>=6,626∙</m:t>
                      </m:r>
                      <m:sSup>
                        <m:sSupPr>
                          <m:ctrlPr>
                            <a:rPr lang="de-DE" sz="1600" i="1" smtClean="0">
                              <a:solidFill>
                                <a:schemeClr val="tx2"/>
                              </a:solidFill>
                              <a:latin typeface="Cambria Math" panose="02040503050406030204" pitchFamily="18" charset="0"/>
                            </a:rPr>
                          </m:ctrlPr>
                        </m:sSupPr>
                        <m:e>
                          <m:r>
                            <a:rPr lang="de-DE" sz="1600" b="0" i="1" smtClean="0">
                              <a:solidFill>
                                <a:schemeClr val="tx2"/>
                              </a:solidFill>
                              <a:latin typeface="Cambria Math" panose="02040503050406030204" pitchFamily="18" charset="0"/>
                            </a:rPr>
                            <m:t>10</m:t>
                          </m:r>
                        </m:e>
                        <m:sup>
                          <m:r>
                            <a:rPr lang="de-DE" sz="1600" b="0" i="1" smtClean="0">
                              <a:solidFill>
                                <a:schemeClr val="tx2"/>
                              </a:solidFill>
                              <a:latin typeface="Cambria Math" panose="02040503050406030204" pitchFamily="18" charset="0"/>
                            </a:rPr>
                            <m:t>−34</m:t>
                          </m:r>
                        </m:sup>
                      </m:sSup>
                      <m:r>
                        <a:rPr lang="de-DE" sz="1600" b="0" i="1" smtClean="0">
                          <a:solidFill>
                            <a:schemeClr val="tx2"/>
                          </a:solidFill>
                          <a:latin typeface="Cambria Math" panose="02040503050406030204" pitchFamily="18" charset="0"/>
                        </a:rPr>
                        <m:t> </m:t>
                      </m:r>
                      <m:r>
                        <a:rPr lang="de-DE" sz="1600" b="0" i="1" smtClean="0">
                          <a:solidFill>
                            <a:schemeClr val="tx2"/>
                          </a:solidFill>
                          <a:latin typeface="Cambria Math" panose="02040503050406030204" pitchFamily="18" charset="0"/>
                        </a:rPr>
                        <m:t>𝐽𝑠</m:t>
                      </m:r>
                    </m:oMath>
                  </m:oMathPara>
                </a14:m>
                <a:endParaRPr lang="de-DE" dirty="0"/>
              </a:p>
            </p:txBody>
          </p:sp>
        </mc:Choice>
        <mc:Fallback xmlns="">
          <p:sp>
            <p:nvSpPr>
              <p:cNvPr id="4" name="Textfeld 3">
                <a:extLst>
                  <a:ext uri="{FF2B5EF4-FFF2-40B4-BE49-F238E27FC236}">
                    <a16:creationId xmlns:a16="http://schemas.microsoft.com/office/drawing/2014/main" id="{1CCB1FD6-2A01-8907-8653-5412F772ACBB}"/>
                  </a:ext>
                </a:extLst>
              </p:cNvPr>
              <p:cNvSpPr txBox="1">
                <a:spLocks noRot="1" noChangeAspect="1" noMove="1" noResize="1" noEditPoints="1" noAdjustHandles="1" noChangeArrowheads="1" noChangeShapeType="1" noTextEdit="1"/>
              </p:cNvSpPr>
              <p:nvPr/>
            </p:nvSpPr>
            <p:spPr>
              <a:xfrm>
                <a:off x="4610239" y="4516524"/>
                <a:ext cx="3406371" cy="584775"/>
              </a:xfrm>
              <a:prstGeom prst="rect">
                <a:avLst/>
              </a:prstGeom>
              <a:blipFill>
                <a:blip r:embed="rId4"/>
                <a:stretch>
                  <a:fillRect t="-3125" b="-5208"/>
                </a:stretch>
              </a:blipFill>
            </p:spPr>
            <p:txBody>
              <a:bodyPr/>
              <a:lstStyle/>
              <a:p>
                <a:r>
                  <a:rPr lang="de-DE">
                    <a:noFill/>
                  </a:rPr>
                  <a:t> </a:t>
                </a:r>
              </a:p>
            </p:txBody>
          </p:sp>
        </mc:Fallback>
      </mc:AlternateContent>
    </p:spTree>
    <p:extLst>
      <p:ext uri="{BB962C8B-B14F-4D97-AF65-F5344CB8AC3E}">
        <p14:creationId xmlns:p14="http://schemas.microsoft.com/office/powerpoint/2010/main" val="32921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Welche </a:t>
            </a:r>
            <a:r>
              <a:rPr lang="de-DE" sz="3600" b="1" cap="small" noProof="0" dirty="0"/>
              <a:t>Farbe</a:t>
            </a:r>
            <a:r>
              <a:rPr lang="de-DE" sz="3600" cap="small" noProof="0" dirty="0"/>
              <a:t> hat ein </a:t>
            </a:r>
            <a:r>
              <a:rPr lang="de-DE" sz="3600" b="1" cap="small" noProof="0" dirty="0"/>
              <a:t>Stern</a:t>
            </a:r>
            <a:r>
              <a:rPr lang="de-DE" sz="3600" cap="small" noProof="0" dirty="0"/>
              <a:t>?</a:t>
            </a:r>
          </a:p>
        </p:txBody>
      </p:sp>
    </p:spTree>
    <p:extLst>
      <p:ext uri="{BB962C8B-B14F-4D97-AF65-F5344CB8AC3E}">
        <p14:creationId xmlns:p14="http://schemas.microsoft.com/office/powerpoint/2010/main" val="2615180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Licht ist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6" name="Picture 2" descr="Übersicht mit sichtbarem Spektrum im Detail">
            <a:extLst>
              <a:ext uri="{FF2B5EF4-FFF2-40B4-BE49-F238E27FC236}">
                <a16:creationId xmlns:a16="http://schemas.microsoft.com/office/drawing/2014/main" id="{DD62D95C-C635-00C1-3578-2636AABDD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73" y="1398472"/>
            <a:ext cx="10536455" cy="32254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a:extLst>
              <a:ext uri="{FF2B5EF4-FFF2-40B4-BE49-F238E27FC236}">
                <a16:creationId xmlns:a16="http://schemas.microsoft.com/office/drawing/2014/main" id="{1B4FADF4-AB29-CDB4-5613-8F8AE434D5B5}"/>
              </a:ext>
            </a:extLst>
          </p:cNvPr>
          <p:cNvGrpSpPr/>
          <p:nvPr/>
        </p:nvGrpSpPr>
        <p:grpSpPr>
          <a:xfrm>
            <a:off x="3592629" y="4758644"/>
            <a:ext cx="5006742" cy="1157422"/>
            <a:chOff x="3501991" y="4720144"/>
            <a:chExt cx="5006742" cy="1157422"/>
          </a:xfrm>
        </p:grpSpPr>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5105B449-3469-E295-5116-8046BB89D7A8}"/>
                    </a:ext>
                  </a:extLst>
                </p:cNvPr>
                <p:cNvSpPr txBox="1"/>
                <p:nvPr/>
              </p:nvSpPr>
              <p:spPr>
                <a:xfrm>
                  <a:off x="3501991" y="4720144"/>
                  <a:ext cx="5006742" cy="1157422"/>
                </a:xfrm>
                <a:prstGeom prst="rect">
                  <a:avLst/>
                </a:prstGeom>
                <a:noFill/>
                <a:ln w="38100">
                  <a:solidFill>
                    <a:schemeClr val="tx2"/>
                  </a:solidFill>
                </a:ln>
              </p:spPr>
              <p:txBody>
                <a:bodyPr wrap="square" rtlCol="0" anchor="ctr">
                  <a:noAutofit/>
                </a:bodyPr>
                <a:lstStyle/>
                <a:p>
                  <a:r>
                    <a:rPr lang="de-DE" sz="2800" b="1" dirty="0"/>
                    <a:t>  </a:t>
                  </a:r>
                  <a14:m>
                    <m:oMath xmlns:m="http://schemas.openxmlformats.org/officeDocument/2006/math">
                      <m:r>
                        <a:rPr lang="de-DE" sz="2800" b="1" i="0" smtClean="0">
                          <a:latin typeface="Cambria Math" panose="02040503050406030204" pitchFamily="18" charset="0"/>
                        </a:rPr>
                        <m:t>𝐜</m:t>
                      </m:r>
                      <m:r>
                        <a:rPr lang="de-DE" sz="2800" b="1" i="0" smtClean="0">
                          <a:latin typeface="Cambria Math" panose="02040503050406030204" pitchFamily="18" charset="0"/>
                        </a:rPr>
                        <m:t>=</m:t>
                      </m:r>
                      <m:r>
                        <a:rPr lang="de-DE" sz="2800" b="1">
                          <a:latin typeface="Cambria Math" panose="02040503050406030204" pitchFamily="18" charset="0"/>
                        </a:rPr>
                        <m:t>𝛌</m:t>
                      </m:r>
                      <m:r>
                        <a:rPr lang="de-DE" sz="2800" b="1" i="0" smtClean="0">
                          <a:latin typeface="Cambria Math" panose="02040503050406030204" pitchFamily="18" charset="0"/>
                        </a:rPr>
                        <m:t>∙</m:t>
                      </m:r>
                      <m:r>
                        <a:rPr lang="de-DE" sz="2800" b="1" i="0" smtClean="0">
                          <a:latin typeface="Cambria Math" panose="02040503050406030204" pitchFamily="18" charset="0"/>
                        </a:rPr>
                        <m:t>𝐟</m:t>
                      </m:r>
                    </m:oMath>
                  </a14:m>
                  <a:endParaRPr lang="de-DE" sz="2800" b="1" dirty="0"/>
                </a:p>
              </p:txBody>
            </p:sp>
          </mc:Choice>
          <mc:Fallback xmlns="">
            <p:sp>
              <p:nvSpPr>
                <p:cNvPr id="4" name="Textfeld 3">
                  <a:extLst>
                    <a:ext uri="{FF2B5EF4-FFF2-40B4-BE49-F238E27FC236}">
                      <a16:creationId xmlns:a16="http://schemas.microsoft.com/office/drawing/2014/main" id="{5105B449-3469-E295-5116-8046BB89D7A8}"/>
                    </a:ext>
                  </a:extLst>
                </p:cNvPr>
                <p:cNvSpPr txBox="1">
                  <a:spLocks noRot="1" noChangeAspect="1" noMove="1" noResize="1" noEditPoints="1" noAdjustHandles="1" noChangeArrowheads="1" noChangeShapeType="1" noTextEdit="1"/>
                </p:cNvSpPr>
                <p:nvPr/>
              </p:nvSpPr>
              <p:spPr>
                <a:xfrm>
                  <a:off x="3501991" y="4720144"/>
                  <a:ext cx="5006742" cy="1157422"/>
                </a:xfrm>
                <a:prstGeom prst="rect">
                  <a:avLst/>
                </a:prstGeom>
                <a:blipFill>
                  <a:blip r:embed="rId3"/>
                  <a:stretch>
                    <a:fillRect/>
                  </a:stretch>
                </a:blipFill>
                <a:ln w="38100">
                  <a:solidFill>
                    <a:schemeClr val="tx2"/>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4B45346-8411-C57A-3803-983C1A551568}"/>
                    </a:ext>
                  </a:extLst>
                </p:cNvPr>
                <p:cNvSpPr txBox="1"/>
                <p:nvPr/>
              </p:nvSpPr>
              <p:spPr>
                <a:xfrm>
                  <a:off x="5619003" y="4837190"/>
                  <a:ext cx="2772076" cy="923330"/>
                </a:xfrm>
                <a:prstGeom prst="rect">
                  <a:avLst/>
                </a:prstGeom>
                <a:noFill/>
              </p:spPr>
              <p:txBody>
                <a:bodyPr wrap="square" rtlCol="0">
                  <a:spAutoFit/>
                </a:bodyPr>
                <a:lstStyle/>
                <a:p>
                  <a14:m>
                    <m:oMath xmlns:m="http://schemas.openxmlformats.org/officeDocument/2006/math">
                      <m:r>
                        <a:rPr lang="de-DE" sz="1800" b="0" i="1" smtClean="0">
                          <a:solidFill>
                            <a:schemeClr val="tx2"/>
                          </a:solidFill>
                          <a:latin typeface="Cambria Math" panose="02040503050406030204" pitchFamily="18" charset="0"/>
                        </a:rPr>
                        <m:t>𝑐</m:t>
                      </m:r>
                    </m:oMath>
                  </a14:m>
                  <a:r>
                    <a:rPr lang="de-DE" sz="1800" i="1" dirty="0">
                      <a:solidFill>
                        <a:schemeClr val="tx2"/>
                      </a:solidFill>
                    </a:rPr>
                    <a:t> … Lichtgeschwindigkeit</a:t>
                  </a:r>
                  <a:br>
                    <a:rPr lang="de-DE" sz="1800" i="1" dirty="0">
                      <a:solidFill>
                        <a:schemeClr val="tx2"/>
                      </a:solidFill>
                    </a:rPr>
                  </a:br>
                  <a14:m>
                    <m:oMath xmlns:m="http://schemas.openxmlformats.org/officeDocument/2006/math">
                      <m:r>
                        <a:rPr lang="de-DE" sz="1800" i="1" smtClean="0">
                          <a:solidFill>
                            <a:schemeClr val="tx2"/>
                          </a:solidFill>
                          <a:latin typeface="Cambria Math" panose="02040503050406030204" pitchFamily="18" charset="0"/>
                        </a:rPr>
                        <m:t>𝜆</m:t>
                      </m:r>
                    </m:oMath>
                  </a14:m>
                  <a:r>
                    <a:rPr lang="de-DE" sz="1800" i="1" dirty="0">
                      <a:solidFill>
                        <a:schemeClr val="tx2"/>
                      </a:solidFill>
                    </a:rPr>
                    <a:t> … Wellenlänge</a:t>
                  </a:r>
                  <a:br>
                    <a:rPr lang="de-DE" sz="1800" i="1" dirty="0">
                      <a:solidFill>
                        <a:schemeClr val="tx2"/>
                      </a:solidFill>
                    </a:rPr>
                  </a:br>
                  <a14:m>
                    <m:oMath xmlns:m="http://schemas.openxmlformats.org/officeDocument/2006/math">
                      <m:r>
                        <a:rPr lang="de-DE" sz="1800" i="1" smtClean="0">
                          <a:solidFill>
                            <a:schemeClr val="tx2"/>
                          </a:solidFill>
                          <a:latin typeface="Cambria Math" panose="02040503050406030204" pitchFamily="18" charset="0"/>
                        </a:rPr>
                        <m:t>𝑓</m:t>
                      </m:r>
                    </m:oMath>
                  </a14:m>
                  <a:r>
                    <a:rPr lang="de-DE" sz="1800" i="1" dirty="0">
                      <a:solidFill>
                        <a:schemeClr val="tx2"/>
                      </a:solidFill>
                    </a:rPr>
                    <a:t> … Frequenz</a:t>
                  </a:r>
                  <a:endParaRPr lang="de-DE" dirty="0">
                    <a:solidFill>
                      <a:schemeClr val="tx2"/>
                    </a:solidFill>
                  </a:endParaRPr>
                </a:p>
              </p:txBody>
            </p:sp>
          </mc:Choice>
          <mc:Fallback xmlns="">
            <p:sp>
              <p:nvSpPr>
                <p:cNvPr id="10" name="Textfeld 9">
                  <a:extLst>
                    <a:ext uri="{FF2B5EF4-FFF2-40B4-BE49-F238E27FC236}">
                      <a16:creationId xmlns:a16="http://schemas.microsoft.com/office/drawing/2014/main" id="{94B45346-8411-C57A-3803-983C1A551568}"/>
                    </a:ext>
                  </a:extLst>
                </p:cNvPr>
                <p:cNvSpPr txBox="1">
                  <a:spLocks noRot="1" noChangeAspect="1" noMove="1" noResize="1" noEditPoints="1" noAdjustHandles="1" noChangeArrowheads="1" noChangeShapeType="1" noTextEdit="1"/>
                </p:cNvSpPr>
                <p:nvPr/>
              </p:nvSpPr>
              <p:spPr>
                <a:xfrm>
                  <a:off x="5619003" y="4837190"/>
                  <a:ext cx="2772076" cy="923330"/>
                </a:xfrm>
                <a:prstGeom prst="rect">
                  <a:avLst/>
                </a:prstGeom>
                <a:blipFill>
                  <a:blip r:embed="rId4"/>
                  <a:stretch>
                    <a:fillRect l="-661" t="-3974" b="-9934"/>
                  </a:stretch>
                </a:blipFill>
              </p:spPr>
              <p:txBody>
                <a:bodyPr/>
                <a:lstStyle/>
                <a:p>
                  <a:r>
                    <a:rPr lang="de-DE">
                      <a:noFill/>
                    </a:rPr>
                    <a:t> </a:t>
                  </a:r>
                </a:p>
              </p:txBody>
            </p:sp>
          </mc:Fallback>
        </mc:AlternateContent>
      </p:grpSp>
    </p:spTree>
    <p:extLst>
      <p:ext uri="{BB962C8B-B14F-4D97-AF65-F5344CB8AC3E}">
        <p14:creationId xmlns:p14="http://schemas.microsoft.com/office/powerpoint/2010/main" val="4940693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Licht ist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fik 6">
            <a:extLst>
              <a:ext uri="{FF2B5EF4-FFF2-40B4-BE49-F238E27FC236}">
                <a16:creationId xmlns:a16="http://schemas.microsoft.com/office/drawing/2014/main" id="{793A5277-5587-15FE-6173-51AAC8A9A120}"/>
              </a:ext>
            </a:extLst>
          </p:cNvPr>
          <p:cNvPicPr>
            <a:picLocks noChangeAspect="1"/>
          </p:cNvPicPr>
          <p:nvPr/>
        </p:nvPicPr>
        <p:blipFill>
          <a:blip r:embed="rId2"/>
          <a:stretch>
            <a:fillRect/>
          </a:stretch>
        </p:blipFill>
        <p:spPr>
          <a:xfrm>
            <a:off x="1292110" y="1115602"/>
            <a:ext cx="8437624" cy="4890562"/>
          </a:xfrm>
          <a:prstGeom prst="rect">
            <a:avLst/>
          </a:prstGeom>
        </p:spPr>
      </p:pic>
    </p:spTree>
    <p:extLst>
      <p:ext uri="{BB962C8B-B14F-4D97-AF65-F5344CB8AC3E}">
        <p14:creationId xmlns:p14="http://schemas.microsoft.com/office/powerpoint/2010/main" val="36319444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42186D20-422B-F32E-251F-3DEDBF475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1475"/>
            <a:ext cx="12192000" cy="357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8157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D61F0-AE7F-C56C-972C-99FA2035DDC8}"/>
            </a:ext>
          </a:extLst>
        </p:cNvPr>
        <p:cNvGrpSpPr/>
        <p:nvPr/>
      </p:nvGrpSpPr>
      <p:grpSpPr>
        <a:xfrm>
          <a:off x="0" y="0"/>
          <a:ext cx="0" cy="0"/>
          <a:chOff x="0" y="0"/>
          <a:chExt cx="0" cy="0"/>
        </a:xfrm>
      </p:grpSpPr>
      <p:pic>
        <p:nvPicPr>
          <p:cNvPr id="2050" name="Picture 2" descr="Salzwüste in der Provinz Jujuy (Argentinien).">
            <a:extLst>
              <a:ext uri="{FF2B5EF4-FFF2-40B4-BE49-F238E27FC236}">
                <a16:creationId xmlns:a16="http://schemas.microsoft.com/office/drawing/2014/main" id="{AD97244E-FA63-ADC6-5CAD-4D04471381B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97119" y="947420"/>
            <a:ext cx="7294881" cy="517906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8FFC94C-31E9-0ACA-F61F-C6136BA61023}"/>
              </a:ext>
            </a:extLst>
          </p:cNvPr>
          <p:cNvSpPr txBox="1"/>
          <p:nvPr/>
        </p:nvSpPr>
        <p:spPr>
          <a:xfrm>
            <a:off x="242569" y="1684564"/>
            <a:ext cx="4573271" cy="3477875"/>
          </a:xfrm>
          <a:prstGeom prst="rect">
            <a:avLst/>
          </a:prstGeom>
          <a:noFill/>
        </p:spPr>
        <p:txBody>
          <a:bodyPr wrap="square" rtlCol="0">
            <a:spAutoFit/>
          </a:bodyPr>
          <a:lstStyle/>
          <a:p>
            <a:r>
              <a:rPr lang="en-US" sz="2400" b="1" dirty="0">
                <a:solidFill>
                  <a:srgbClr val="000000"/>
                </a:solidFill>
              </a:rPr>
              <a:t>… Lithium </a:t>
            </a:r>
            <a:r>
              <a:rPr lang="en-US" sz="2400" b="1" dirty="0" err="1">
                <a:solidFill>
                  <a:srgbClr val="000000"/>
                </a:solidFill>
              </a:rPr>
              <a:t>ist</a:t>
            </a:r>
            <a:r>
              <a:rPr lang="en-US" sz="2400" b="1" dirty="0">
                <a:solidFill>
                  <a:srgbClr val="000000"/>
                </a:solidFill>
              </a:rPr>
              <a:t> </a:t>
            </a:r>
            <a:r>
              <a:rPr lang="en-US" sz="2400" b="1" dirty="0" err="1">
                <a:solidFill>
                  <a:srgbClr val="000000"/>
                </a:solidFill>
              </a:rPr>
              <a:t>selten</a:t>
            </a:r>
            <a:br>
              <a:rPr lang="en-US" sz="2400" b="1" dirty="0">
                <a:solidFill>
                  <a:srgbClr val="000000"/>
                </a:solidFill>
              </a:rPr>
            </a:br>
            <a:endParaRPr lang="en-US" sz="2000" b="1" dirty="0">
              <a:solidFill>
                <a:srgbClr val="000000"/>
              </a:solidFill>
            </a:endParaRPr>
          </a:p>
          <a:p>
            <a:pPr marL="697230" lvl="1" indent="-285750">
              <a:buFont typeface="Arial" panose="020B0604020202020204" pitchFamily="34" charset="0"/>
              <a:buChar char="•"/>
            </a:pPr>
            <a:r>
              <a:rPr lang="de-DE" sz="2000" dirty="0">
                <a:solidFill>
                  <a:srgbClr val="000000"/>
                </a:solidFill>
              </a:rPr>
              <a:t>Lithiumhäufigkeit geht hauptsächlich auf primordiale Nukleosynthese zurück</a:t>
            </a:r>
            <a:br>
              <a:rPr lang="de-DE" sz="2000" dirty="0">
                <a:solidFill>
                  <a:srgbClr val="000000"/>
                </a:solidFill>
              </a:rPr>
            </a:br>
            <a:endParaRPr lang="de-DE" sz="2000" dirty="0">
              <a:solidFill>
                <a:srgbClr val="000000"/>
              </a:solidFill>
            </a:endParaRPr>
          </a:p>
          <a:p>
            <a:pPr marL="697230" lvl="1" indent="-285750">
              <a:buFont typeface="Arial" panose="020B0604020202020204" pitchFamily="34" charset="0"/>
              <a:buChar char="•"/>
            </a:pPr>
            <a:r>
              <a:rPr lang="de-DE" sz="1800" dirty="0">
                <a:solidFill>
                  <a:srgbClr val="000000"/>
                </a:solidFill>
              </a:rPr>
              <a:t>Das Urknallmodell sagt eine höhere Lithiumhäufigkeit vorher, als im Kosmos gemessen wird</a:t>
            </a:r>
          </a:p>
          <a:p>
            <a:pPr marL="697230" lvl="1" indent="-285750">
              <a:buFont typeface="Arial" panose="020B0604020202020204" pitchFamily="34" charset="0"/>
              <a:buChar char="•"/>
            </a:pP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p:spTree>
    <p:extLst>
      <p:ext uri="{BB962C8B-B14F-4D97-AF65-F5344CB8AC3E}">
        <p14:creationId xmlns:p14="http://schemas.microsoft.com/office/powerpoint/2010/main" val="219866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pic>
        <p:nvPicPr>
          <p:cNvPr id="2050" name="Picture 2" descr="Salzwüste in der Provinz Jujuy (Argentinien).">
            <a:extLst>
              <a:ext uri="{FF2B5EF4-FFF2-40B4-BE49-F238E27FC236}">
                <a16:creationId xmlns:a16="http://schemas.microsoft.com/office/drawing/2014/main" id="{8E4090EB-9832-D358-D5A1-75F0AC8E31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97119" y="947420"/>
            <a:ext cx="7294881" cy="5179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138116-3553-9493-5111-BC07C2C5AB44}"/>
              </a:ext>
            </a:extLst>
          </p:cNvPr>
          <p:cNvSpPr txBox="1"/>
          <p:nvPr/>
        </p:nvSpPr>
        <p:spPr>
          <a:xfrm>
            <a:off x="242570" y="1684564"/>
            <a:ext cx="4654550" cy="3960058"/>
          </a:xfrm>
          <a:prstGeom prst="rect">
            <a:avLst/>
          </a:prstGeom>
          <a:noFill/>
        </p:spPr>
        <p:txBody>
          <a:bodyPr wrap="square" rtlCol="0">
            <a:spAutoFit/>
          </a:bodyPr>
          <a:lstStyle/>
          <a:p>
            <a:r>
              <a:rPr lang="en-US" sz="2100" b="1" dirty="0">
                <a:solidFill>
                  <a:srgbClr val="000000"/>
                </a:solidFill>
              </a:rPr>
              <a:t>Das </a:t>
            </a:r>
            <a:r>
              <a:rPr lang="en-US" sz="2100" b="1" dirty="0" err="1">
                <a:solidFill>
                  <a:srgbClr val="000000"/>
                </a:solidFill>
              </a:rPr>
              <a:t>primordiale</a:t>
            </a:r>
            <a:r>
              <a:rPr lang="en-US" sz="2100" b="1" dirty="0">
                <a:solidFill>
                  <a:srgbClr val="000000"/>
                </a:solidFill>
              </a:rPr>
              <a:t> </a:t>
            </a:r>
            <a:r>
              <a:rPr lang="en-US" sz="2100" b="1" dirty="0" err="1">
                <a:solidFill>
                  <a:srgbClr val="000000"/>
                </a:solidFill>
              </a:rPr>
              <a:t>Lithiumproblem</a:t>
            </a:r>
            <a:br>
              <a:rPr lang="en-US" sz="2100" b="1" dirty="0">
                <a:solidFill>
                  <a:srgbClr val="000000"/>
                </a:solidFill>
              </a:rPr>
            </a:br>
            <a:endParaRPr lang="en-US" sz="2100" b="1" dirty="0">
              <a:solidFill>
                <a:srgbClr val="000000"/>
              </a:solidFill>
            </a:endParaRPr>
          </a:p>
          <a:p>
            <a:pPr marL="697230" lvl="1" indent="-285750">
              <a:lnSpc>
                <a:spcPct val="120000"/>
              </a:lnSpc>
              <a:buFont typeface="Arial" panose="020B0604020202020204" pitchFamily="34" charset="0"/>
              <a:buChar char="•"/>
            </a:pPr>
            <a:r>
              <a:rPr lang="de-DE" sz="2200" dirty="0">
                <a:solidFill>
                  <a:srgbClr val="000000"/>
                </a:solidFill>
              </a:rPr>
              <a:t>Atomare Diffusion?</a:t>
            </a:r>
            <a:br>
              <a:rPr lang="de-DE" sz="2200" dirty="0">
                <a:solidFill>
                  <a:srgbClr val="000000"/>
                </a:solidFill>
              </a:rPr>
            </a:br>
            <a:endParaRPr lang="de-DE" sz="2200" dirty="0">
              <a:solidFill>
                <a:srgbClr val="000000"/>
              </a:solidFill>
            </a:endParaRPr>
          </a:p>
          <a:p>
            <a:pPr marL="697230" lvl="1" indent="-285750">
              <a:lnSpc>
                <a:spcPct val="120000"/>
              </a:lnSpc>
              <a:buFont typeface="Arial" panose="020B0604020202020204" pitchFamily="34" charset="0"/>
              <a:buChar char="•"/>
            </a:pPr>
            <a:r>
              <a:rPr lang="de-DE" sz="2200" dirty="0" err="1">
                <a:solidFill>
                  <a:srgbClr val="000000"/>
                </a:solidFill>
              </a:rPr>
              <a:t>Spallations</a:t>
            </a:r>
            <a:r>
              <a:rPr lang="de-DE" sz="2200" dirty="0">
                <a:solidFill>
                  <a:srgbClr val="000000"/>
                </a:solidFill>
              </a:rPr>
              <a:t>-Prozesse?</a:t>
            </a:r>
            <a:br>
              <a:rPr lang="de-DE" sz="2200" dirty="0">
                <a:solidFill>
                  <a:srgbClr val="000000"/>
                </a:solidFill>
              </a:rPr>
            </a:br>
            <a:endParaRPr lang="de-DE" sz="2200" dirty="0">
              <a:solidFill>
                <a:srgbClr val="000000"/>
              </a:solidFill>
            </a:endParaRPr>
          </a:p>
          <a:p>
            <a:pPr marL="697230" lvl="1" indent="-285750">
              <a:lnSpc>
                <a:spcPct val="120000"/>
              </a:lnSpc>
              <a:buFont typeface="Arial" panose="020B0604020202020204" pitchFamily="34" charset="0"/>
              <a:buChar char="•"/>
            </a:pPr>
            <a:r>
              <a:rPr lang="de-DE" sz="2200" dirty="0">
                <a:solidFill>
                  <a:srgbClr val="000000"/>
                </a:solidFill>
              </a:rPr>
              <a:t>Kernreaktionen ungenau bestimmt?</a:t>
            </a:r>
            <a:br>
              <a:rPr lang="de-DE" sz="2200" dirty="0">
                <a:solidFill>
                  <a:srgbClr val="000000"/>
                </a:solidFill>
              </a:rPr>
            </a:br>
            <a:endParaRPr lang="de-DE" sz="2200" dirty="0">
              <a:solidFill>
                <a:srgbClr val="000000"/>
              </a:solidFill>
            </a:endParaRPr>
          </a:p>
          <a:p>
            <a:pPr marL="697230" lvl="1" indent="-285750">
              <a:lnSpc>
                <a:spcPct val="120000"/>
              </a:lnSpc>
              <a:buFont typeface="Arial" panose="020B0604020202020204" pitchFamily="34" charset="0"/>
              <a:buChar char="•"/>
            </a:pPr>
            <a:r>
              <a:rPr lang="de-DE" sz="2200" dirty="0">
                <a:solidFill>
                  <a:srgbClr val="000000"/>
                </a:solidFill>
              </a:rPr>
              <a:t>Urknalltheorie fehlerhaft?</a:t>
            </a:r>
          </a:p>
        </p:txBody>
      </p:sp>
    </p:spTree>
    <p:extLst>
      <p:ext uri="{BB962C8B-B14F-4D97-AF65-F5344CB8AC3E}">
        <p14:creationId xmlns:p14="http://schemas.microsoft.com/office/powerpoint/2010/main" val="44501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79245-9ABD-0DEA-F682-1CDEF2192A0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217C6E64-7C2C-2372-7911-33666E224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731503" y="947420"/>
            <a:ext cx="5626112" cy="517906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DDEEC092-DA35-43BA-4754-FE27F06DCDC7}"/>
              </a:ext>
            </a:extLst>
          </p:cNvPr>
          <p:cNvSpPr txBox="1"/>
          <p:nvPr/>
        </p:nvSpPr>
        <p:spPr>
          <a:xfrm>
            <a:off x="242570" y="1684564"/>
            <a:ext cx="4654550" cy="3960058"/>
          </a:xfrm>
          <a:prstGeom prst="rect">
            <a:avLst/>
          </a:prstGeom>
          <a:noFill/>
        </p:spPr>
        <p:txBody>
          <a:bodyPr wrap="square" rtlCol="0">
            <a:spAutoFit/>
          </a:bodyPr>
          <a:lstStyle/>
          <a:p>
            <a:r>
              <a:rPr lang="en-US" sz="2100" b="1" dirty="0">
                <a:solidFill>
                  <a:srgbClr val="000000"/>
                </a:solidFill>
              </a:rPr>
              <a:t>Das </a:t>
            </a:r>
            <a:r>
              <a:rPr lang="en-US" sz="2100" b="1" dirty="0" err="1">
                <a:solidFill>
                  <a:srgbClr val="000000"/>
                </a:solidFill>
              </a:rPr>
              <a:t>primordiale</a:t>
            </a:r>
            <a:r>
              <a:rPr lang="en-US" sz="2100" b="1" dirty="0">
                <a:solidFill>
                  <a:srgbClr val="000000"/>
                </a:solidFill>
              </a:rPr>
              <a:t> </a:t>
            </a:r>
            <a:r>
              <a:rPr lang="en-US" sz="2100" b="1" dirty="0" err="1">
                <a:solidFill>
                  <a:srgbClr val="000000"/>
                </a:solidFill>
              </a:rPr>
              <a:t>Lithiumproblem</a:t>
            </a:r>
            <a:br>
              <a:rPr lang="en-US" sz="2100" b="1" dirty="0">
                <a:solidFill>
                  <a:srgbClr val="000000"/>
                </a:solidFill>
              </a:rPr>
            </a:br>
            <a:endParaRPr lang="en-US" sz="2100" b="1" dirty="0">
              <a:solidFill>
                <a:srgbClr val="000000"/>
              </a:solidFill>
            </a:endParaRPr>
          </a:p>
          <a:p>
            <a:pPr marL="697230" lvl="1" indent="-285750">
              <a:lnSpc>
                <a:spcPct val="120000"/>
              </a:lnSpc>
              <a:buFont typeface="Arial" panose="020B0604020202020204" pitchFamily="34" charset="0"/>
              <a:buChar char="•"/>
            </a:pPr>
            <a:r>
              <a:rPr lang="de-DE" sz="2200" dirty="0">
                <a:solidFill>
                  <a:srgbClr val="000000"/>
                </a:solidFill>
              </a:rPr>
              <a:t>Atomare Diffusion?</a:t>
            </a:r>
            <a:br>
              <a:rPr lang="de-DE" sz="2200" dirty="0">
                <a:solidFill>
                  <a:srgbClr val="000000"/>
                </a:solidFill>
              </a:rPr>
            </a:br>
            <a:endParaRPr lang="de-DE" sz="2200" dirty="0">
              <a:solidFill>
                <a:srgbClr val="000000"/>
              </a:solidFill>
            </a:endParaRPr>
          </a:p>
          <a:p>
            <a:pPr marL="697230" lvl="1" indent="-285750">
              <a:lnSpc>
                <a:spcPct val="120000"/>
              </a:lnSpc>
              <a:buFont typeface="Arial" panose="020B0604020202020204" pitchFamily="34" charset="0"/>
              <a:buChar char="•"/>
            </a:pPr>
            <a:r>
              <a:rPr lang="de-DE" sz="2200" dirty="0" err="1">
                <a:solidFill>
                  <a:srgbClr val="000000"/>
                </a:solidFill>
              </a:rPr>
              <a:t>Spallations</a:t>
            </a:r>
            <a:r>
              <a:rPr lang="de-DE" sz="2200" dirty="0">
                <a:solidFill>
                  <a:srgbClr val="000000"/>
                </a:solidFill>
              </a:rPr>
              <a:t>-Prozesse?</a:t>
            </a:r>
            <a:br>
              <a:rPr lang="de-DE" sz="2200" dirty="0">
                <a:solidFill>
                  <a:srgbClr val="000000"/>
                </a:solidFill>
              </a:rPr>
            </a:br>
            <a:endParaRPr lang="de-DE" sz="2200" dirty="0">
              <a:solidFill>
                <a:srgbClr val="000000"/>
              </a:solidFill>
            </a:endParaRPr>
          </a:p>
          <a:p>
            <a:pPr marL="697230" lvl="1" indent="-285750">
              <a:lnSpc>
                <a:spcPct val="120000"/>
              </a:lnSpc>
              <a:buFont typeface="Arial" panose="020B0604020202020204" pitchFamily="34" charset="0"/>
              <a:buChar char="•"/>
            </a:pPr>
            <a:r>
              <a:rPr lang="de-DE" sz="2200" dirty="0">
                <a:solidFill>
                  <a:srgbClr val="000000"/>
                </a:solidFill>
              </a:rPr>
              <a:t>Kernreaktionen ungenau bestimmt?</a:t>
            </a:r>
            <a:br>
              <a:rPr lang="de-DE" sz="2200" dirty="0">
                <a:solidFill>
                  <a:srgbClr val="000000"/>
                </a:solidFill>
              </a:rPr>
            </a:br>
            <a:endParaRPr lang="de-DE" sz="2200" dirty="0">
              <a:solidFill>
                <a:srgbClr val="000000"/>
              </a:solidFill>
            </a:endParaRPr>
          </a:p>
          <a:p>
            <a:pPr marL="697230" lvl="1" indent="-285750">
              <a:lnSpc>
                <a:spcPct val="120000"/>
              </a:lnSpc>
              <a:buFont typeface="Arial" panose="020B0604020202020204" pitchFamily="34" charset="0"/>
              <a:buChar char="•"/>
            </a:pPr>
            <a:r>
              <a:rPr lang="de-DE" sz="2200" dirty="0">
                <a:solidFill>
                  <a:srgbClr val="000000"/>
                </a:solidFill>
              </a:rPr>
              <a:t>Urknalltheorie fehlerhaft?</a:t>
            </a:r>
          </a:p>
        </p:txBody>
      </p:sp>
    </p:spTree>
    <p:extLst>
      <p:ext uri="{BB962C8B-B14F-4D97-AF65-F5344CB8AC3E}">
        <p14:creationId xmlns:p14="http://schemas.microsoft.com/office/powerpoint/2010/main" val="312040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0128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Q">
            <a:extLst>
              <a:ext uri="{FF2B5EF4-FFF2-40B4-BE49-F238E27FC236}">
                <a16:creationId xmlns:a16="http://schemas.microsoft.com/office/drawing/2014/main" id="{667FD879-81F6-9055-1037-9964A3524B2E}"/>
              </a:ext>
            </a:extLst>
          </p:cNvPr>
          <p:cNvSpPr/>
          <p:nvPr/>
        </p:nvSpPr>
        <p:spPr>
          <a:xfrm>
            <a:off x="1537624"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Warum ist Lithium so selten?</a:t>
            </a:r>
          </a:p>
        </p:txBody>
      </p:sp>
      <p:sp>
        <p:nvSpPr>
          <p:cNvPr id="36" name="2Q">
            <a:extLst>
              <a:ext uri="{FF2B5EF4-FFF2-40B4-BE49-F238E27FC236}">
                <a16:creationId xmlns:a16="http://schemas.microsoft.com/office/drawing/2014/main" id="{8E804148-6ABF-7368-35B9-200FBD9D0D41}"/>
              </a:ext>
            </a:extLst>
          </p:cNvPr>
          <p:cNvSpPr/>
          <p:nvPr/>
        </p:nvSpPr>
        <p:spPr>
          <a:xfrm>
            <a:off x="44964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Warum</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drehen</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sich</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Sterne?</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38" name="3Q">
            <a:extLst>
              <a:ext uri="{FF2B5EF4-FFF2-40B4-BE49-F238E27FC236}">
                <a16:creationId xmlns:a16="http://schemas.microsoft.com/office/drawing/2014/main" id="{310337EE-697B-A6A0-0C9A-19B441F723B5}"/>
              </a:ext>
            </a:extLst>
          </p:cNvPr>
          <p:cNvSpPr/>
          <p:nvPr/>
        </p:nvSpPr>
        <p:spPr>
          <a:xfrm>
            <a:off x="74520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Welche</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Elemente</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sind</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beim</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Urknall</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entstanden</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1" name="4Q">
            <a:extLst>
              <a:ext uri="{FF2B5EF4-FFF2-40B4-BE49-F238E27FC236}">
                <a16:creationId xmlns:a16="http://schemas.microsoft.com/office/drawing/2014/main" id="{55FB3A6E-D591-B182-1275-EF7672EFB3D8}"/>
              </a:ext>
            </a:extLst>
          </p:cNvPr>
          <p:cNvSpPr/>
          <p:nvPr/>
        </p:nvSpPr>
        <p:spPr>
          <a:xfrm>
            <a:off x="15408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Warum besteht der Kern der Erde hauptsächlich aus Nickel und Eisen?</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3" name="5Q">
            <a:extLst>
              <a:ext uri="{FF2B5EF4-FFF2-40B4-BE49-F238E27FC236}">
                <a16:creationId xmlns:a16="http://schemas.microsoft.com/office/drawing/2014/main" id="{098DEE00-6D03-8EE9-BC0B-82DA8A150757}"/>
              </a:ext>
            </a:extLst>
          </p:cNvPr>
          <p:cNvSpPr/>
          <p:nvPr/>
        </p:nvSpPr>
        <p:spPr>
          <a:xfrm>
            <a:off x="44964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Warum</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haben</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Spektren</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von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Sternen</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Absorptionslinien</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5" name="6Q">
            <a:extLst>
              <a:ext uri="{FF2B5EF4-FFF2-40B4-BE49-F238E27FC236}">
                <a16:creationId xmlns:a16="http://schemas.microsoft.com/office/drawing/2014/main" id="{56AACE6F-5B27-F2DB-3130-3A402167F24C}"/>
              </a:ext>
            </a:extLst>
          </p:cNvPr>
          <p:cNvSpPr/>
          <p:nvPr/>
        </p:nvSpPr>
        <p:spPr>
          <a:xfrm>
            <a:off x="74520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Wie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funktioniert</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die Expansion des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Universums</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7" name="7Q">
            <a:extLst>
              <a:ext uri="{FF2B5EF4-FFF2-40B4-BE49-F238E27FC236}">
                <a16:creationId xmlns:a16="http://schemas.microsoft.com/office/drawing/2014/main" id="{8FC3F33C-52A6-DD55-88C8-10135D7F4380}"/>
              </a:ext>
            </a:extLst>
          </p:cNvPr>
          <p:cNvSpPr/>
          <p:nvPr/>
        </p:nvSpPr>
        <p:spPr>
          <a:xfrm>
            <a:off x="15408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Warum gibt es überhaupt Radioaktivität?</a:t>
            </a:r>
          </a:p>
        </p:txBody>
      </p:sp>
      <p:sp>
        <p:nvSpPr>
          <p:cNvPr id="49" name="8Q">
            <a:extLst>
              <a:ext uri="{FF2B5EF4-FFF2-40B4-BE49-F238E27FC236}">
                <a16:creationId xmlns:a16="http://schemas.microsoft.com/office/drawing/2014/main" id="{3E3993B7-875F-9846-D9D7-E935E20AAEE6}"/>
              </a:ext>
            </a:extLst>
          </p:cNvPr>
          <p:cNvSpPr/>
          <p:nvPr/>
        </p:nvSpPr>
        <p:spPr>
          <a:xfrm>
            <a:off x="44964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Was ist ein Stern?</a:t>
            </a:r>
          </a:p>
        </p:txBody>
      </p:sp>
      <p:sp>
        <p:nvSpPr>
          <p:cNvPr id="51" name="9Q">
            <a:extLst>
              <a:ext uri="{FF2B5EF4-FFF2-40B4-BE49-F238E27FC236}">
                <a16:creationId xmlns:a16="http://schemas.microsoft.com/office/drawing/2014/main" id="{3821E413-A977-9677-8333-EE0659B2AF33}"/>
              </a:ext>
            </a:extLst>
          </p:cNvPr>
          <p:cNvSpPr/>
          <p:nvPr/>
        </p:nvSpPr>
        <p:spPr>
          <a:xfrm>
            <a:off x="74520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Was kam vor dem Urknall?</a:t>
            </a:r>
          </a:p>
        </p:txBody>
      </p:sp>
      <p:sp>
        <p:nvSpPr>
          <p:cNvPr id="52" name="9P">
            <a:extLst>
              <a:ext uri="{FF2B5EF4-FFF2-40B4-BE49-F238E27FC236}">
                <a16:creationId xmlns:a16="http://schemas.microsoft.com/office/drawing/2014/main" id="{8A83A85F-D96D-50FF-F6A4-28E25DDB56F9}"/>
              </a:ext>
            </a:extLst>
          </p:cNvPr>
          <p:cNvSpPr/>
          <p:nvPr/>
        </p:nvSpPr>
        <p:spPr>
          <a:xfrm>
            <a:off x="74533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34" name="1P">
            <a:extLst>
              <a:ext uri="{FF2B5EF4-FFF2-40B4-BE49-F238E27FC236}">
                <a16:creationId xmlns:a16="http://schemas.microsoft.com/office/drawing/2014/main" id="{BBE2FBC5-D22E-BAAA-0FBE-00857401B5E2}"/>
              </a:ext>
            </a:extLst>
          </p:cNvPr>
          <p:cNvSpPr/>
          <p:nvPr/>
        </p:nvSpPr>
        <p:spPr>
          <a:xfrm>
            <a:off x="1537624" y="1877465"/>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7" name="2P">
            <a:extLst>
              <a:ext uri="{FF2B5EF4-FFF2-40B4-BE49-F238E27FC236}">
                <a16:creationId xmlns:a16="http://schemas.microsoft.com/office/drawing/2014/main" id="{0DB4C088-9CEC-89B1-A1B8-61F0521BA7BC}"/>
              </a:ext>
            </a:extLst>
          </p:cNvPr>
          <p:cNvSpPr/>
          <p:nvPr/>
        </p:nvSpPr>
        <p:spPr>
          <a:xfrm>
            <a:off x="4497175" y="1878297"/>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9" name="3P">
            <a:extLst>
              <a:ext uri="{FF2B5EF4-FFF2-40B4-BE49-F238E27FC236}">
                <a16:creationId xmlns:a16="http://schemas.microsoft.com/office/drawing/2014/main" id="{7E79329D-9FFB-448B-2E64-482F1586ABD6}"/>
              </a:ext>
            </a:extLst>
          </p:cNvPr>
          <p:cNvSpPr/>
          <p:nvPr/>
        </p:nvSpPr>
        <p:spPr>
          <a:xfrm>
            <a:off x="7453375" y="1878297"/>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42" name="4P">
            <a:extLst>
              <a:ext uri="{FF2B5EF4-FFF2-40B4-BE49-F238E27FC236}">
                <a16:creationId xmlns:a16="http://schemas.microsoft.com/office/drawing/2014/main" id="{7DFFE68B-B777-C295-AE4B-ABBE92EA49F7}"/>
              </a:ext>
            </a:extLst>
          </p:cNvPr>
          <p:cNvSpPr/>
          <p:nvPr/>
        </p:nvSpPr>
        <p:spPr>
          <a:xfrm>
            <a:off x="1539134"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4" name="5P">
            <a:extLst>
              <a:ext uri="{FF2B5EF4-FFF2-40B4-BE49-F238E27FC236}">
                <a16:creationId xmlns:a16="http://schemas.microsoft.com/office/drawing/2014/main" id="{77E56693-6CB2-2ED8-A43B-2A57D86DACB7}"/>
              </a:ext>
            </a:extLst>
          </p:cNvPr>
          <p:cNvSpPr/>
          <p:nvPr/>
        </p:nvSpPr>
        <p:spPr>
          <a:xfrm>
            <a:off x="44971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6" name="6P">
            <a:extLst>
              <a:ext uri="{FF2B5EF4-FFF2-40B4-BE49-F238E27FC236}">
                <a16:creationId xmlns:a16="http://schemas.microsoft.com/office/drawing/2014/main" id="{B5015528-12A5-3DE8-6536-5690FC5AE046}"/>
              </a:ext>
            </a:extLst>
          </p:cNvPr>
          <p:cNvSpPr/>
          <p:nvPr/>
        </p:nvSpPr>
        <p:spPr>
          <a:xfrm>
            <a:off x="74533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8" name="7P">
            <a:extLst>
              <a:ext uri="{FF2B5EF4-FFF2-40B4-BE49-F238E27FC236}">
                <a16:creationId xmlns:a16="http://schemas.microsoft.com/office/drawing/2014/main" id="{30EE7578-22B0-6B4F-A671-9F851D95D21A}"/>
              </a:ext>
            </a:extLst>
          </p:cNvPr>
          <p:cNvSpPr/>
          <p:nvPr/>
        </p:nvSpPr>
        <p:spPr>
          <a:xfrm>
            <a:off x="1539134"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50" name="8P">
            <a:extLst>
              <a:ext uri="{FF2B5EF4-FFF2-40B4-BE49-F238E27FC236}">
                <a16:creationId xmlns:a16="http://schemas.microsoft.com/office/drawing/2014/main" id="{A87D8681-8408-7487-9F5A-B819DA13BC9C}"/>
              </a:ext>
            </a:extLst>
          </p:cNvPr>
          <p:cNvSpPr/>
          <p:nvPr/>
        </p:nvSpPr>
        <p:spPr>
          <a:xfrm>
            <a:off x="44971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7" name="Star">
            <a:extLst>
              <a:ext uri="{FF2B5EF4-FFF2-40B4-BE49-F238E27FC236}">
                <a16:creationId xmlns:a16="http://schemas.microsoft.com/office/drawing/2014/main" id="{9348AF2E-3F19-EC6B-B650-B213FAB5D3E1}"/>
              </a:ext>
            </a:extLst>
          </p:cNvPr>
          <p:cNvSpPr/>
          <p:nvPr/>
        </p:nvSpPr>
        <p:spPr>
          <a:xfrm>
            <a:off x="44964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Sterne</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8" name="Uni">
            <a:extLst>
              <a:ext uri="{FF2B5EF4-FFF2-40B4-BE49-F238E27FC236}">
                <a16:creationId xmlns:a16="http://schemas.microsoft.com/office/drawing/2014/main" id="{62D46386-3950-959B-99B4-9EB248C3220E}"/>
              </a:ext>
            </a:extLst>
          </p:cNvPr>
          <p:cNvSpPr/>
          <p:nvPr/>
        </p:nvSpPr>
        <p:spPr>
          <a:xfrm>
            <a:off x="74520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Kosmos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0" name="Nuc">
            <a:extLst>
              <a:ext uri="{FF2B5EF4-FFF2-40B4-BE49-F238E27FC236}">
                <a16:creationId xmlns:a16="http://schemas.microsoft.com/office/drawing/2014/main" id="{5E903302-0D05-304B-BC03-F59207C74745}"/>
              </a:ext>
            </a:extLst>
          </p:cNvPr>
          <p:cNvSpPr/>
          <p:nvPr/>
        </p:nvSpPr>
        <p:spPr>
          <a:xfrm>
            <a:off x="1537624" y="760836"/>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Kerne</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1" name="Bar">
            <a:extLst>
              <a:ext uri="{FF2B5EF4-FFF2-40B4-BE49-F238E27FC236}">
                <a16:creationId xmlns:a16="http://schemas.microsoft.com/office/drawing/2014/main" id="{23CB0FDB-701F-D7F5-829B-A2EA6B739635}"/>
              </a:ext>
            </a:extLst>
          </p:cNvPr>
          <p:cNvSpPr/>
          <p:nvPr/>
        </p:nvSpPr>
        <p:spPr>
          <a:xfrm>
            <a:off x="1500186" y="1743075"/>
            <a:ext cx="8869364" cy="102658"/>
          </a:xfrm>
          <a:prstGeom prst="rect">
            <a:avLst/>
          </a:prstGeom>
          <a:solidFill>
            <a:srgbClr val="172C5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98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
                                        <p:tgtEl>
                                          <p:spTgt spid="34"/>
                                        </p:tgtEl>
                                      </p:cBhvr>
                                    </p:animEffect>
                                    <p:set>
                                      <p:cBhvr>
                                        <p:cTn id="7" dur="1" fill="hold">
                                          <p:stCondLst>
                                            <p:cond delay="99"/>
                                          </p:stCondLst>
                                        </p:cTn>
                                        <p:tgtEl>
                                          <p:spTgt spid="34"/>
                                        </p:tgtEl>
                                        <p:attrNameLst>
                                          <p:attrName>style.visibility</p:attrName>
                                        </p:attrNameLst>
                                      </p:cBhvr>
                                      <p:to>
                                        <p:strVal val="hidden"/>
                                      </p:to>
                                    </p:set>
                                  </p:childTnLst>
                                </p:cTn>
                              </p:par>
                              <p:par>
                                <p:cTn id="8" presetID="45"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ppt_w</p:attrName>
                                        </p:attrNameLst>
                                      </p:cBhvr>
                                      <p:tavLst>
                                        <p:tav tm="0" fmla="#ppt_w*sin(2.5*pi*$)">
                                          <p:val>
                                            <p:fltVal val="0"/>
                                          </p:val>
                                        </p:tav>
                                        <p:tav tm="100000">
                                          <p:val>
                                            <p:fltVal val="1"/>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
                                        <p:tgtEl>
                                          <p:spTgt spid="37"/>
                                        </p:tgtEl>
                                      </p:cBhvr>
                                    </p:animEffect>
                                    <p:set>
                                      <p:cBhvr>
                                        <p:cTn id="18" dur="1" fill="hold">
                                          <p:stCondLst>
                                            <p:cond delay="99"/>
                                          </p:stCondLst>
                                        </p:cTn>
                                        <p:tgtEl>
                                          <p:spTgt spid="37"/>
                                        </p:tgtEl>
                                        <p:attrNameLst>
                                          <p:attrName>style.visibility</p:attrName>
                                        </p:attrNameLst>
                                      </p:cBhvr>
                                      <p:to>
                                        <p:strVal val="hidden"/>
                                      </p:to>
                                    </p:set>
                                  </p:childTnLst>
                                </p:cTn>
                              </p:par>
                              <p:par>
                                <p:cTn id="19" presetID="45"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ppt_w</p:attrName>
                                        </p:attrNameLst>
                                      </p:cBhvr>
                                      <p:tavLst>
                                        <p:tav tm="0" fmla="#ppt_w*sin(2.5*pi*$)">
                                          <p:val>
                                            <p:fltVal val="0"/>
                                          </p:val>
                                        </p:tav>
                                        <p:tav tm="100000">
                                          <p:val>
                                            <p:fltVal val="1"/>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36"/>
                    </p:tgtEl>
                  </p:cond>
                </p:stCondLst>
                <p:endSync evt="end" delay="0">
                  <p:rtn val="all"/>
                </p:endSync>
                <p:childTnLst>
                  <p:par>
                    <p:cTn id="25" fill="hold">
                      <p:stCondLst>
                        <p:cond delay="0"/>
                      </p:stCondLst>
                      <p:childTnLst>
                        <p:par>
                          <p:cTn id="26" fill="hold">
                            <p:stCondLst>
                              <p:cond delay="0"/>
                            </p:stCondLst>
                            <p:childTnLst>
                              <p:par>
                                <p:cTn id="27" presetID="25" presetClass="emph" presetSubtype="0" fill="hold" grpId="1" nodeType="clickEffect">
                                  <p:stCondLst>
                                    <p:cond delay="0"/>
                                  </p:stCondLst>
                                  <p:childTnLst>
                                    <p:animClr clrSpc="hsl" dir="cw">
                                      <p:cBhvr override="childStyle">
                                        <p:cTn id="28" dur="500" fill="hold"/>
                                        <p:tgtEl>
                                          <p:spTgt spid="36"/>
                                        </p:tgtEl>
                                        <p:attrNameLst>
                                          <p:attrName>style.color</p:attrName>
                                        </p:attrNameLst>
                                      </p:cBhvr>
                                      <p:by>
                                        <p:hsl h="0" s="-70588" l="0"/>
                                      </p:by>
                                    </p:animClr>
                                    <p:animClr clrSpc="hsl" dir="cw">
                                      <p:cBhvr>
                                        <p:cTn id="29" dur="500" fill="hold"/>
                                        <p:tgtEl>
                                          <p:spTgt spid="36"/>
                                        </p:tgtEl>
                                        <p:attrNameLst>
                                          <p:attrName>fillcolor</p:attrName>
                                        </p:attrNameLst>
                                      </p:cBhvr>
                                      <p:by>
                                        <p:hsl h="0" s="-70588" l="0"/>
                                      </p:by>
                                    </p:animClr>
                                    <p:animClr clrSpc="hsl" dir="cw">
                                      <p:cBhvr>
                                        <p:cTn id="30" dur="500" fill="hold"/>
                                        <p:tgtEl>
                                          <p:spTgt spid="36"/>
                                        </p:tgtEl>
                                        <p:attrNameLst>
                                          <p:attrName>stroke.color</p:attrName>
                                        </p:attrNameLst>
                                      </p:cBhvr>
                                      <p:by>
                                        <p:hsl h="0" s="-70588" l="0"/>
                                      </p:by>
                                    </p:animClr>
                                    <p:set>
                                      <p:cBhvr>
                                        <p:cTn id="31" dur="500" fill="hold"/>
                                        <p:tgtEl>
                                          <p:spTgt spid="36"/>
                                        </p:tgtEl>
                                        <p:attrNameLst>
                                          <p:attrName>fill.type</p:attrName>
                                        </p:attrNameLst>
                                      </p:cBhvr>
                                      <p:to>
                                        <p:strVal val="solid"/>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
                                        <p:tgtEl>
                                          <p:spTgt spid="39"/>
                                        </p:tgtEl>
                                      </p:cBhvr>
                                    </p:animEffect>
                                    <p:set>
                                      <p:cBhvr>
                                        <p:cTn id="37" dur="1" fill="hold">
                                          <p:stCondLst>
                                            <p:cond delay="99"/>
                                          </p:stCondLst>
                                        </p:cTn>
                                        <p:tgtEl>
                                          <p:spTgt spid="39"/>
                                        </p:tgtEl>
                                        <p:attrNameLst>
                                          <p:attrName>style.visibility</p:attrName>
                                        </p:attrNameLst>
                                      </p:cBhvr>
                                      <p:to>
                                        <p:strVal val="hidden"/>
                                      </p:to>
                                    </p:set>
                                  </p:childTnLst>
                                </p:cTn>
                              </p:par>
                              <p:par>
                                <p:cTn id="38" presetID="45"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ppt_w</p:attrName>
                                        </p:attrNameLst>
                                      </p:cBhvr>
                                      <p:tavLst>
                                        <p:tav tm="0" fmla="#ppt_w*sin(2.5*pi*$)">
                                          <p:val>
                                            <p:fltVal val="0"/>
                                          </p:val>
                                        </p:tav>
                                        <p:tav tm="100000">
                                          <p:val>
                                            <p:fltVal val="1"/>
                                          </p:val>
                                        </p:tav>
                                      </p:tavLst>
                                    </p:anim>
                                    <p:anim calcmode="lin" valueType="num">
                                      <p:cBhvr>
                                        <p:cTn id="42" dur="10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9"/>
                  </p:tgtEl>
                </p:cond>
              </p:nextCondLst>
            </p:seq>
            <p:seq concurrent="1" nextAc="seek">
              <p:cTn id="43" restart="whenNotActive" fill="hold" evtFilter="cancelBubble" nodeType="interactiveSeq">
                <p:stCondLst>
                  <p:cond evt="onClick" delay="0">
                    <p:tgtEl>
                      <p:spTgt spid="38"/>
                    </p:tgtEl>
                  </p:cond>
                </p:stCondLst>
                <p:endSync evt="end" delay="0">
                  <p:rtn val="all"/>
                </p:endSync>
                <p:childTnLst>
                  <p:par>
                    <p:cTn id="44" fill="hold">
                      <p:stCondLst>
                        <p:cond delay="0"/>
                      </p:stCondLst>
                      <p:childTnLst>
                        <p:par>
                          <p:cTn id="45" fill="hold">
                            <p:stCondLst>
                              <p:cond delay="0"/>
                            </p:stCondLst>
                            <p:childTnLst>
                              <p:par>
                                <p:cTn id="46" presetID="25" presetClass="emph" presetSubtype="0" fill="hold" grpId="1" nodeType="clickEffect">
                                  <p:stCondLst>
                                    <p:cond delay="0"/>
                                  </p:stCondLst>
                                  <p:childTnLst>
                                    <p:animClr clrSpc="hsl" dir="cw">
                                      <p:cBhvr override="childStyle">
                                        <p:cTn id="47" dur="500" fill="hold"/>
                                        <p:tgtEl>
                                          <p:spTgt spid="38"/>
                                        </p:tgtEl>
                                        <p:attrNameLst>
                                          <p:attrName>style.color</p:attrName>
                                        </p:attrNameLst>
                                      </p:cBhvr>
                                      <p:by>
                                        <p:hsl h="0" s="-70588" l="0"/>
                                      </p:by>
                                    </p:animClr>
                                    <p:animClr clrSpc="hsl" dir="cw">
                                      <p:cBhvr>
                                        <p:cTn id="48" dur="500" fill="hold"/>
                                        <p:tgtEl>
                                          <p:spTgt spid="38"/>
                                        </p:tgtEl>
                                        <p:attrNameLst>
                                          <p:attrName>fillcolor</p:attrName>
                                        </p:attrNameLst>
                                      </p:cBhvr>
                                      <p:by>
                                        <p:hsl h="0" s="-70588" l="0"/>
                                      </p:by>
                                    </p:animClr>
                                    <p:animClr clrSpc="hsl" dir="cw">
                                      <p:cBhvr>
                                        <p:cTn id="49" dur="500" fill="hold"/>
                                        <p:tgtEl>
                                          <p:spTgt spid="38"/>
                                        </p:tgtEl>
                                        <p:attrNameLst>
                                          <p:attrName>stroke.color</p:attrName>
                                        </p:attrNameLst>
                                      </p:cBhvr>
                                      <p:by>
                                        <p:hsl h="0" s="-70588" l="0"/>
                                      </p:by>
                                    </p:animClr>
                                    <p:set>
                                      <p:cBhvr>
                                        <p:cTn id="50" dur="500" fill="hold"/>
                                        <p:tgtEl>
                                          <p:spTgt spid="38"/>
                                        </p:tgtEl>
                                        <p:attrNameLst>
                                          <p:attrName>fill.type</p:attrName>
                                        </p:attrNameLst>
                                      </p:cBhvr>
                                      <p:to>
                                        <p:strVal val="solid"/>
                                      </p:to>
                                    </p:set>
                                  </p:childTnLst>
                                </p:cTn>
                              </p:par>
                            </p:childTnLst>
                          </p:cTn>
                        </p:par>
                      </p:childTnLst>
                    </p:cTn>
                  </p:par>
                </p:childTnLst>
              </p:cTn>
              <p:nextCondLst>
                <p:cond evt="onClick" delay="0">
                  <p:tgtEl>
                    <p:spTgt spid="38"/>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100"/>
                                        <p:tgtEl>
                                          <p:spTgt spid="42"/>
                                        </p:tgtEl>
                                      </p:cBhvr>
                                    </p:animEffect>
                                    <p:set>
                                      <p:cBhvr>
                                        <p:cTn id="56" dur="1" fill="hold">
                                          <p:stCondLst>
                                            <p:cond delay="99"/>
                                          </p:stCondLst>
                                        </p:cTn>
                                        <p:tgtEl>
                                          <p:spTgt spid="42"/>
                                        </p:tgtEl>
                                        <p:attrNameLst>
                                          <p:attrName>style.visibility</p:attrName>
                                        </p:attrNameLst>
                                      </p:cBhvr>
                                      <p:to>
                                        <p:strVal val="hidden"/>
                                      </p:to>
                                    </p:set>
                                  </p:childTnLst>
                                </p:cTn>
                              </p:par>
                              <p:par>
                                <p:cTn id="57" presetID="45"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ppt_w</p:attrName>
                                        </p:attrNameLst>
                                      </p:cBhvr>
                                      <p:tavLst>
                                        <p:tav tm="0" fmla="#ppt_w*sin(2.5*pi*$)">
                                          <p:val>
                                            <p:fltVal val="0"/>
                                          </p:val>
                                        </p:tav>
                                        <p:tav tm="100000">
                                          <p:val>
                                            <p:fltVal val="1"/>
                                          </p:val>
                                        </p:tav>
                                      </p:tavLst>
                                    </p:anim>
                                    <p:anim calcmode="lin" valueType="num">
                                      <p:cBhvr>
                                        <p:cTn id="61" dur="1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25" presetClass="emph" presetSubtype="0" fill="hold" grpId="1" nodeType="clickEffect">
                                  <p:stCondLst>
                                    <p:cond delay="0"/>
                                  </p:stCondLst>
                                  <p:childTnLst>
                                    <p:animClr clrSpc="hsl" dir="cw">
                                      <p:cBhvr override="childStyle">
                                        <p:cTn id="66" dur="500" fill="hold"/>
                                        <p:tgtEl>
                                          <p:spTgt spid="41"/>
                                        </p:tgtEl>
                                        <p:attrNameLst>
                                          <p:attrName>style.color</p:attrName>
                                        </p:attrNameLst>
                                      </p:cBhvr>
                                      <p:by>
                                        <p:hsl h="0" s="-70588" l="0"/>
                                      </p:by>
                                    </p:animClr>
                                    <p:animClr clrSpc="hsl" dir="cw">
                                      <p:cBhvr>
                                        <p:cTn id="67" dur="500" fill="hold"/>
                                        <p:tgtEl>
                                          <p:spTgt spid="41"/>
                                        </p:tgtEl>
                                        <p:attrNameLst>
                                          <p:attrName>fillcolor</p:attrName>
                                        </p:attrNameLst>
                                      </p:cBhvr>
                                      <p:by>
                                        <p:hsl h="0" s="-70588" l="0"/>
                                      </p:by>
                                    </p:animClr>
                                    <p:animClr clrSpc="hsl" dir="cw">
                                      <p:cBhvr>
                                        <p:cTn id="68" dur="500" fill="hold"/>
                                        <p:tgtEl>
                                          <p:spTgt spid="41"/>
                                        </p:tgtEl>
                                        <p:attrNameLst>
                                          <p:attrName>stroke.color</p:attrName>
                                        </p:attrNameLst>
                                      </p:cBhvr>
                                      <p:by>
                                        <p:hsl h="0" s="-70588" l="0"/>
                                      </p:by>
                                    </p:animClr>
                                    <p:set>
                                      <p:cBhvr>
                                        <p:cTn id="69" dur="500" fill="hold"/>
                                        <p:tgtEl>
                                          <p:spTgt spid="41"/>
                                        </p:tgtEl>
                                        <p:attrNameLst>
                                          <p:attrName>fill.type</p:attrName>
                                        </p:attrNameLst>
                                      </p:cBhvr>
                                      <p:to>
                                        <p:strVal val="solid"/>
                                      </p:to>
                                    </p:se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44"/>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100"/>
                                        <p:tgtEl>
                                          <p:spTgt spid="44"/>
                                        </p:tgtEl>
                                      </p:cBhvr>
                                    </p:animEffect>
                                    <p:set>
                                      <p:cBhvr>
                                        <p:cTn id="75" dur="1" fill="hold">
                                          <p:stCondLst>
                                            <p:cond delay="99"/>
                                          </p:stCondLst>
                                        </p:cTn>
                                        <p:tgtEl>
                                          <p:spTgt spid="44"/>
                                        </p:tgtEl>
                                        <p:attrNameLst>
                                          <p:attrName>style.visibility</p:attrName>
                                        </p:attrNameLst>
                                      </p:cBhvr>
                                      <p:to>
                                        <p:strVal val="hidden"/>
                                      </p:to>
                                    </p:set>
                                  </p:childTnLst>
                                </p:cTn>
                              </p:par>
                              <p:par>
                                <p:cTn id="76" presetID="45" presetClass="entr" presetSubtype="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1000"/>
                                        <p:tgtEl>
                                          <p:spTgt spid="43"/>
                                        </p:tgtEl>
                                      </p:cBhvr>
                                    </p:animEffect>
                                    <p:anim calcmode="lin" valueType="num">
                                      <p:cBhvr>
                                        <p:cTn id="79" dur="1000" fill="hold"/>
                                        <p:tgtEl>
                                          <p:spTgt spid="43"/>
                                        </p:tgtEl>
                                        <p:attrNameLst>
                                          <p:attrName>ppt_w</p:attrName>
                                        </p:attrNameLst>
                                      </p:cBhvr>
                                      <p:tavLst>
                                        <p:tav tm="0" fmla="#ppt_w*sin(2.5*pi*$)">
                                          <p:val>
                                            <p:fltVal val="0"/>
                                          </p:val>
                                        </p:tav>
                                        <p:tav tm="100000">
                                          <p:val>
                                            <p:fltVal val="1"/>
                                          </p:val>
                                        </p:tav>
                                      </p:tavLst>
                                    </p:anim>
                                    <p:anim calcmode="lin" valueType="num">
                                      <p:cBhvr>
                                        <p:cTn id="80" dur="10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25" presetClass="emph" presetSubtype="0" fill="hold" grpId="1" nodeType="clickEffect">
                                  <p:stCondLst>
                                    <p:cond delay="0"/>
                                  </p:stCondLst>
                                  <p:childTnLst>
                                    <p:animClr clrSpc="hsl" dir="cw">
                                      <p:cBhvr override="childStyle">
                                        <p:cTn id="85" dur="500" fill="hold"/>
                                        <p:tgtEl>
                                          <p:spTgt spid="43"/>
                                        </p:tgtEl>
                                        <p:attrNameLst>
                                          <p:attrName>style.color</p:attrName>
                                        </p:attrNameLst>
                                      </p:cBhvr>
                                      <p:by>
                                        <p:hsl h="0" s="-70588" l="0"/>
                                      </p:by>
                                    </p:animClr>
                                    <p:animClr clrSpc="hsl" dir="cw">
                                      <p:cBhvr>
                                        <p:cTn id="86" dur="500" fill="hold"/>
                                        <p:tgtEl>
                                          <p:spTgt spid="43"/>
                                        </p:tgtEl>
                                        <p:attrNameLst>
                                          <p:attrName>fillcolor</p:attrName>
                                        </p:attrNameLst>
                                      </p:cBhvr>
                                      <p:by>
                                        <p:hsl h="0" s="-70588" l="0"/>
                                      </p:by>
                                    </p:animClr>
                                    <p:animClr clrSpc="hsl" dir="cw">
                                      <p:cBhvr>
                                        <p:cTn id="87" dur="500" fill="hold"/>
                                        <p:tgtEl>
                                          <p:spTgt spid="43"/>
                                        </p:tgtEl>
                                        <p:attrNameLst>
                                          <p:attrName>stroke.color</p:attrName>
                                        </p:attrNameLst>
                                      </p:cBhvr>
                                      <p:by>
                                        <p:hsl h="0" s="-70588" l="0"/>
                                      </p:by>
                                    </p:animClr>
                                    <p:set>
                                      <p:cBhvr>
                                        <p:cTn id="88" dur="500" fill="hold"/>
                                        <p:tgtEl>
                                          <p:spTgt spid="43"/>
                                        </p:tgtEl>
                                        <p:attrNameLst>
                                          <p:attrName>fill.type</p:attrName>
                                        </p:attrNameLst>
                                      </p:cBhvr>
                                      <p:to>
                                        <p:strVal val="solid"/>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100"/>
                                        <p:tgtEl>
                                          <p:spTgt spid="46"/>
                                        </p:tgtEl>
                                      </p:cBhvr>
                                    </p:animEffect>
                                    <p:set>
                                      <p:cBhvr>
                                        <p:cTn id="94" dur="1" fill="hold">
                                          <p:stCondLst>
                                            <p:cond delay="99"/>
                                          </p:stCondLst>
                                        </p:cTn>
                                        <p:tgtEl>
                                          <p:spTgt spid="46"/>
                                        </p:tgtEl>
                                        <p:attrNameLst>
                                          <p:attrName>style.visibility</p:attrName>
                                        </p:attrNameLst>
                                      </p:cBhvr>
                                      <p:to>
                                        <p:strVal val="hidden"/>
                                      </p:to>
                                    </p:set>
                                  </p:childTnLst>
                                </p:cTn>
                              </p:par>
                              <p:par>
                                <p:cTn id="95" presetID="45"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1000"/>
                                        <p:tgtEl>
                                          <p:spTgt spid="45"/>
                                        </p:tgtEl>
                                      </p:cBhvr>
                                    </p:animEffect>
                                    <p:anim calcmode="lin" valueType="num">
                                      <p:cBhvr>
                                        <p:cTn id="98" dur="1000" fill="hold"/>
                                        <p:tgtEl>
                                          <p:spTgt spid="45"/>
                                        </p:tgtEl>
                                        <p:attrNameLst>
                                          <p:attrName>ppt_w</p:attrName>
                                        </p:attrNameLst>
                                      </p:cBhvr>
                                      <p:tavLst>
                                        <p:tav tm="0" fmla="#ppt_w*sin(2.5*pi*$)">
                                          <p:val>
                                            <p:fltVal val="0"/>
                                          </p:val>
                                        </p:tav>
                                        <p:tav tm="100000">
                                          <p:val>
                                            <p:fltVal val="1"/>
                                          </p:val>
                                        </p:tav>
                                      </p:tavLst>
                                    </p:anim>
                                    <p:anim calcmode="lin" valueType="num">
                                      <p:cBhvr>
                                        <p:cTn id="99" dur="10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45"/>
                    </p:tgtEl>
                  </p:cond>
                </p:stCondLst>
                <p:endSync evt="end" delay="0">
                  <p:rtn val="all"/>
                </p:endSync>
                <p:childTnLst>
                  <p:par>
                    <p:cTn id="101" fill="hold">
                      <p:stCondLst>
                        <p:cond delay="0"/>
                      </p:stCondLst>
                      <p:childTnLst>
                        <p:par>
                          <p:cTn id="102" fill="hold">
                            <p:stCondLst>
                              <p:cond delay="0"/>
                            </p:stCondLst>
                            <p:childTnLst>
                              <p:par>
                                <p:cTn id="103" presetID="25" presetClass="emph" presetSubtype="0" fill="hold" grpId="1" nodeType="clickEffect">
                                  <p:stCondLst>
                                    <p:cond delay="0"/>
                                  </p:stCondLst>
                                  <p:childTnLst>
                                    <p:animClr clrSpc="hsl" dir="cw">
                                      <p:cBhvr override="childStyle">
                                        <p:cTn id="104" dur="500" fill="hold"/>
                                        <p:tgtEl>
                                          <p:spTgt spid="45"/>
                                        </p:tgtEl>
                                        <p:attrNameLst>
                                          <p:attrName>style.color</p:attrName>
                                        </p:attrNameLst>
                                      </p:cBhvr>
                                      <p:by>
                                        <p:hsl h="0" s="-70588" l="0"/>
                                      </p:by>
                                    </p:animClr>
                                    <p:animClr clrSpc="hsl" dir="cw">
                                      <p:cBhvr>
                                        <p:cTn id="105" dur="500" fill="hold"/>
                                        <p:tgtEl>
                                          <p:spTgt spid="45"/>
                                        </p:tgtEl>
                                        <p:attrNameLst>
                                          <p:attrName>fillcolor</p:attrName>
                                        </p:attrNameLst>
                                      </p:cBhvr>
                                      <p:by>
                                        <p:hsl h="0" s="-70588" l="0"/>
                                      </p:by>
                                    </p:animClr>
                                    <p:animClr clrSpc="hsl" dir="cw">
                                      <p:cBhvr>
                                        <p:cTn id="106" dur="500" fill="hold"/>
                                        <p:tgtEl>
                                          <p:spTgt spid="45"/>
                                        </p:tgtEl>
                                        <p:attrNameLst>
                                          <p:attrName>stroke.color</p:attrName>
                                        </p:attrNameLst>
                                      </p:cBhvr>
                                      <p:by>
                                        <p:hsl h="0" s="-70588" l="0"/>
                                      </p:by>
                                    </p:animClr>
                                    <p:set>
                                      <p:cBhvr>
                                        <p:cTn id="107" dur="500" fill="hold"/>
                                        <p:tgtEl>
                                          <p:spTgt spid="45"/>
                                        </p:tgtEl>
                                        <p:attrNameLst>
                                          <p:attrName>fill.type</p:attrName>
                                        </p:attrNameLst>
                                      </p:cBhvr>
                                      <p:to>
                                        <p:strVal val="solid"/>
                                      </p:to>
                                    </p:set>
                                  </p:childTnLst>
                                </p:cTn>
                              </p:par>
                            </p:childTnLst>
                          </p:cTn>
                        </p:par>
                      </p:childTnLst>
                    </p:cTn>
                  </p:par>
                </p:childTnLst>
              </p:cTn>
              <p:nextCondLst>
                <p:cond evt="onClick" delay="0">
                  <p:tgtEl>
                    <p:spTgt spid="45"/>
                  </p:tgtEl>
                </p:cond>
              </p:nextCondLst>
            </p:seq>
            <p:seq concurrent="1" nextAc="seek">
              <p:cTn id="108" restart="whenNotActive" fill="hold" evtFilter="cancelBubble" nodeType="interactiveSeq">
                <p:stCondLst>
                  <p:cond evt="onClick" delay="0">
                    <p:tgtEl>
                      <p:spTgt spid="48"/>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100"/>
                                        <p:tgtEl>
                                          <p:spTgt spid="48"/>
                                        </p:tgtEl>
                                      </p:cBhvr>
                                    </p:animEffect>
                                    <p:set>
                                      <p:cBhvr>
                                        <p:cTn id="113" dur="1" fill="hold">
                                          <p:stCondLst>
                                            <p:cond delay="99"/>
                                          </p:stCondLst>
                                        </p:cTn>
                                        <p:tgtEl>
                                          <p:spTgt spid="48"/>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1000"/>
                                        <p:tgtEl>
                                          <p:spTgt spid="47"/>
                                        </p:tgtEl>
                                      </p:cBhvr>
                                    </p:animEffect>
                                    <p:anim calcmode="lin" valueType="num">
                                      <p:cBhvr>
                                        <p:cTn id="117" dur="1000" fill="hold"/>
                                        <p:tgtEl>
                                          <p:spTgt spid="47"/>
                                        </p:tgtEl>
                                        <p:attrNameLst>
                                          <p:attrName>ppt_w</p:attrName>
                                        </p:attrNameLst>
                                      </p:cBhvr>
                                      <p:tavLst>
                                        <p:tav tm="0" fmla="#ppt_w*sin(2.5*pi*$)">
                                          <p:val>
                                            <p:fltVal val="0"/>
                                          </p:val>
                                        </p:tav>
                                        <p:tav tm="100000">
                                          <p:val>
                                            <p:fltVal val="1"/>
                                          </p:val>
                                        </p:tav>
                                      </p:tavLst>
                                    </p:anim>
                                    <p:anim calcmode="lin" valueType="num">
                                      <p:cBhvr>
                                        <p:cTn id="118" dur="10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8"/>
                  </p:tgtEl>
                </p:cond>
              </p:nextCondLst>
            </p:seq>
            <p:seq concurrent="1" nextAc="seek">
              <p:cTn id="119" restart="whenNotActive" fill="hold" evtFilter="cancelBubble" nodeType="interactiveSeq">
                <p:stCondLst>
                  <p:cond evt="onClick" delay="0">
                    <p:tgtEl>
                      <p:spTgt spid="47"/>
                    </p:tgtEl>
                  </p:cond>
                </p:stCondLst>
                <p:endSync evt="end" delay="0">
                  <p:rtn val="all"/>
                </p:endSync>
                <p:childTnLst>
                  <p:par>
                    <p:cTn id="120" fill="hold">
                      <p:stCondLst>
                        <p:cond delay="0"/>
                      </p:stCondLst>
                      <p:childTnLst>
                        <p:par>
                          <p:cTn id="121" fill="hold">
                            <p:stCondLst>
                              <p:cond delay="0"/>
                            </p:stCondLst>
                            <p:childTnLst>
                              <p:par>
                                <p:cTn id="122" presetID="25" presetClass="emph" presetSubtype="0" fill="hold" grpId="1" nodeType="clickEffect">
                                  <p:stCondLst>
                                    <p:cond delay="0"/>
                                  </p:stCondLst>
                                  <p:childTnLst>
                                    <p:animClr clrSpc="hsl" dir="cw">
                                      <p:cBhvr override="childStyle">
                                        <p:cTn id="123" dur="500" fill="hold"/>
                                        <p:tgtEl>
                                          <p:spTgt spid="47"/>
                                        </p:tgtEl>
                                        <p:attrNameLst>
                                          <p:attrName>style.color</p:attrName>
                                        </p:attrNameLst>
                                      </p:cBhvr>
                                      <p:by>
                                        <p:hsl h="0" s="-70588" l="0"/>
                                      </p:by>
                                    </p:animClr>
                                    <p:animClr clrSpc="hsl" dir="cw">
                                      <p:cBhvr>
                                        <p:cTn id="124" dur="500" fill="hold"/>
                                        <p:tgtEl>
                                          <p:spTgt spid="47"/>
                                        </p:tgtEl>
                                        <p:attrNameLst>
                                          <p:attrName>fillcolor</p:attrName>
                                        </p:attrNameLst>
                                      </p:cBhvr>
                                      <p:by>
                                        <p:hsl h="0" s="-70588" l="0"/>
                                      </p:by>
                                    </p:animClr>
                                    <p:animClr clrSpc="hsl" dir="cw">
                                      <p:cBhvr>
                                        <p:cTn id="125" dur="500" fill="hold"/>
                                        <p:tgtEl>
                                          <p:spTgt spid="47"/>
                                        </p:tgtEl>
                                        <p:attrNameLst>
                                          <p:attrName>stroke.color</p:attrName>
                                        </p:attrNameLst>
                                      </p:cBhvr>
                                      <p:by>
                                        <p:hsl h="0" s="-70588" l="0"/>
                                      </p:by>
                                    </p:animClr>
                                    <p:set>
                                      <p:cBhvr>
                                        <p:cTn id="126" dur="500" fill="hold"/>
                                        <p:tgtEl>
                                          <p:spTgt spid="47"/>
                                        </p:tgtEl>
                                        <p:attrNameLst>
                                          <p:attrName>fill.type</p:attrName>
                                        </p:attrNameLst>
                                      </p:cBhvr>
                                      <p:to>
                                        <p:strVal val="solid"/>
                                      </p:to>
                                    </p:set>
                                  </p:childTnLst>
                                </p:cTn>
                              </p:par>
                            </p:childTnLst>
                          </p:cTn>
                        </p:par>
                      </p:childTnLst>
                    </p:cTn>
                  </p:par>
                </p:childTnLst>
              </p:cTn>
              <p:nextCondLst>
                <p:cond evt="onClick" delay="0">
                  <p:tgtEl>
                    <p:spTgt spid="47"/>
                  </p:tgtEl>
                </p:cond>
              </p:nextCondLst>
            </p:seq>
            <p:seq concurrent="1" nextAc="seek">
              <p:cTn id="127" restart="whenNotActive" fill="hold" evtFilter="cancelBubble" nodeType="interactiveSeq">
                <p:stCondLst>
                  <p:cond evt="onClick" delay="0">
                    <p:tgtEl>
                      <p:spTgt spid="50"/>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100"/>
                                        <p:tgtEl>
                                          <p:spTgt spid="50"/>
                                        </p:tgtEl>
                                      </p:cBhvr>
                                    </p:animEffect>
                                    <p:set>
                                      <p:cBhvr>
                                        <p:cTn id="132" dur="1" fill="hold">
                                          <p:stCondLst>
                                            <p:cond delay="99"/>
                                          </p:stCondLst>
                                        </p:cTn>
                                        <p:tgtEl>
                                          <p:spTgt spid="50"/>
                                        </p:tgtEl>
                                        <p:attrNameLst>
                                          <p:attrName>style.visibility</p:attrName>
                                        </p:attrNameLst>
                                      </p:cBhvr>
                                      <p:to>
                                        <p:strVal val="hidden"/>
                                      </p:to>
                                    </p:set>
                                  </p:childTnLst>
                                </p:cTn>
                              </p:par>
                              <p:par>
                                <p:cTn id="133" presetID="45" presetClass="entr" presetSubtype="0"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fade">
                                      <p:cBhvr>
                                        <p:cTn id="135" dur="1000"/>
                                        <p:tgtEl>
                                          <p:spTgt spid="49"/>
                                        </p:tgtEl>
                                      </p:cBhvr>
                                    </p:animEffect>
                                    <p:anim calcmode="lin" valueType="num">
                                      <p:cBhvr>
                                        <p:cTn id="136" dur="1000" fill="hold"/>
                                        <p:tgtEl>
                                          <p:spTgt spid="49"/>
                                        </p:tgtEl>
                                        <p:attrNameLst>
                                          <p:attrName>ppt_w</p:attrName>
                                        </p:attrNameLst>
                                      </p:cBhvr>
                                      <p:tavLst>
                                        <p:tav tm="0" fmla="#ppt_w*sin(2.5*pi*$)">
                                          <p:val>
                                            <p:fltVal val="0"/>
                                          </p:val>
                                        </p:tav>
                                        <p:tav tm="100000">
                                          <p:val>
                                            <p:fltVal val="1"/>
                                          </p:val>
                                        </p:tav>
                                      </p:tavLst>
                                    </p:anim>
                                    <p:anim calcmode="lin" valueType="num">
                                      <p:cBhvr>
                                        <p:cTn id="137" dur="1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0"/>
                  </p:tgtEl>
                </p:cond>
              </p:nextCondLst>
            </p:seq>
            <p:seq concurrent="1" nextAc="seek">
              <p:cTn id="138" restart="whenNotActive" fill="hold" evtFilter="cancelBubble" nodeType="interactiveSeq">
                <p:stCondLst>
                  <p:cond evt="onClick" delay="0">
                    <p:tgtEl>
                      <p:spTgt spid="49"/>
                    </p:tgtEl>
                  </p:cond>
                </p:stCondLst>
                <p:endSync evt="end" delay="0">
                  <p:rtn val="all"/>
                </p:endSync>
                <p:childTnLst>
                  <p:par>
                    <p:cTn id="139" fill="hold">
                      <p:stCondLst>
                        <p:cond delay="0"/>
                      </p:stCondLst>
                      <p:childTnLst>
                        <p:par>
                          <p:cTn id="140" fill="hold">
                            <p:stCondLst>
                              <p:cond delay="0"/>
                            </p:stCondLst>
                            <p:childTnLst>
                              <p:par>
                                <p:cTn id="141" presetID="25" presetClass="emph" presetSubtype="0" fill="hold" grpId="1" nodeType="clickEffect">
                                  <p:stCondLst>
                                    <p:cond delay="0"/>
                                  </p:stCondLst>
                                  <p:childTnLst>
                                    <p:animClr clrSpc="hsl" dir="cw">
                                      <p:cBhvr override="childStyle">
                                        <p:cTn id="142" dur="500" fill="hold"/>
                                        <p:tgtEl>
                                          <p:spTgt spid="49"/>
                                        </p:tgtEl>
                                        <p:attrNameLst>
                                          <p:attrName>style.color</p:attrName>
                                        </p:attrNameLst>
                                      </p:cBhvr>
                                      <p:by>
                                        <p:hsl h="0" s="-70588" l="0"/>
                                      </p:by>
                                    </p:animClr>
                                    <p:animClr clrSpc="hsl" dir="cw">
                                      <p:cBhvr>
                                        <p:cTn id="143" dur="500" fill="hold"/>
                                        <p:tgtEl>
                                          <p:spTgt spid="49"/>
                                        </p:tgtEl>
                                        <p:attrNameLst>
                                          <p:attrName>fillcolor</p:attrName>
                                        </p:attrNameLst>
                                      </p:cBhvr>
                                      <p:by>
                                        <p:hsl h="0" s="-70588" l="0"/>
                                      </p:by>
                                    </p:animClr>
                                    <p:animClr clrSpc="hsl" dir="cw">
                                      <p:cBhvr>
                                        <p:cTn id="144" dur="500" fill="hold"/>
                                        <p:tgtEl>
                                          <p:spTgt spid="49"/>
                                        </p:tgtEl>
                                        <p:attrNameLst>
                                          <p:attrName>stroke.color</p:attrName>
                                        </p:attrNameLst>
                                      </p:cBhvr>
                                      <p:by>
                                        <p:hsl h="0" s="-70588" l="0"/>
                                      </p:by>
                                    </p:animClr>
                                    <p:set>
                                      <p:cBhvr>
                                        <p:cTn id="145" dur="500" fill="hold"/>
                                        <p:tgtEl>
                                          <p:spTgt spid="49"/>
                                        </p:tgtEl>
                                        <p:attrNameLst>
                                          <p:attrName>fill.type</p:attrName>
                                        </p:attrNameLst>
                                      </p:cBhvr>
                                      <p:to>
                                        <p:strVal val="solid"/>
                                      </p:to>
                                    </p:set>
                                  </p:childTnLst>
                                </p:cTn>
                              </p:par>
                            </p:childTnLst>
                          </p:cTn>
                        </p:par>
                      </p:childTnLst>
                    </p:cTn>
                  </p:par>
                </p:childTnLst>
              </p:cTn>
              <p:nextCondLst>
                <p:cond evt="onClick" delay="0">
                  <p:tgtEl>
                    <p:spTgt spid="49"/>
                  </p:tgtEl>
                </p:cond>
              </p:nextCondLst>
            </p:seq>
            <p:seq concurrent="1" nextAc="seek">
              <p:cTn id="146" restart="whenNotActive" fill="hold" evtFilter="cancelBubble" nodeType="interactiveSeq">
                <p:stCondLst>
                  <p:cond evt="onClick" delay="0">
                    <p:tgtEl>
                      <p:spTgt spid="52"/>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100"/>
                                        <p:tgtEl>
                                          <p:spTgt spid="52"/>
                                        </p:tgtEl>
                                      </p:cBhvr>
                                    </p:animEffect>
                                    <p:set>
                                      <p:cBhvr>
                                        <p:cTn id="151" dur="1" fill="hold">
                                          <p:stCondLst>
                                            <p:cond delay="99"/>
                                          </p:stCondLst>
                                        </p:cTn>
                                        <p:tgtEl>
                                          <p:spTgt spid="52"/>
                                        </p:tgtEl>
                                        <p:attrNameLst>
                                          <p:attrName>style.visibility</p:attrName>
                                        </p:attrNameLst>
                                      </p:cBhvr>
                                      <p:to>
                                        <p:strVal val="hidden"/>
                                      </p:to>
                                    </p:set>
                                  </p:childTnLst>
                                </p:cTn>
                              </p:par>
                              <p:par>
                                <p:cTn id="152" presetID="45" presetClass="entr" presetSubtype="0" fill="hold" grpId="0" nodeType="withEffect">
                                  <p:stCondLst>
                                    <p:cond delay="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1000"/>
                                        <p:tgtEl>
                                          <p:spTgt spid="51"/>
                                        </p:tgtEl>
                                      </p:cBhvr>
                                    </p:animEffect>
                                    <p:anim calcmode="lin" valueType="num">
                                      <p:cBhvr>
                                        <p:cTn id="155" dur="1000" fill="hold"/>
                                        <p:tgtEl>
                                          <p:spTgt spid="51"/>
                                        </p:tgtEl>
                                        <p:attrNameLst>
                                          <p:attrName>ppt_w</p:attrName>
                                        </p:attrNameLst>
                                      </p:cBhvr>
                                      <p:tavLst>
                                        <p:tav tm="0" fmla="#ppt_w*sin(2.5*pi*$)">
                                          <p:val>
                                            <p:fltVal val="0"/>
                                          </p:val>
                                        </p:tav>
                                        <p:tav tm="100000">
                                          <p:val>
                                            <p:fltVal val="1"/>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2"/>
                  </p:tgtEl>
                </p:cond>
              </p:nextCondLst>
            </p:seq>
            <p:seq concurrent="1" nextAc="seek">
              <p:cTn id="157" restart="whenNotActive" fill="hold" evtFilter="cancelBubble" nodeType="interactiveSeq">
                <p:stCondLst>
                  <p:cond evt="onClick" delay="0">
                    <p:tgtEl>
                      <p:spTgt spid="51"/>
                    </p:tgtEl>
                  </p:cond>
                </p:stCondLst>
                <p:endSync evt="end" delay="0">
                  <p:rtn val="all"/>
                </p:endSync>
                <p:childTnLst>
                  <p:par>
                    <p:cTn id="158" fill="hold">
                      <p:stCondLst>
                        <p:cond delay="0"/>
                      </p:stCondLst>
                      <p:childTnLst>
                        <p:par>
                          <p:cTn id="159" fill="hold">
                            <p:stCondLst>
                              <p:cond delay="0"/>
                            </p:stCondLst>
                            <p:childTnLst>
                              <p:par>
                                <p:cTn id="160" presetID="25" presetClass="emph" presetSubtype="0" fill="hold" grpId="1" nodeType="clickEffect">
                                  <p:stCondLst>
                                    <p:cond delay="0"/>
                                  </p:stCondLst>
                                  <p:childTnLst>
                                    <p:animClr clrSpc="hsl" dir="cw">
                                      <p:cBhvr override="childStyle">
                                        <p:cTn id="161" dur="500" fill="hold"/>
                                        <p:tgtEl>
                                          <p:spTgt spid="51"/>
                                        </p:tgtEl>
                                        <p:attrNameLst>
                                          <p:attrName>style.color</p:attrName>
                                        </p:attrNameLst>
                                      </p:cBhvr>
                                      <p:by>
                                        <p:hsl h="0" s="-70588" l="0"/>
                                      </p:by>
                                    </p:animClr>
                                    <p:animClr clrSpc="hsl" dir="cw">
                                      <p:cBhvr>
                                        <p:cTn id="162" dur="500" fill="hold"/>
                                        <p:tgtEl>
                                          <p:spTgt spid="51"/>
                                        </p:tgtEl>
                                        <p:attrNameLst>
                                          <p:attrName>fillcolor</p:attrName>
                                        </p:attrNameLst>
                                      </p:cBhvr>
                                      <p:by>
                                        <p:hsl h="0" s="-70588" l="0"/>
                                      </p:by>
                                    </p:animClr>
                                    <p:animClr clrSpc="hsl" dir="cw">
                                      <p:cBhvr>
                                        <p:cTn id="163" dur="500" fill="hold"/>
                                        <p:tgtEl>
                                          <p:spTgt spid="51"/>
                                        </p:tgtEl>
                                        <p:attrNameLst>
                                          <p:attrName>stroke.color</p:attrName>
                                        </p:attrNameLst>
                                      </p:cBhvr>
                                      <p:by>
                                        <p:hsl h="0" s="-70588" l="0"/>
                                      </p:by>
                                    </p:animClr>
                                    <p:set>
                                      <p:cBhvr>
                                        <p:cTn id="164" dur="500" fill="hold"/>
                                        <p:tgtEl>
                                          <p:spTgt spid="51"/>
                                        </p:tgtEl>
                                        <p:attrNameLst>
                                          <p:attrName>fill.type</p:attrName>
                                        </p:attrNameLst>
                                      </p:cBhvr>
                                      <p:to>
                                        <p:strVal val="solid"/>
                                      </p:to>
                                    </p:set>
                                  </p:childTnLst>
                                </p:cTn>
                              </p:par>
                            </p:childTnLst>
                          </p:cTn>
                        </p:par>
                      </p:childTnLst>
                    </p:cTn>
                  </p:par>
                </p:childTnLst>
              </p:cTn>
              <p:nextCondLst>
                <p:cond evt="onClick" delay="0">
                  <p:tgtEl>
                    <p:spTgt spid="51"/>
                  </p:tgtEl>
                </p:cond>
              </p:nextCondLst>
            </p:seq>
            <p:seq concurrent="1" nextAc="seek">
              <p:cTn id="165" restart="whenNotActive" fill="hold" evtFilter="cancelBubble" nodeType="interactiveSeq">
                <p:stCondLst>
                  <p:cond evt="onClick" delay="0">
                    <p:tgtEl>
                      <p:spTgt spid="10"/>
                    </p:tgtEl>
                  </p:cond>
                </p:stCondLst>
                <p:endSync evt="end" delay="0">
                  <p:rtn val="all"/>
                </p:endSync>
                <p:childTnLst>
                  <p:par>
                    <p:cTn id="166" fill="hold">
                      <p:stCondLst>
                        <p:cond delay="0"/>
                      </p:stCondLst>
                      <p:childTnLst>
                        <p:par>
                          <p:cTn id="167" fill="hold">
                            <p:stCondLst>
                              <p:cond delay="0"/>
                            </p:stCondLst>
                            <p:childTnLst>
                              <p:par>
                                <p:cTn id="168" presetID="25" presetClass="emph" presetSubtype="0" fill="hold" grpId="0" nodeType="clickEffect">
                                  <p:stCondLst>
                                    <p:cond delay="0"/>
                                  </p:stCondLst>
                                  <p:childTnLst>
                                    <p:animClr clrSpc="hsl" dir="cw">
                                      <p:cBhvr override="childStyle">
                                        <p:cTn id="169" dur="500" fill="hold"/>
                                        <p:tgtEl>
                                          <p:spTgt spid="10"/>
                                        </p:tgtEl>
                                        <p:attrNameLst>
                                          <p:attrName>style.color</p:attrName>
                                        </p:attrNameLst>
                                      </p:cBhvr>
                                      <p:by>
                                        <p:hsl h="0" s="-70588" l="0"/>
                                      </p:by>
                                    </p:animClr>
                                    <p:animClr clrSpc="hsl" dir="cw">
                                      <p:cBhvr>
                                        <p:cTn id="170" dur="500" fill="hold"/>
                                        <p:tgtEl>
                                          <p:spTgt spid="10"/>
                                        </p:tgtEl>
                                        <p:attrNameLst>
                                          <p:attrName>fillcolor</p:attrName>
                                        </p:attrNameLst>
                                      </p:cBhvr>
                                      <p:by>
                                        <p:hsl h="0" s="-70588" l="0"/>
                                      </p:by>
                                    </p:animClr>
                                    <p:animClr clrSpc="hsl" dir="cw">
                                      <p:cBhvr>
                                        <p:cTn id="171" dur="500" fill="hold"/>
                                        <p:tgtEl>
                                          <p:spTgt spid="10"/>
                                        </p:tgtEl>
                                        <p:attrNameLst>
                                          <p:attrName>stroke.color</p:attrName>
                                        </p:attrNameLst>
                                      </p:cBhvr>
                                      <p:by>
                                        <p:hsl h="0" s="-70588" l="0"/>
                                      </p:by>
                                    </p:animClr>
                                    <p:set>
                                      <p:cBhvr>
                                        <p:cTn id="172"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173" restart="whenNotActive" fill="hold" evtFilter="cancelBubble" nodeType="interactiveSeq">
                <p:stCondLst>
                  <p:cond evt="onClick" delay="0">
                    <p:tgtEl>
                      <p:spTgt spid="7"/>
                    </p:tgtEl>
                  </p:cond>
                </p:stCondLst>
                <p:endSync evt="end" delay="0">
                  <p:rtn val="all"/>
                </p:endSync>
                <p:childTnLst>
                  <p:par>
                    <p:cTn id="174" fill="hold">
                      <p:stCondLst>
                        <p:cond delay="0"/>
                      </p:stCondLst>
                      <p:childTnLst>
                        <p:par>
                          <p:cTn id="175" fill="hold">
                            <p:stCondLst>
                              <p:cond delay="0"/>
                            </p:stCondLst>
                            <p:childTnLst>
                              <p:par>
                                <p:cTn id="176" presetID="25" presetClass="emph" presetSubtype="0" fill="hold" grpId="0" nodeType="clickEffect">
                                  <p:stCondLst>
                                    <p:cond delay="0"/>
                                  </p:stCondLst>
                                  <p:childTnLst>
                                    <p:animClr clrSpc="hsl" dir="cw">
                                      <p:cBhvr override="childStyle">
                                        <p:cTn id="177" dur="500" fill="hold"/>
                                        <p:tgtEl>
                                          <p:spTgt spid="7"/>
                                        </p:tgtEl>
                                        <p:attrNameLst>
                                          <p:attrName>style.color</p:attrName>
                                        </p:attrNameLst>
                                      </p:cBhvr>
                                      <p:by>
                                        <p:hsl h="0" s="-70588" l="0"/>
                                      </p:by>
                                    </p:animClr>
                                    <p:animClr clrSpc="hsl" dir="cw">
                                      <p:cBhvr>
                                        <p:cTn id="178" dur="500" fill="hold"/>
                                        <p:tgtEl>
                                          <p:spTgt spid="7"/>
                                        </p:tgtEl>
                                        <p:attrNameLst>
                                          <p:attrName>fillcolor</p:attrName>
                                        </p:attrNameLst>
                                      </p:cBhvr>
                                      <p:by>
                                        <p:hsl h="0" s="-70588" l="0"/>
                                      </p:by>
                                    </p:animClr>
                                    <p:animClr clrSpc="hsl" dir="cw">
                                      <p:cBhvr>
                                        <p:cTn id="179" dur="500" fill="hold"/>
                                        <p:tgtEl>
                                          <p:spTgt spid="7"/>
                                        </p:tgtEl>
                                        <p:attrNameLst>
                                          <p:attrName>stroke.color</p:attrName>
                                        </p:attrNameLst>
                                      </p:cBhvr>
                                      <p:by>
                                        <p:hsl h="0" s="-70588" l="0"/>
                                      </p:by>
                                    </p:animClr>
                                    <p:set>
                                      <p:cBhvr>
                                        <p:cTn id="180" dur="500" fill="hold"/>
                                        <p:tgtEl>
                                          <p:spTgt spid="7"/>
                                        </p:tgtEl>
                                        <p:attrNameLst>
                                          <p:attrName>fill.type</p:attrName>
                                        </p:attrNameLst>
                                      </p:cBhvr>
                                      <p:to>
                                        <p:strVal val="solid"/>
                                      </p:to>
                                    </p:set>
                                  </p:childTnLst>
                                </p:cTn>
                              </p:par>
                            </p:childTnLst>
                          </p:cTn>
                        </p:par>
                      </p:childTnLst>
                    </p:cTn>
                  </p:par>
                </p:childTnLst>
              </p:cTn>
              <p:nextCondLst>
                <p:cond evt="onClick" delay="0">
                  <p:tgtEl>
                    <p:spTgt spid="7"/>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25" presetClass="emph" presetSubtype="0" fill="hold" grpId="0" nodeType="clickEffect">
                                  <p:stCondLst>
                                    <p:cond delay="0"/>
                                  </p:stCondLst>
                                  <p:childTnLst>
                                    <p:animClr clrSpc="hsl" dir="cw">
                                      <p:cBhvr override="childStyle">
                                        <p:cTn id="185" dur="500" fill="hold"/>
                                        <p:tgtEl>
                                          <p:spTgt spid="8"/>
                                        </p:tgtEl>
                                        <p:attrNameLst>
                                          <p:attrName>style.color</p:attrName>
                                        </p:attrNameLst>
                                      </p:cBhvr>
                                      <p:by>
                                        <p:hsl h="0" s="-70588" l="0"/>
                                      </p:by>
                                    </p:animClr>
                                    <p:animClr clrSpc="hsl" dir="cw">
                                      <p:cBhvr>
                                        <p:cTn id="186" dur="500" fill="hold"/>
                                        <p:tgtEl>
                                          <p:spTgt spid="8"/>
                                        </p:tgtEl>
                                        <p:attrNameLst>
                                          <p:attrName>fillcolor</p:attrName>
                                        </p:attrNameLst>
                                      </p:cBhvr>
                                      <p:by>
                                        <p:hsl h="0" s="-70588" l="0"/>
                                      </p:by>
                                    </p:animClr>
                                    <p:animClr clrSpc="hsl" dir="cw">
                                      <p:cBhvr>
                                        <p:cTn id="187" dur="500" fill="hold"/>
                                        <p:tgtEl>
                                          <p:spTgt spid="8"/>
                                        </p:tgtEl>
                                        <p:attrNameLst>
                                          <p:attrName>stroke.color</p:attrName>
                                        </p:attrNameLst>
                                      </p:cBhvr>
                                      <p:by>
                                        <p:hsl h="0" s="-70588" l="0"/>
                                      </p:by>
                                    </p:animClr>
                                    <p:set>
                                      <p:cBhvr>
                                        <p:cTn id="188"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16"/>
                    </p:tgtEl>
                  </p:cond>
                </p:stCondLst>
                <p:endSync evt="end" delay="0">
                  <p:rtn val="all"/>
                </p:endSync>
                <p:childTnLst>
                  <p:par>
                    <p:cTn id="190" fill="hold">
                      <p:stCondLst>
                        <p:cond delay="0"/>
                      </p:stCondLst>
                      <p:childTnLst>
                        <p:par>
                          <p:cTn id="191" fill="hold">
                            <p:stCondLst>
                              <p:cond delay="0"/>
                            </p:stCondLst>
                            <p:childTnLst>
                              <p:par>
                                <p:cTn id="192" presetID="25" presetClass="emph" presetSubtype="0" fill="hold" grpId="1" nodeType="clickEffect">
                                  <p:stCondLst>
                                    <p:cond delay="0"/>
                                  </p:stCondLst>
                                  <p:childTnLst>
                                    <p:animClr clrSpc="hsl" dir="cw">
                                      <p:cBhvr override="childStyle">
                                        <p:cTn id="193" dur="500" fill="hold"/>
                                        <p:tgtEl>
                                          <p:spTgt spid="16"/>
                                        </p:tgtEl>
                                        <p:attrNameLst>
                                          <p:attrName>style.color</p:attrName>
                                        </p:attrNameLst>
                                      </p:cBhvr>
                                      <p:by>
                                        <p:hsl h="0" s="-70588" l="0"/>
                                      </p:by>
                                    </p:animClr>
                                    <p:animClr clrSpc="hsl" dir="cw">
                                      <p:cBhvr>
                                        <p:cTn id="194" dur="500" fill="hold"/>
                                        <p:tgtEl>
                                          <p:spTgt spid="16"/>
                                        </p:tgtEl>
                                        <p:attrNameLst>
                                          <p:attrName>fillcolor</p:attrName>
                                        </p:attrNameLst>
                                      </p:cBhvr>
                                      <p:by>
                                        <p:hsl h="0" s="-70588" l="0"/>
                                      </p:by>
                                    </p:animClr>
                                    <p:animClr clrSpc="hsl" dir="cw">
                                      <p:cBhvr>
                                        <p:cTn id="195" dur="500" fill="hold"/>
                                        <p:tgtEl>
                                          <p:spTgt spid="16"/>
                                        </p:tgtEl>
                                        <p:attrNameLst>
                                          <p:attrName>stroke.color</p:attrName>
                                        </p:attrNameLst>
                                      </p:cBhvr>
                                      <p:by>
                                        <p:hsl h="0" s="-70588" l="0"/>
                                      </p:by>
                                    </p:animClr>
                                    <p:set>
                                      <p:cBhvr>
                                        <p:cTn id="196"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childTnLst>
        </p:cTn>
      </p:par>
    </p:tnLst>
    <p:bldLst>
      <p:bldP spid="16" grpId="0" animBg="1"/>
      <p:bldP spid="16" grpId="1" animBg="1"/>
      <p:bldP spid="36" grpId="0" animBg="1"/>
      <p:bldP spid="36" grpId="1" animBg="1"/>
      <p:bldP spid="38" grpId="0" animBg="1"/>
      <p:bldP spid="38" grpId="1" animBg="1"/>
      <p:bldP spid="41" grpId="0" animBg="1"/>
      <p:bldP spid="41" grpId="1" animBg="1"/>
      <p:bldP spid="43" grpId="0" animBg="1"/>
      <p:bldP spid="43" grpId="1" animBg="1"/>
      <p:bldP spid="45" grpId="0" animBg="1"/>
      <p:bldP spid="45" grpId="1" animBg="1"/>
      <p:bldP spid="47" grpId="0" animBg="1"/>
      <p:bldP spid="47" grpId="1" animBg="1"/>
      <p:bldP spid="49" grpId="0" animBg="1"/>
      <p:bldP spid="49" grpId="1" animBg="1"/>
      <p:bldP spid="51" grpId="0" animBg="1"/>
      <p:bldP spid="51" grpId="1" animBg="1"/>
      <p:bldP spid="52" grpId="0" animBg="1"/>
      <p:bldP spid="34" grpId="0" animBg="1"/>
      <p:bldP spid="37" grpId="0" animBg="1"/>
      <p:bldP spid="39" grpId="0" animBg="1"/>
      <p:bldP spid="42" grpId="0" animBg="1"/>
      <p:bldP spid="44" grpId="0" animBg="1"/>
      <p:bldP spid="46" grpId="0" animBg="1"/>
      <p:bldP spid="48" grpId="0" animBg="1"/>
      <p:bldP spid="50" grpId="0" animBg="1"/>
      <p:bldP spid="7"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071994"/>
            <a:ext cx="4884847" cy="4939814"/>
          </a:xfrm>
          <a:prstGeom prst="rect">
            <a:avLst/>
          </a:prstGeom>
          <a:noFill/>
        </p:spPr>
        <p:txBody>
          <a:bodyPr wrap="square" rtlCol="0" anchor="ctr">
            <a:spAutoFit/>
          </a:bodyPr>
          <a:lstStyle/>
          <a:p>
            <a:pPr>
              <a:spcAft>
                <a:spcPts val="1800"/>
              </a:spcAft>
            </a:pPr>
            <a:r>
              <a:rPr lang="de-DE" sz="2400" b="1" dirty="0"/>
              <a:t>Der </a:t>
            </a:r>
            <a:r>
              <a:rPr lang="de-DE" sz="2400" b="1" dirty="0" err="1"/>
              <a:t>aristotelische Kosmos</a:t>
            </a:r>
            <a:endParaRPr lang="de-DE" sz="2400" b="1" dirty="0"/>
          </a:p>
          <a:p>
            <a:pPr marL="285750" indent="-285750">
              <a:buFont typeface="Arial" panose="020B0604020202020204" pitchFamily="34" charset="0"/>
              <a:buChar char="•"/>
            </a:pPr>
            <a:r>
              <a:rPr lang="de-DE" sz="2000" dirty="0" err="1"/>
              <a:t>Die geozentrische Idee </a:t>
            </a:r>
            <a:r>
              <a:rPr lang="de-DE" sz="2000" dirty="0"/>
              <a:t>eines zwiebelschalenartigen </a:t>
            </a:r>
            <a:r>
              <a:rPr lang="de-DE" sz="2000" dirty="0" err="1"/>
              <a:t>Kosmos</a:t>
            </a:r>
            <a:endParaRPr lang="de-DE" sz="2000" dirty="0"/>
          </a:p>
          <a:p>
            <a:pPr marL="285750" indent="-285750">
              <a:buFont typeface="Arial" panose="020B0604020202020204" pitchFamily="34" charset="0"/>
              <a:buChar char="•"/>
            </a:pPr>
            <a:r>
              <a:rPr lang="en-US" sz="2000" dirty="0"/>
              <a:t>Die </a:t>
            </a:r>
            <a:r>
              <a:rPr lang="en-US" sz="2000" b="1" dirty="0"/>
              <a:t>vier irdischen Elemente </a:t>
            </a:r>
            <a:r>
              <a:rPr lang="en-US" sz="2000" dirty="0"/>
              <a:t>bilden die </a:t>
            </a:r>
            <a:r>
              <a:rPr lang="en-US" sz="2000" dirty="0" err="1"/>
              <a:t>Materie</a:t>
            </a:r>
            <a:endParaRPr lang="en-US" sz="2000" dirty="0"/>
          </a:p>
          <a:p>
            <a:pPr marL="285750" indent="-285750">
              <a:buFont typeface="Arial" panose="020B0604020202020204" pitchFamily="34" charset="0"/>
              <a:buChar char="•"/>
            </a:pPr>
            <a:r>
              <a:rPr lang="en-US" sz="2000" dirty="0"/>
              <a:t>Das </a:t>
            </a:r>
            <a:r>
              <a:rPr lang="en-US" sz="2000" dirty="0" err="1"/>
              <a:t>fünfte</a:t>
            </a:r>
            <a:r>
              <a:rPr lang="en-US" sz="2000" dirty="0"/>
              <a:t> Element </a:t>
            </a:r>
            <a:r>
              <a:rPr lang="en-US" sz="2000" b="1" dirty="0" err="1"/>
              <a:t>Äther</a:t>
            </a:r>
            <a:r>
              <a:rPr lang="en-US" sz="2000" b="1" dirty="0"/>
              <a:t> </a:t>
            </a:r>
            <a:r>
              <a:rPr lang="en-US" sz="2000" dirty="0" err="1"/>
              <a:t>füllt</a:t>
            </a:r>
            <a:r>
              <a:rPr lang="en-US" sz="2000" dirty="0"/>
              <a:t> den Himmel</a:t>
            </a:r>
          </a:p>
          <a:p>
            <a:pPr marL="285750" indent="-285750">
              <a:buFont typeface="Arial" panose="020B0604020202020204" pitchFamily="34" charset="0"/>
              <a:buChar char="•"/>
            </a:pPr>
            <a:r>
              <a:rPr lang="en-US" sz="2000" dirty="0" err="1"/>
              <a:t>Jeder</a:t>
            </a:r>
            <a:r>
              <a:rPr lang="en-US" sz="2000" dirty="0"/>
              <a:t> Stoff </a:t>
            </a:r>
            <a:r>
              <a:rPr lang="en-US" sz="2000" dirty="0" err="1"/>
              <a:t>setzt</a:t>
            </a:r>
            <a:r>
              <a:rPr lang="en-US" sz="2000" dirty="0"/>
              <a:t> </a:t>
            </a:r>
            <a:r>
              <a:rPr lang="en-US" sz="2000" dirty="0" err="1"/>
              <a:t>sich</a:t>
            </a:r>
            <a:r>
              <a:rPr lang="en-US" sz="2000" dirty="0"/>
              <a:t> </a:t>
            </a:r>
            <a:r>
              <a:rPr lang="en-US" sz="2000" dirty="0" err="1"/>
              <a:t>aus</a:t>
            </a:r>
            <a:r>
              <a:rPr lang="en-US" sz="2000" dirty="0"/>
              <a:t> den </a:t>
            </a:r>
            <a:r>
              <a:rPr lang="en-US" sz="2000" dirty="0" err="1"/>
              <a:t>Elementen</a:t>
            </a:r>
            <a:r>
              <a:rPr lang="en-US" sz="2000" dirty="0"/>
              <a:t> </a:t>
            </a:r>
            <a:r>
              <a:rPr lang="en-US" sz="2000" dirty="0" err="1"/>
              <a:t>zusammen</a:t>
            </a:r>
            <a:r>
              <a:rPr lang="en-US" sz="2000" dirty="0"/>
              <a:t>, die </a:t>
            </a:r>
            <a:r>
              <a:rPr lang="en-US" sz="2000" dirty="0" err="1"/>
              <a:t>Zusammensetzung</a:t>
            </a:r>
            <a:r>
              <a:rPr lang="en-US" sz="2000" dirty="0"/>
              <a:t> </a:t>
            </a:r>
            <a:r>
              <a:rPr lang="en-US" sz="2000" dirty="0" err="1"/>
              <a:t>bestimmt</a:t>
            </a:r>
            <a:r>
              <a:rPr lang="en-US" sz="2000" dirty="0"/>
              <a:t> die </a:t>
            </a:r>
            <a:r>
              <a:rPr lang="en-US" sz="2000" dirty="0" err="1"/>
              <a:t>Eigenschaften</a:t>
            </a:r>
            <a:r>
              <a:rPr lang="en-US" sz="2000" dirty="0"/>
              <a:t> des </a:t>
            </a:r>
            <a:r>
              <a:rPr lang="en-US" sz="2000" dirty="0" err="1"/>
              <a:t>Stoffes</a:t>
            </a:r>
            <a:endParaRPr lang="en-US" sz="2000" dirty="0"/>
          </a:p>
          <a:p>
            <a:pPr marL="285750" indent="-285750">
              <a:buFont typeface="Arial" panose="020B0604020202020204" pitchFamily="34" charset="0"/>
              <a:buChar char="•"/>
            </a:pPr>
            <a:r>
              <a:rPr lang="en-US" sz="2000" dirty="0"/>
              <a:t>Alle Himmelskörper </a:t>
            </a:r>
            <a:r>
              <a:rPr lang="en-US" sz="2000" b="1" dirty="0"/>
              <a:t>bewegen sich von </a:t>
            </a:r>
            <a:r>
              <a:rPr lang="en-US" sz="2000" dirty="0"/>
              <a:t>selbst</a:t>
            </a:r>
          </a:p>
          <a:p>
            <a:pPr marL="697230" lvl="1" indent="-285750">
              <a:buFont typeface="Arial" panose="020B0604020202020204" pitchFamily="34" charset="0"/>
              <a:buChar char="•"/>
            </a:pPr>
            <a:r>
              <a:rPr lang="en-US" sz="1800" dirty="0"/>
              <a:t>Anfängliche Bewegung, verursacht durch einen </a:t>
            </a:r>
            <a:r>
              <a:rPr lang="en-US" sz="1800" i="1" dirty="0"/>
              <a:t>unbewegten Beweger</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Elemente im Altertum (ca. 350 v. Chr.)</a:t>
            </a:r>
            <a:endParaRPr lang="de-DE"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[03] Die </a:t>
            </a:r>
            <a:r>
              <a:rPr lang="fr-FR" i="1" dirty="0" err="1"/>
              <a:t>Sphäre </a:t>
            </a:r>
            <a:r>
              <a:rPr lang="fr-FR" i="1" dirty="0"/>
              <a:t>der Welt, von Oronce Fine, 1549</a:t>
            </a:r>
            <a:endParaRPr lang="de-DE" i="1" dirty="0"/>
          </a:p>
        </p:txBody>
      </p:sp>
    </p:spTree>
    <p:extLst>
      <p:ext uri="{BB962C8B-B14F-4D97-AF65-F5344CB8AC3E}">
        <p14:creationId xmlns:p14="http://schemas.microsoft.com/office/powerpoint/2010/main" val="40491882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7016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Öffnet das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Brainstorming-Board</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Diskutiert</a:t>
              </a:r>
              <a:r>
                <a:rPr kumimoji="0" lang="en-GB" sz="2800" b="0" i="0" u="none" strike="noStrike" kern="1200" cap="none" spc="0" normalizeH="0" baseline="0" noProof="0" dirty="0">
                  <a:ln>
                    <a:noFill/>
                  </a:ln>
                  <a:solidFill>
                    <a:srgbClr val="00305E"/>
                  </a:solidFill>
                  <a:effectLst/>
                  <a:uLnTx/>
                  <a:uFillTx/>
                  <a:latin typeface="Open Sans"/>
                  <a:ea typeface="+mn-ea"/>
                  <a:cs typeface="+mn-cs"/>
                </a:rPr>
                <a:t>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eure</a:t>
              </a:r>
              <a:r>
                <a:rPr kumimoji="0" lang="en-GB" sz="2800" b="0" i="0" u="none" strike="noStrike" kern="1200" cap="none" spc="0" normalizeH="0" baseline="0" noProof="0" dirty="0">
                  <a:ln>
                    <a:noFill/>
                  </a:ln>
                  <a:solidFill>
                    <a:srgbClr val="00305E"/>
                  </a:solidFill>
                  <a:effectLst/>
                  <a:uLnTx/>
                  <a:uFillTx/>
                  <a:latin typeface="Open Sans"/>
                  <a:ea typeface="+mn-ea"/>
                  <a:cs typeface="+mn-cs"/>
                </a:rPr>
                <a:t> Antworten vom Anfang.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Würdet</a:t>
              </a:r>
              <a:r>
                <a:rPr kumimoji="0" lang="en-GB" sz="2800" b="0" i="0" u="none" strike="noStrike" kern="1200" cap="none" spc="0" normalizeH="0" baseline="0" noProof="0" dirty="0">
                  <a:ln>
                    <a:noFill/>
                  </a:ln>
                  <a:solidFill>
                    <a:srgbClr val="00305E"/>
                  </a:solidFill>
                  <a:effectLst/>
                  <a:uLnTx/>
                  <a:uFillTx/>
                  <a:latin typeface="Open Sans"/>
                  <a:ea typeface="+mn-ea"/>
                  <a:cs typeface="+mn-cs"/>
                </a:rPr>
                <a:t>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ihr</a:t>
              </a:r>
              <a:r>
                <a:rPr kumimoji="0" lang="en-GB" sz="2800" b="0" i="0" u="none" strike="noStrike" kern="1200" cap="none" spc="0" normalizeH="0" baseline="0" noProof="0" dirty="0">
                  <a:ln>
                    <a:noFill/>
                  </a:ln>
                  <a:solidFill>
                    <a:srgbClr val="00305E"/>
                  </a:solidFill>
                  <a:effectLst/>
                  <a:uLnTx/>
                  <a:uFillTx/>
                  <a:latin typeface="Open Sans"/>
                  <a:ea typeface="+mn-ea"/>
                  <a:cs typeface="+mn-cs"/>
                </a:rPr>
                <a:t> einige der Fragen jetzt anders beantworten?</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Die nukleare Astrophysik </a:t>
            </a:r>
            <a:r>
              <a:rPr kumimoji="0" lang="en-GB" sz="2200" b="0" i="0" u="none" strike="noStrike" kern="1200" cap="none" spc="0" normalizeH="0" baseline="0" noProof="0" dirty="0">
                <a:ln>
                  <a:noFill/>
                </a:ln>
                <a:solidFill>
                  <a:srgbClr val="00305E"/>
                </a:solidFill>
                <a:effectLst/>
                <a:uLnTx/>
                <a:uFillTx/>
                <a:latin typeface="Open Sans"/>
                <a:ea typeface="+mn-ea"/>
                <a:cs typeface="+mn-cs"/>
              </a:rPr>
              <a:t>ist ein komplexes Zusammenspiel von kernphysikalischen Experimenten, Sternmodellen, astronomischen Beobachtungen usw.</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Chemische Elemente </a:t>
            </a:r>
            <a:r>
              <a:rPr kumimoji="0" lang="en-GB" sz="2200" b="0" i="0" u="none" strike="noStrike" kern="1200" cap="none" spc="0" normalizeH="0" baseline="0" noProof="0" dirty="0">
                <a:ln>
                  <a:noFill/>
                </a:ln>
                <a:solidFill>
                  <a:srgbClr val="00305E"/>
                </a:solidFill>
                <a:effectLst/>
                <a:uLnTx/>
                <a:uFillTx/>
                <a:latin typeface="Open Sans"/>
                <a:ea typeface="+mn-ea"/>
                <a:cs typeface="+mn-cs"/>
              </a:rPr>
              <a:t>werden in den Prozessen erzeugt, die unser gesamtes Universum antreiben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Die Häufigkeit chemischer Elemente ist ein Indikator für die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kosmische</a:t>
            </a:r>
            <a:r>
              <a:rPr kumimoji="0" lang="en-GB" sz="2200" b="1" i="0" u="none" strike="noStrike" kern="1200" cap="none" spc="0" normalizeH="0" baseline="0" noProof="0" dirty="0">
                <a:ln>
                  <a:noFill/>
                </a:ln>
                <a:solidFill>
                  <a:srgbClr val="00305E"/>
                </a:solidFill>
                <a:effectLst/>
                <a:uLnTx/>
                <a:uFillTx/>
                <a:latin typeface="Open Sans"/>
                <a:ea typeface="+mn-ea"/>
                <a:cs typeface="+mn-cs"/>
              </a:rPr>
              <a:t> Evolution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Mit Hilfe der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Nuklearen</a:t>
            </a:r>
            <a:r>
              <a:rPr kumimoji="0" lang="en-GB" sz="2200" b="0" i="0" u="none" strike="noStrike" kern="1200" cap="none" spc="0" normalizeH="0" baseline="0" noProof="0" dirty="0">
                <a:ln>
                  <a:noFill/>
                </a:ln>
                <a:solidFill>
                  <a:srgbClr val="00305E"/>
                </a:solidFill>
                <a:effectLst/>
                <a:uLnTx/>
                <a:uFillTx/>
                <a:latin typeface="Open Sans"/>
                <a:ea typeface="+mn-ea"/>
                <a:cs typeface="+mn-cs"/>
              </a:rPr>
              <a:t>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Astrophysik</a:t>
            </a:r>
            <a:r>
              <a:rPr kumimoji="0" lang="en-GB" sz="2200" b="0" i="0" u="none" strike="noStrike" kern="1200" cap="none" spc="0" normalizeH="0" baseline="0" noProof="0" dirty="0">
                <a:ln>
                  <a:noFill/>
                </a:ln>
                <a:solidFill>
                  <a:srgbClr val="00305E"/>
                </a:solidFill>
                <a:effectLst/>
                <a:uLnTx/>
                <a:uFillTx/>
                <a:latin typeface="Open Sans"/>
                <a:ea typeface="+mn-ea"/>
                <a:cs typeface="+mn-cs"/>
              </a:rPr>
              <a:t> versuchen wir, die Geschichte und Entwicklung unseres </a:t>
            </a:r>
            <a:r>
              <a:rPr kumimoji="0" lang="en-GB" sz="2200" b="1" i="0" u="none" strike="noStrike" kern="1200" cap="none" spc="0" normalizeH="0" baseline="0" noProof="0" dirty="0">
                <a:ln>
                  <a:noFill/>
                </a:ln>
                <a:solidFill>
                  <a:srgbClr val="00305E"/>
                </a:solidFill>
                <a:effectLst/>
                <a:uLnTx/>
                <a:uFillTx/>
                <a:latin typeface="Open Sans"/>
                <a:ea typeface="+mn-ea"/>
                <a:cs typeface="+mn-cs"/>
              </a:rPr>
              <a:t>Universums </a:t>
            </a:r>
            <a:r>
              <a:rPr kumimoji="0" lang="en-GB" sz="2200" b="0" i="0" u="none" strike="noStrike" kern="1200" cap="none" spc="0" normalizeH="0" baseline="0" noProof="0" dirty="0">
                <a:ln>
                  <a:noFill/>
                </a:ln>
                <a:solidFill>
                  <a:srgbClr val="00305E"/>
                </a:solidFill>
                <a:effectLst/>
                <a:uLnTx/>
                <a:uFillTx/>
                <a:latin typeface="Open Sans"/>
                <a:ea typeface="+mn-ea"/>
                <a:cs typeface="+mn-cs"/>
              </a:rPr>
              <a:t>zu rekonstruieren.</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Zusammenfassung</a:t>
            </a:r>
            <a:endParaRPr lang="de-DE" sz="3000" noProof="0" dirty="0"/>
          </a:p>
        </p:txBody>
      </p:sp>
    </p:spTree>
    <p:extLst>
      <p:ext uri="{BB962C8B-B14F-4D97-AF65-F5344CB8AC3E}">
        <p14:creationId xmlns:p14="http://schemas.microsoft.com/office/powerpoint/2010/main" val="35943346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8076176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8">
            <a:extLst>
              <a:ext uri="{FF2B5EF4-FFF2-40B4-BE49-F238E27FC236}">
                <a16:creationId xmlns:a16="http://schemas.microsoft.com/office/drawing/2014/main" id="{24264365-DF50-97E0-5D3D-0DAC2D7E77B9}"/>
              </a:ext>
            </a:extLst>
          </p:cNvPr>
          <p:cNvSpPr/>
          <p:nvPr/>
        </p:nvSpPr>
        <p:spPr>
          <a:xfrm>
            <a:off x="4362845" y="1281789"/>
            <a:ext cx="3466310" cy="2353307"/>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2400" b="1" cap="small" dirty="0" err="1">
                <a:solidFill>
                  <a:schemeClr val="bg1"/>
                </a:solidFill>
              </a:rPr>
              <a:t>Nukleare</a:t>
            </a:r>
            <a:r>
              <a:rPr lang="en-US" sz="2400" b="1" cap="small" dirty="0">
                <a:solidFill>
                  <a:schemeClr val="bg1"/>
                </a:solidFill>
              </a:rPr>
              <a:t> </a:t>
            </a:r>
            <a:r>
              <a:rPr lang="en-US" sz="2400" b="1" cap="small" dirty="0" err="1">
                <a:solidFill>
                  <a:schemeClr val="bg1"/>
                </a:solidFill>
              </a:rPr>
              <a:t>Astrophysik</a:t>
            </a:r>
            <a:endParaRPr lang="en-US" sz="2400" b="1" cap="small" dirty="0">
              <a:solidFill>
                <a:schemeClr val="bg1"/>
              </a:solidFill>
            </a:endParaRPr>
          </a:p>
        </p:txBody>
      </p:sp>
      <p:sp>
        <p:nvSpPr>
          <p:cNvPr id="19" name="Rechteck 18">
            <a:extLst>
              <a:ext uri="{FF2B5EF4-FFF2-40B4-BE49-F238E27FC236}">
                <a16:creationId xmlns:a16="http://schemas.microsoft.com/office/drawing/2014/main" id="{C801B84B-EDA0-F6F9-53AD-D637301C3067}"/>
              </a:ext>
            </a:extLst>
          </p:cNvPr>
          <p:cNvSpPr/>
          <p:nvPr/>
        </p:nvSpPr>
        <p:spPr>
          <a:xfrm>
            <a:off x="4563532" y="1780117"/>
            <a:ext cx="3064933" cy="17746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Nukleare Astrophysik</a:t>
            </a:r>
            <a:endParaRPr lang="de-DE" sz="3000" noProof="0" dirty="0"/>
          </a:p>
        </p:txBody>
      </p:sp>
      <p:sp>
        <p:nvSpPr>
          <p:cNvPr id="3" name="Rechteck 8">
            <a:extLst>
              <a:ext uri="{FF2B5EF4-FFF2-40B4-BE49-F238E27FC236}">
                <a16:creationId xmlns:a16="http://schemas.microsoft.com/office/drawing/2014/main" id="{AE80B339-2823-9938-39E8-CF939561EE15}"/>
              </a:ext>
            </a:extLst>
          </p:cNvPr>
          <p:cNvSpPr/>
          <p:nvPr/>
        </p:nvSpPr>
        <p:spPr>
          <a:xfrm>
            <a:off x="485975" y="1259801"/>
            <a:ext cx="3492478" cy="260389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Astronomische</a:t>
            </a:r>
            <a:r>
              <a:rPr lang="en-US" sz="1800" b="1" dirty="0">
                <a:solidFill>
                  <a:schemeClr val="tx1"/>
                </a:solidFill>
              </a:rPr>
              <a:t> </a:t>
            </a:r>
            <a:r>
              <a:rPr lang="en-US" sz="1800" b="1" dirty="0" err="1">
                <a:solidFill>
                  <a:schemeClr val="tx1"/>
                </a:solidFill>
              </a:rPr>
              <a:t>Beobachtung</a:t>
            </a:r>
            <a:endParaRPr lang="en-US" sz="1800" b="1" dirty="0">
              <a:solidFill>
                <a:schemeClr val="tx1"/>
              </a:solidFill>
            </a:endParaRPr>
          </a:p>
        </p:txBody>
      </p:sp>
      <p:sp>
        <p:nvSpPr>
          <p:cNvPr id="4" name="Rechteck 8">
            <a:extLst>
              <a:ext uri="{FF2B5EF4-FFF2-40B4-BE49-F238E27FC236}">
                <a16:creationId xmlns:a16="http://schemas.microsoft.com/office/drawing/2014/main" id="{110562BF-B5D0-453F-148C-A83E1D462BE5}"/>
              </a:ext>
            </a:extLst>
          </p:cNvPr>
          <p:cNvSpPr/>
          <p:nvPr/>
        </p:nvSpPr>
        <p:spPr>
          <a:xfrm>
            <a:off x="8228364" y="1236581"/>
            <a:ext cx="3492000" cy="2603897"/>
          </a:xfrm>
          <a:prstGeom prst="rect">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a:solidFill>
                  <a:schemeClr val="tx1"/>
                </a:solidFill>
              </a:rPr>
              <a:t>Computational Modelling</a:t>
            </a:r>
          </a:p>
        </p:txBody>
      </p:sp>
      <p:sp>
        <p:nvSpPr>
          <p:cNvPr id="8" name="Rechteck 8">
            <a:extLst>
              <a:ext uri="{FF2B5EF4-FFF2-40B4-BE49-F238E27FC236}">
                <a16:creationId xmlns:a16="http://schemas.microsoft.com/office/drawing/2014/main" id="{F7DF4863-0863-3D59-E46C-D945D727C1DB}"/>
              </a:ext>
            </a:extLst>
          </p:cNvPr>
          <p:cNvSpPr/>
          <p:nvPr/>
        </p:nvSpPr>
        <p:spPr>
          <a:xfrm>
            <a:off x="4478865" y="3997640"/>
            <a:ext cx="3234268" cy="2081830"/>
          </a:xfrm>
          <a:prstGeom prst="rect">
            <a:avLst/>
          </a:prstGeom>
          <a:no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Kernreaktionen</a:t>
            </a:r>
            <a:endParaRPr lang="en-US" sz="1800" b="1" dirty="0">
              <a:solidFill>
                <a:schemeClr val="tx1"/>
              </a:solidFill>
            </a:endParaRPr>
          </a:p>
        </p:txBody>
      </p:sp>
      <p:pic>
        <p:nvPicPr>
          <p:cNvPr id="1026" name="Picture 2">
            <a:extLst>
              <a:ext uri="{FF2B5EF4-FFF2-40B4-BE49-F238E27FC236}">
                <a16:creationId xmlns:a16="http://schemas.microsoft.com/office/drawing/2014/main" id="{C6A1DDBD-B7DA-2A61-7613-2EFDABD13D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4053" y="1664233"/>
            <a:ext cx="3416322" cy="2083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tnite und Dragon Ball: Hier findet ihr Kamehameha und Nimbuswolke">
            <a:extLst>
              <a:ext uri="{FF2B5EF4-FFF2-40B4-BE49-F238E27FC236}">
                <a16:creationId xmlns:a16="http://schemas.microsoft.com/office/drawing/2014/main" id="{D4E20E56-5DDA-D9A8-2E27-63692477E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533" y="4341688"/>
            <a:ext cx="3064934" cy="1718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de the Pain Harold&quot;: Wie ein Elektroingenieur aus Ungarn ...">
            <a:extLst>
              <a:ext uri="{FF2B5EF4-FFF2-40B4-BE49-F238E27FC236}">
                <a16:creationId xmlns:a16="http://schemas.microsoft.com/office/drawing/2014/main" id="{CC0DC9B8-3495-87A0-281F-9118EEA03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4968" y="1610522"/>
            <a:ext cx="3188977" cy="2125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d String Meme Generator - Imgflip">
            <a:extLst>
              <a:ext uri="{FF2B5EF4-FFF2-40B4-BE49-F238E27FC236}">
                <a16:creationId xmlns:a16="http://schemas.microsoft.com/office/drawing/2014/main" id="{CFA12DA0-AADF-8F27-FBA7-17A2956883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63533" y="1780117"/>
            <a:ext cx="3064934" cy="177461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Gerade Verbindung mit Pfeil 9">
            <a:extLst>
              <a:ext uri="{FF2B5EF4-FFF2-40B4-BE49-F238E27FC236}">
                <a16:creationId xmlns:a16="http://schemas.microsoft.com/office/drawing/2014/main" id="{2FEE234D-7322-12AB-9AA5-59F8A61F21AD}"/>
              </a:ext>
            </a:extLst>
          </p:cNvPr>
          <p:cNvCxnSpPr>
            <a:cxnSpLocks/>
            <a:stCxn id="8" idx="0"/>
            <a:endCxn id="2" idx="2"/>
          </p:cNvCxnSpPr>
          <p:nvPr/>
        </p:nvCxnSpPr>
        <p:spPr>
          <a:xfrm flipV="1">
            <a:off x="6095999" y="3635096"/>
            <a:ext cx="1" cy="36254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94C755DA-889A-0B9D-E150-3B7BE010AE03}"/>
              </a:ext>
            </a:extLst>
          </p:cNvPr>
          <p:cNvCxnSpPr>
            <a:cxnSpLocks/>
            <a:stCxn id="3" idx="3"/>
            <a:endCxn id="2" idx="1"/>
          </p:cNvCxnSpPr>
          <p:nvPr/>
        </p:nvCxnSpPr>
        <p:spPr>
          <a:xfrm flipV="1">
            <a:off x="3978453" y="2458443"/>
            <a:ext cx="384392"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54332907-7A77-7CCD-A45D-CCFBA3F5E331}"/>
              </a:ext>
            </a:extLst>
          </p:cNvPr>
          <p:cNvCxnSpPr>
            <a:cxnSpLocks/>
          </p:cNvCxnSpPr>
          <p:nvPr/>
        </p:nvCxnSpPr>
        <p:spPr>
          <a:xfrm flipH="1" flipV="1">
            <a:off x="7829155" y="2501346"/>
            <a:ext cx="384392" cy="0"/>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3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fade">
                                      <p:cBhvr>
                                        <p:cTn id="4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[26]</a:t>
              </a:r>
            </a:p>
          </p:txBody>
        </p:sp>
      </p:gr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[25]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Starbust</a:t>
              </a:r>
              <a:r>
                <a:rPr kumimoji="0" lang="de-DE" sz="1400" b="0" i="1" u="none" strike="noStrike" kern="1200" cap="none" spc="0" normalizeH="0" baseline="0" noProof="0" dirty="0">
                  <a:ln>
                    <a:noFill/>
                  </a:ln>
                  <a:solidFill>
                    <a:srgbClr val="FFFFFF"/>
                  </a:solidFill>
                  <a:effectLst/>
                  <a:uLnTx/>
                  <a:uFillTx/>
                  <a:latin typeface="Open Sans"/>
                  <a:ea typeface="+mn-ea"/>
                  <a:cs typeface="+mn-cs"/>
                </a:rPr>
                <a:t> Galaxy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Eine Menge offener Fragen</a:t>
            </a:r>
            <a:endParaRPr lang="de-DE" sz="3000" noProof="0" dirty="0"/>
          </a:p>
        </p:txBody>
      </p:sp>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[01] Pillars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of</a:t>
            </a:r>
            <a:r>
              <a:rPr kumimoji="0" lang="de-DE" sz="1400" b="0" i="1" u="none" strike="noStrike" kern="1200" cap="none" spc="0" normalizeH="0" baseline="0" noProof="0" dirty="0">
                <a:ln>
                  <a:noFill/>
                </a:ln>
                <a:solidFill>
                  <a:srgbClr val="FFFFFF"/>
                </a:solidFill>
                <a:effectLst/>
                <a:uLnTx/>
                <a:uFillTx/>
                <a:latin typeface="Open Sans"/>
                <a:ea typeface="+mn-ea"/>
                <a:cs typeface="+mn-cs"/>
              </a:rPr>
              <a:t>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Creation</a:t>
            </a:r>
            <a:endParaRPr kumimoji="0" lang="de-DE" sz="1400" b="0" i="1" u="none" strike="noStrike" kern="1200" cap="none" spc="0" normalizeH="0" baseline="0" noProof="0" dirty="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17289"/>
            <a:ext cx="4860789" cy="4555093"/>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Wie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entstehen</a:t>
            </a:r>
            <a:r>
              <a:rPr kumimoji="0" lang="en-GB" sz="2000" b="0" i="0" u="none" strike="noStrike" kern="1200" cap="none" spc="0" normalizeH="0" baseline="0" noProof="0" dirty="0">
                <a:ln>
                  <a:noFill/>
                </a:ln>
                <a:solidFill>
                  <a:srgbClr val="00305E"/>
                </a:solidFill>
                <a:effectLst/>
                <a:uLnTx/>
                <a:uFillTx/>
                <a:latin typeface="Open Sans"/>
                <a:ea typeface="+mn-ea"/>
                <a:cs typeface="+mn-cs"/>
              </a:rPr>
              <a:t> die </a:t>
            </a:r>
            <a:r>
              <a:rPr kumimoji="0" lang="en-GB" sz="2000" b="1" i="0" u="none" strike="noStrike" kern="1200" cap="none" spc="0" normalizeH="0" baseline="0" noProof="0" dirty="0" err="1">
                <a:ln>
                  <a:noFill/>
                </a:ln>
                <a:solidFill>
                  <a:srgbClr val="00305E"/>
                </a:solidFill>
                <a:effectLst/>
                <a:uLnTx/>
                <a:uFillTx/>
                <a:latin typeface="Open Sans"/>
                <a:ea typeface="+mn-ea"/>
                <a:cs typeface="+mn-cs"/>
              </a:rPr>
              <a:t>schweren</a:t>
            </a:r>
            <a:r>
              <a:rPr kumimoji="0" lang="en-GB" sz="2000" b="0" i="0" u="none" strike="noStrike" kern="1200" cap="none" spc="0" normalizeH="0" baseline="0" noProof="0" dirty="0">
                <a:ln>
                  <a:noFill/>
                </a:ln>
                <a:solidFill>
                  <a:srgbClr val="00305E"/>
                </a:solidFill>
                <a:effectLst/>
                <a:uLnTx/>
                <a:uFillTx/>
                <a:latin typeface="Open Sans"/>
                <a:ea typeface="+mn-ea"/>
                <a:cs typeface="+mn-cs"/>
              </a:rPr>
              <a:t>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Elemente</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305E"/>
                </a:solidFill>
                <a:effectLst/>
                <a:uLnTx/>
                <a:uFillTx/>
                <a:latin typeface="Open Sans"/>
                <a:ea typeface="+mn-ea"/>
                <a:cs typeface="+mn-cs"/>
              </a:rPr>
              <a:t>Wie</a:t>
            </a:r>
            <a:r>
              <a:rPr kumimoji="0" lang="en-GB" sz="2000" b="1" i="0" u="none" strike="noStrike" kern="1200" cap="none" spc="0" normalizeH="0" baseline="0" noProof="0" dirty="0">
                <a:ln>
                  <a:noFill/>
                </a:ln>
                <a:solidFill>
                  <a:srgbClr val="00305E"/>
                </a:solidFill>
                <a:effectLst/>
                <a:uLnTx/>
                <a:uFillTx/>
                <a:latin typeface="Open Sans"/>
                <a:ea typeface="+mn-ea"/>
                <a:cs typeface="+mn-cs"/>
              </a:rPr>
              <a:t> </a:t>
            </a:r>
            <a:r>
              <a:rPr kumimoji="0" lang="en-GB" sz="2000" i="0" u="none" strike="noStrike" kern="1200" cap="none" spc="0" normalizeH="0" baseline="0" noProof="0" dirty="0">
                <a:ln>
                  <a:noFill/>
                </a:ln>
                <a:solidFill>
                  <a:srgbClr val="00305E"/>
                </a:solidFill>
                <a:effectLst/>
                <a:uLnTx/>
                <a:uFillTx/>
                <a:latin typeface="Open Sans"/>
                <a:ea typeface="+mn-ea"/>
                <a:cs typeface="+mn-cs"/>
              </a:rPr>
              <a:t>entwickelt</a:t>
            </a:r>
            <a:r>
              <a:rPr kumimoji="0" lang="en-GB" sz="2000" b="1" i="0" u="none" strike="noStrike" kern="1200" cap="none" spc="0" normalizeH="0" baseline="0" noProof="0" dirty="0">
                <a:ln>
                  <a:noFill/>
                </a:ln>
                <a:solidFill>
                  <a:srgbClr val="00305E"/>
                </a:solidFill>
                <a:effectLst/>
                <a:uLnTx/>
                <a:uFillTx/>
                <a:latin typeface="Open Sans"/>
                <a:ea typeface="+mn-ea"/>
                <a:cs typeface="+mn-cs"/>
              </a:rPr>
              <a:t> </a:t>
            </a:r>
            <a:r>
              <a:rPr kumimoji="0" lang="en-GB" sz="2000" i="0" u="none" strike="noStrike" kern="1200" cap="none" spc="0" normalizeH="0" baseline="0" noProof="0" dirty="0">
                <a:ln>
                  <a:noFill/>
                </a:ln>
                <a:solidFill>
                  <a:srgbClr val="00305E"/>
                </a:solidFill>
                <a:effectLst/>
                <a:uLnTx/>
                <a:uFillTx/>
                <a:latin typeface="Open Sans"/>
                <a:ea typeface="+mn-ea"/>
                <a:cs typeface="+mn-cs"/>
              </a:rPr>
              <a:t>sich eine </a:t>
            </a:r>
            <a:r>
              <a:rPr kumimoji="0" lang="en-GB" sz="2000" b="1" i="0" u="none" strike="noStrike" kern="1200" cap="none" spc="0" normalizeH="0" baseline="0" noProof="0" dirty="0">
                <a:ln>
                  <a:noFill/>
                </a:ln>
                <a:solidFill>
                  <a:srgbClr val="00305E"/>
                </a:solidFill>
                <a:effectLst/>
                <a:uLnTx/>
                <a:uFillTx/>
                <a:latin typeface="Open Sans"/>
                <a:ea typeface="+mn-ea"/>
                <a:cs typeface="+mn-cs"/>
              </a:rPr>
              <a:t>Galaxie?</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Was passiert in einem </a:t>
            </a:r>
            <a:r>
              <a:rPr kumimoji="0" lang="en-GB" sz="2000" b="1" i="0" u="none" strike="noStrike" kern="1200" cap="none" spc="0" normalizeH="0" baseline="0" noProof="0" dirty="0">
                <a:ln>
                  <a:noFill/>
                </a:ln>
                <a:solidFill>
                  <a:srgbClr val="00305E"/>
                </a:solidFill>
                <a:effectLst/>
                <a:uLnTx/>
                <a:uFillTx/>
                <a:latin typeface="Open Sans"/>
                <a:ea typeface="+mn-ea"/>
                <a:cs typeface="+mn-cs"/>
              </a:rPr>
              <a:t>Neutronenstern </a:t>
            </a:r>
            <a:r>
              <a:rPr kumimoji="0" lang="en-GB" sz="2000" b="0" i="0" u="none" strike="noStrike" kern="1200" cap="none" spc="0" normalizeH="0" baseline="0" noProof="0" dirty="0">
                <a:ln>
                  <a:noFill/>
                </a:ln>
                <a:solidFill>
                  <a:srgbClr val="00305E"/>
                </a:solidFill>
                <a:effectLst/>
                <a:uLnTx/>
                <a:uFillTx/>
                <a:latin typeface="Open Sans"/>
                <a:ea typeface="+mn-ea"/>
                <a:cs typeface="+mn-cs"/>
              </a:rPr>
              <a:t>und bei der Verschmelzung von Neutronensternen?</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Was können wir mit Hilfe der </a:t>
            </a:r>
            <a:r>
              <a:rPr lang="en-GB" sz="2000" dirty="0" err="1">
                <a:solidFill>
                  <a:srgbClr val="00305E"/>
                </a:solidFill>
                <a:latin typeface="Open Sans"/>
              </a:rPr>
              <a:t>Nuklearen</a:t>
            </a:r>
            <a:r>
              <a:rPr lang="en-GB" sz="2000" dirty="0">
                <a:solidFill>
                  <a:srgbClr val="00305E"/>
                </a:solidFill>
                <a:latin typeface="Open Sans"/>
              </a:rPr>
              <a:t> A</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strophysik</a:t>
            </a:r>
            <a:r>
              <a:rPr kumimoji="0" lang="en-GB" sz="2000" b="0" i="0" u="none" strike="noStrike" kern="1200" cap="none" spc="0" normalizeH="0" baseline="0" noProof="0" dirty="0">
                <a:ln>
                  <a:noFill/>
                </a:ln>
                <a:solidFill>
                  <a:srgbClr val="00305E"/>
                </a:solidFill>
                <a:effectLst/>
                <a:uLnTx/>
                <a:uFillTx/>
                <a:latin typeface="Open Sans"/>
                <a:ea typeface="+mn-ea"/>
                <a:cs typeface="+mn-cs"/>
              </a:rPr>
              <a:t> über den </a:t>
            </a:r>
            <a:r>
              <a:rPr kumimoji="0" lang="en-GB" sz="2000" b="1" i="0" u="none" strike="noStrike" kern="1200" cap="none" spc="0" normalizeH="0" baseline="0" noProof="0" dirty="0">
                <a:ln>
                  <a:noFill/>
                </a:ln>
                <a:solidFill>
                  <a:srgbClr val="00305E"/>
                </a:solidFill>
                <a:effectLst/>
                <a:uLnTx/>
                <a:uFillTx/>
                <a:latin typeface="Open Sans"/>
                <a:ea typeface="+mn-ea"/>
                <a:cs typeface="+mn-cs"/>
              </a:rPr>
              <a:t>Urknall </a:t>
            </a:r>
            <a:r>
              <a:rPr kumimoji="0" lang="en-GB" sz="2000" b="0" i="0" u="none" strike="noStrike" kern="1200" cap="none" spc="0" normalizeH="0" baseline="0" noProof="0" dirty="0">
                <a:ln>
                  <a:noFill/>
                </a:ln>
                <a:solidFill>
                  <a:srgbClr val="00305E"/>
                </a:solidFill>
                <a:effectLst/>
                <a:uLnTx/>
                <a:uFillTx/>
                <a:latin typeface="Open Sans"/>
                <a:ea typeface="+mn-ea"/>
                <a:cs typeface="+mn-cs"/>
              </a:rPr>
              <a:t>erfahren?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000" b="0" i="1" u="none" strike="noStrike" kern="1200" cap="none" spc="0" normalizeH="0" baseline="0" noProof="0" dirty="0">
                <a:ln>
                  <a:noFill/>
                </a:ln>
                <a:solidFill>
                  <a:srgbClr val="00305E"/>
                </a:solidFill>
                <a:effectLst/>
                <a:uLnTx/>
                <a:uFillTx/>
                <a:latin typeface="Open Sans"/>
                <a:ea typeface="+mn-ea"/>
                <a:cs typeface="+mn-cs"/>
              </a:rPr>
              <a:t>Heute haben wir nur an der Oberfläche der Welt der </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Nuklearen</a:t>
            </a:r>
            <a:r>
              <a:rPr kumimoji="0" lang="en-GB" sz="2000" b="0" i="1" u="none" strike="noStrike" kern="1200" cap="none" spc="0" normalizeH="0" baseline="0" noProof="0" dirty="0">
                <a:ln>
                  <a:noFill/>
                </a:ln>
                <a:solidFill>
                  <a:srgbClr val="00305E"/>
                </a:solidFill>
                <a:effectLst/>
                <a:uLnTx/>
                <a:uFillTx/>
                <a:latin typeface="Open Sans"/>
                <a:ea typeface="+mn-ea"/>
                <a:cs typeface="+mn-cs"/>
              </a:rPr>
              <a:t> </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Astrophysik</a:t>
            </a:r>
            <a:r>
              <a:rPr kumimoji="0" lang="en-GB" sz="2000" b="0" i="1" u="none" strike="noStrike" kern="1200" cap="none" spc="0" normalizeH="0" baseline="0" noProof="0" dirty="0">
                <a:ln>
                  <a:noFill/>
                </a:ln>
                <a:solidFill>
                  <a:srgbClr val="00305E"/>
                </a:solidFill>
                <a:effectLst/>
                <a:uLnTx/>
                <a:uFillTx/>
                <a:latin typeface="Open Sans"/>
                <a:ea typeface="+mn-ea"/>
                <a:cs typeface="+mn-cs"/>
              </a:rPr>
              <a:t> gekratzt!</a:t>
            </a:r>
            <a:endParaRPr kumimoji="0" lang="en-GB" sz="2000" b="1"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xit" presetSubtype="0" fill="hold"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xit" presetSubtype="0" fill="hold"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br>
              <a:rPr kumimoji="0" lang="de-DE" sz="48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b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Das Ende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einer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Reise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durch die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Elemente</a:t>
            </a:r>
            <a:endParaRPr kumimoji="0" lang="de-DE" sz="36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endParaRPr>
          </a:p>
        </p:txBody>
      </p:sp>
    </p:spTree>
    <p:extLst>
      <p:ext uri="{BB962C8B-B14F-4D97-AF65-F5344CB8AC3E}">
        <p14:creationId xmlns:p14="http://schemas.microsoft.com/office/powerpoint/2010/main" val="567818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Das Periodensystem der Elemente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a:t>Relative Häufigkeit (logarithmisch)</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Ordnungszahl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Praesentationsvorlagen16zu9</Template>
  <TotalTime>0</TotalTime>
  <Words>3692</Words>
  <Application>Microsoft Office PowerPoint</Application>
  <PresentationFormat>Breitbild</PresentationFormat>
  <Paragraphs>484</Paragraphs>
  <Slides>76</Slides>
  <Notes>53</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76</vt:i4>
      </vt:variant>
    </vt:vector>
  </HeadingPairs>
  <TitlesOfParts>
    <vt:vector size="88" baseType="lpstr">
      <vt:lpstr>Arial</vt:lpstr>
      <vt:lpstr>Calibri Light</vt:lpstr>
      <vt:lpstr>Symbol</vt:lpstr>
      <vt:lpstr>Cambria Math</vt:lpstr>
      <vt:lpstr>Open Sans</vt:lpstr>
      <vt:lpstr>Calibri</vt:lpstr>
      <vt:lpstr>Segoe UI Black</vt:lpstr>
      <vt:lpstr>Wingdings</vt:lpstr>
      <vt:lpstr>TUD_2018_16zu9</vt:lpstr>
      <vt:lpstr>chapter</vt:lpstr>
      <vt:lpstr>Benutzerdefiniertes Design</vt:lpstr>
      <vt:lpstr>Office</vt:lpstr>
      <vt:lpstr>PowerPoint-Präsentation</vt:lpstr>
      <vt:lpstr>PowerPoint-Präsentation</vt:lpstr>
      <vt:lpstr>Brainstorming</vt:lpstr>
      <vt:lpstr>PowerPoint-Präsentation</vt:lpstr>
      <vt:lpstr>Was ist Nukleare Astrophysik?</vt:lpstr>
      <vt:lpstr>PowerPoint-Präsentation</vt:lpstr>
      <vt:lpstr>Elemente im Altertum (ca. 350 v. Chr.)</vt:lpstr>
      <vt:lpstr>Das Periodensystem der Elemente</vt:lpstr>
      <vt:lpstr>Häufigkeit der chemischen Elemente (Sonnensystem)</vt:lpstr>
      <vt:lpstr>Häufigkeit der chemischen Elemente (Sonnensystem)</vt:lpstr>
      <vt:lpstr>Häufigkeit der chemischen Elemente</vt:lpstr>
      <vt:lpstr>PowerPoint-Präsentation</vt:lpstr>
      <vt:lpstr>PowerPoint-Präsentation</vt:lpstr>
      <vt:lpstr>Der Atomkern</vt:lpstr>
      <vt:lpstr>Beschriftung von Atomkernen</vt:lpstr>
      <vt:lpstr>Beschriftung von Atomkernen</vt:lpstr>
      <vt:lpstr>Beschriftung von Atomkernen</vt:lpstr>
      <vt:lpstr>Beschriftung von Atomkernen</vt:lpstr>
      <vt:lpstr>Beschriftung von Atomkernen</vt:lpstr>
      <vt:lpstr>Beschriftung von Atomkernen</vt:lpstr>
      <vt:lpstr>PowerPoint-Präsentation</vt:lpstr>
      <vt:lpstr>Kernreaktionen</vt:lpstr>
      <vt:lpstr>PowerPoint-Präsentation</vt:lpstr>
      <vt:lpstr>Entstehung von Sternen</vt:lpstr>
      <vt:lpstr>Geburt der Sonne</vt:lpstr>
      <vt:lpstr>Geburt der Sonne</vt:lpstr>
      <vt:lpstr>Erste Kernfusion</vt:lpstr>
      <vt:lpstr>Gelber Zwerg (Heute)</vt:lpstr>
      <vt:lpstr>Kernfusion</vt:lpstr>
      <vt:lpstr>Übergangsphase</vt:lpstr>
      <vt:lpstr>Roter Riese</vt:lpstr>
      <vt:lpstr>Roter Riese</vt:lpstr>
      <vt:lpstr>Planetarischer Nebel</vt:lpstr>
      <vt:lpstr>Planetarischer Nebel</vt:lpstr>
      <vt:lpstr>Weißer Zwerg</vt:lpstr>
      <vt:lpstr>Entwicklung von Sternen</vt:lpstr>
      <vt:lpstr>Entwicklung von Sternen</vt:lpstr>
      <vt:lpstr>Häufigkeit der chemischen Elemente (Sonnensystem)</vt:lpstr>
      <vt:lpstr>Häufigkeit der chemischen Elemente (Sonnensystem)</vt:lpstr>
      <vt:lpstr>Häufigkeit der chemischen Elemente (Sonnensystem)</vt:lpstr>
      <vt:lpstr>Häufigkeit der chemischen Elemente (Sonnensystem)</vt:lpstr>
      <vt:lpstr>PowerPoint-Präsentation</vt:lpstr>
      <vt:lpstr>Kernreaktionen</vt:lpstr>
      <vt:lpstr>Kernreaktionen</vt:lpstr>
      <vt:lpstr>Kernreaktionen</vt:lpstr>
      <vt:lpstr>Kernreaktionen</vt:lpstr>
      <vt:lpstr>Das Primordiale Puzzle</vt:lpstr>
      <vt:lpstr>Kernreaktionen</vt:lpstr>
      <vt:lpstr>PowerPoint-Präsentation</vt:lpstr>
      <vt:lpstr>Bindungsenergie</vt:lpstr>
      <vt:lpstr>B²FH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Licht ist …</vt:lpstr>
      <vt:lpstr>Licht ist …</vt:lpstr>
      <vt:lpstr>PowerPoint-Präsentation</vt:lpstr>
      <vt:lpstr>Licht ist …</vt:lpstr>
      <vt:lpstr>Licht ist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Brainstorming</vt:lpstr>
      <vt:lpstr>Zusammenfassung</vt:lpstr>
      <vt:lpstr>Häufigkeit der chemischen Elemente (Sonnensystem)</vt:lpstr>
      <vt:lpstr>Nukleare Astrophysik</vt:lpstr>
      <vt:lpstr>Eine Menge offener Fragen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Astrophysics - A Journey through the Elements</dc:title>
  <dc:creator>Hannes Nitsche</dc:creator>
  <cp:keywords>, docId:13C5EB18696ACFD12D99A05AE257F375</cp:keywords>
  <cp:lastModifiedBy>Hannes Nitsche</cp:lastModifiedBy>
  <cp:revision>2689</cp:revision>
  <dcterms:created xsi:type="dcterms:W3CDTF">2018-06-15T09:17:35Z</dcterms:created>
  <dcterms:modified xsi:type="dcterms:W3CDTF">2024-03-13T14:49:20Z</dcterms:modified>
</cp:coreProperties>
</file>